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1" r:id="rId2"/>
    <p:sldId id="262" r:id="rId3"/>
    <p:sldId id="263" r:id="rId4"/>
    <p:sldId id="264" r:id="rId5"/>
    <p:sldId id="265" r:id="rId6"/>
    <p:sldId id="266" r:id="rId7"/>
    <p:sldId id="267" r:id="rId8"/>
    <p:sldId id="273" r:id="rId9"/>
    <p:sldId id="269" r:id="rId10"/>
    <p:sldId id="270" r:id="rId11"/>
    <p:sldId id="268" r:id="rId12"/>
    <p:sldId id="271" r:id="rId13"/>
    <p:sldId id="27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766" autoAdjust="0"/>
  </p:normalViewPr>
  <p:slideViewPr>
    <p:cSldViewPr>
      <p:cViewPr varScale="1">
        <p:scale>
          <a:sx n="47" d="100"/>
          <a:sy n="47" d="100"/>
        </p:scale>
        <p:origin x="204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680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098" y="0"/>
            <a:ext cx="2944958" cy="496809"/>
          </a:xfrm>
          <a:prstGeom prst="rect">
            <a:avLst/>
          </a:prstGeom>
        </p:spPr>
        <p:txBody>
          <a:bodyPr vert="horz" lIns="91440" tIns="45720" rIns="91440" bIns="45720" rtlCol="0"/>
          <a:lstStyle>
            <a:lvl1pPr algn="r">
              <a:defRPr sz="1200"/>
            </a:lvl1pPr>
          </a:lstStyle>
          <a:p>
            <a:fld id="{B1498A4D-2625-471F-A194-2B8B373A6737}" type="datetimeFigureOut">
              <a:rPr lang="en-GB" smtClean="0"/>
              <a:t>02/02/2018</a:t>
            </a:fld>
            <a:endParaRPr lang="en-GB"/>
          </a:p>
        </p:txBody>
      </p:sp>
      <p:sp>
        <p:nvSpPr>
          <p:cNvPr id="4" name="Footer Placeholder 3"/>
          <p:cNvSpPr>
            <a:spLocks noGrp="1"/>
          </p:cNvSpPr>
          <p:nvPr>
            <p:ph type="ftr" sz="quarter" idx="2"/>
          </p:nvPr>
        </p:nvSpPr>
        <p:spPr>
          <a:xfrm>
            <a:off x="0" y="9428242"/>
            <a:ext cx="2944958" cy="49680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098" y="9428242"/>
            <a:ext cx="2944958" cy="496809"/>
          </a:xfrm>
          <a:prstGeom prst="rect">
            <a:avLst/>
          </a:prstGeom>
        </p:spPr>
        <p:txBody>
          <a:bodyPr vert="horz" lIns="91440" tIns="45720" rIns="91440" bIns="45720" rtlCol="0" anchor="b"/>
          <a:lstStyle>
            <a:lvl1pPr algn="r">
              <a:defRPr sz="1200"/>
            </a:lvl1pPr>
          </a:lstStyle>
          <a:p>
            <a:fld id="{503D4C68-199B-49D3-8787-33E488FAF689}" type="slidenum">
              <a:rPr lang="en-GB" smtClean="0"/>
              <a:t>‹#›</a:t>
            </a:fld>
            <a:endParaRPr lang="en-GB"/>
          </a:p>
        </p:txBody>
      </p:sp>
    </p:spTree>
    <p:extLst>
      <p:ext uri="{BB962C8B-B14F-4D97-AF65-F5344CB8AC3E}">
        <p14:creationId xmlns:p14="http://schemas.microsoft.com/office/powerpoint/2010/main" val="74256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0DEB0E0-48E8-4017-BD6B-F48B2FB53487}" type="datetimeFigureOut">
              <a:rPr lang="en-GB" smtClean="0"/>
              <a:t>02/02/2018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440" tIns="45720" rIns="91440" bIns="45720" rtlCol="0" anchor="b"/>
          <a:lstStyle>
            <a:lvl1pPr algn="r">
              <a:defRPr sz="1200"/>
            </a:lvl1pPr>
          </a:lstStyle>
          <a:p>
            <a:fld id="{9B8B245F-ACD1-4705-B475-7FDB3A49D644}" type="slidenum">
              <a:rPr lang="en-GB" smtClean="0"/>
              <a:t>‹#›</a:t>
            </a:fld>
            <a:endParaRPr lang="en-GB"/>
          </a:p>
        </p:txBody>
      </p:sp>
    </p:spTree>
    <p:extLst>
      <p:ext uri="{BB962C8B-B14F-4D97-AF65-F5344CB8AC3E}">
        <p14:creationId xmlns:p14="http://schemas.microsoft.com/office/powerpoint/2010/main" val="3366162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8B245F-ACD1-4705-B475-7FDB3A49D644}" type="slidenum">
              <a:rPr lang="en-GB" smtClean="0"/>
              <a:t>1</a:t>
            </a:fld>
            <a:endParaRPr lang="en-GB"/>
          </a:p>
        </p:txBody>
      </p:sp>
    </p:spTree>
    <p:extLst>
      <p:ext uri="{BB962C8B-B14F-4D97-AF65-F5344CB8AC3E}">
        <p14:creationId xmlns:p14="http://schemas.microsoft.com/office/powerpoint/2010/main" val="913097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has</a:t>
            </a:r>
            <a:r>
              <a:rPr lang="en-GB" baseline="0" dirty="0" smtClean="0"/>
              <a:t> come from the statutory assessment in year 1 that, showing the children words in alien words is one of the only ways to assess their knowledge of sounds.  As many children will just sight read.</a:t>
            </a:r>
            <a:endParaRPr lang="en-GB" dirty="0"/>
          </a:p>
        </p:txBody>
      </p:sp>
      <p:sp>
        <p:nvSpPr>
          <p:cNvPr id="4" name="Slide Number Placeholder 3"/>
          <p:cNvSpPr>
            <a:spLocks noGrp="1"/>
          </p:cNvSpPr>
          <p:nvPr>
            <p:ph type="sldNum" sz="quarter" idx="10"/>
          </p:nvPr>
        </p:nvSpPr>
        <p:spPr/>
        <p:txBody>
          <a:bodyPr/>
          <a:lstStyle/>
          <a:p>
            <a:fld id="{9B8B245F-ACD1-4705-B475-7FDB3A49D644}" type="slidenum">
              <a:rPr lang="en-GB" smtClean="0"/>
              <a:t>10</a:t>
            </a:fld>
            <a:endParaRPr lang="en-GB"/>
          </a:p>
        </p:txBody>
      </p:sp>
    </p:spTree>
    <p:extLst>
      <p:ext uri="{BB962C8B-B14F-4D97-AF65-F5344CB8AC3E}">
        <p14:creationId xmlns:p14="http://schemas.microsoft.com/office/powerpoint/2010/main" val="3036394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smtClean="0"/>
              <a:t>Have resources available.</a:t>
            </a:r>
          </a:p>
          <a:p>
            <a:endParaRPr lang="en-GB" i="1" dirty="0" smtClean="0"/>
          </a:p>
          <a:p>
            <a:r>
              <a:rPr lang="en-GB" i="1" dirty="0" smtClean="0"/>
              <a:t>Praise</a:t>
            </a:r>
            <a:r>
              <a:rPr lang="en-GB" i="1" baseline="0" dirty="0" smtClean="0"/>
              <a:t> any attempt.  ‘thank you for helping me with shopping lists when we see the word bread in </a:t>
            </a:r>
            <a:r>
              <a:rPr lang="en-GB" i="1" baseline="0" dirty="0" err="1" smtClean="0"/>
              <a:t>asda</a:t>
            </a:r>
            <a:r>
              <a:rPr lang="en-GB" i="1" baseline="0" dirty="0" smtClean="0"/>
              <a:t> it will be written like this…..’</a:t>
            </a:r>
          </a:p>
          <a:p>
            <a:endParaRPr lang="en-GB" i="1" baseline="0" dirty="0" smtClean="0"/>
          </a:p>
          <a:p>
            <a:r>
              <a:rPr lang="en-GB" i="1" baseline="0" dirty="0" smtClean="0"/>
              <a:t>Don’t panic with things like b and d reversal, q and p muddling,  w and </a:t>
            </a:r>
            <a:r>
              <a:rPr lang="en-GB" i="1" baseline="0" dirty="0" err="1" smtClean="0"/>
              <a:t>m,letters</a:t>
            </a:r>
            <a:r>
              <a:rPr lang="en-GB" i="1" baseline="0" dirty="0" smtClean="0"/>
              <a:t> facing the wrong way, mirror writing these are all common developmental stages for our young children.  </a:t>
            </a:r>
            <a:endParaRPr lang="en-GB" i="1" dirty="0"/>
          </a:p>
        </p:txBody>
      </p:sp>
      <p:sp>
        <p:nvSpPr>
          <p:cNvPr id="4" name="Slide Number Placeholder 3"/>
          <p:cNvSpPr>
            <a:spLocks noGrp="1"/>
          </p:cNvSpPr>
          <p:nvPr>
            <p:ph type="sldNum" sz="quarter" idx="10"/>
          </p:nvPr>
        </p:nvSpPr>
        <p:spPr/>
        <p:txBody>
          <a:bodyPr/>
          <a:lstStyle/>
          <a:p>
            <a:fld id="{9B8B245F-ACD1-4705-B475-7FDB3A49D644}" type="slidenum">
              <a:rPr lang="en-GB" smtClean="0"/>
              <a:t>11</a:t>
            </a:fld>
            <a:endParaRPr lang="en-GB"/>
          </a:p>
        </p:txBody>
      </p:sp>
    </p:spTree>
    <p:extLst>
      <p:ext uri="{BB962C8B-B14F-4D97-AF65-F5344CB8AC3E}">
        <p14:creationId xmlns:p14="http://schemas.microsoft.com/office/powerpoint/2010/main" val="1803128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smtClean="0"/>
              <a:t>Children really like to do these activities alongside a grown</a:t>
            </a:r>
            <a:r>
              <a:rPr lang="en-GB" i="1" baseline="0" dirty="0" smtClean="0"/>
              <a:t> up.  Children’s first instinct is to play and so if we make writing similar to playing </a:t>
            </a:r>
            <a:r>
              <a:rPr lang="en-GB" i="1" baseline="0" dirty="0" err="1" smtClean="0"/>
              <a:t>eg</a:t>
            </a:r>
            <a:r>
              <a:rPr lang="en-GB" i="1" baseline="0" dirty="0" smtClean="0"/>
              <a:t> fun they are likely to be more receptive to it.</a:t>
            </a:r>
            <a:endParaRPr lang="en-GB" i="1" dirty="0"/>
          </a:p>
        </p:txBody>
      </p:sp>
      <p:sp>
        <p:nvSpPr>
          <p:cNvPr id="4" name="Slide Number Placeholder 3"/>
          <p:cNvSpPr>
            <a:spLocks noGrp="1"/>
          </p:cNvSpPr>
          <p:nvPr>
            <p:ph type="sldNum" sz="quarter" idx="10"/>
          </p:nvPr>
        </p:nvSpPr>
        <p:spPr/>
        <p:txBody>
          <a:bodyPr/>
          <a:lstStyle/>
          <a:p>
            <a:fld id="{9B8B245F-ACD1-4705-B475-7FDB3A49D644}" type="slidenum">
              <a:rPr lang="en-GB" smtClean="0"/>
              <a:t>12</a:t>
            </a:fld>
            <a:endParaRPr lang="en-GB"/>
          </a:p>
        </p:txBody>
      </p:sp>
    </p:spTree>
    <p:extLst>
      <p:ext uri="{BB962C8B-B14F-4D97-AF65-F5344CB8AC3E}">
        <p14:creationId xmlns:p14="http://schemas.microsoft.com/office/powerpoint/2010/main" val="422754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8B245F-ACD1-4705-B475-7FDB3A49D644}" type="slidenum">
              <a:rPr lang="en-GB" smtClean="0"/>
              <a:t>13</a:t>
            </a:fld>
            <a:endParaRPr lang="en-GB"/>
          </a:p>
        </p:txBody>
      </p:sp>
    </p:spTree>
    <p:extLst>
      <p:ext uri="{BB962C8B-B14F-4D97-AF65-F5344CB8AC3E}">
        <p14:creationId xmlns:p14="http://schemas.microsoft.com/office/powerpoint/2010/main" val="166407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8B245F-ACD1-4705-B475-7FDB3A49D644}" type="slidenum">
              <a:rPr lang="en-GB" smtClean="0"/>
              <a:t>2</a:t>
            </a:fld>
            <a:endParaRPr lang="en-GB"/>
          </a:p>
        </p:txBody>
      </p:sp>
    </p:spTree>
    <p:extLst>
      <p:ext uri="{BB962C8B-B14F-4D97-AF65-F5344CB8AC3E}">
        <p14:creationId xmlns:p14="http://schemas.microsoft.com/office/powerpoint/2010/main" val="2412453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baseline="0" dirty="0" smtClean="0"/>
              <a:t>Phase 3 is when we have double letter sounds.  For some children they reach phase 3 by Christmas others by the end of the year.  </a:t>
            </a:r>
          </a:p>
          <a:p>
            <a:endParaRPr lang="en-GB" i="1" baseline="0" dirty="0" smtClean="0"/>
          </a:p>
          <a:p>
            <a:r>
              <a:rPr lang="en-GB" i="1" baseline="0" dirty="0" smtClean="0"/>
              <a:t>Reading at this point extends to 3 or 4 word sentences.  We will be doing guided reading sessions where we combine listening to </a:t>
            </a:r>
            <a:r>
              <a:rPr lang="en-GB" i="1" baseline="0" dirty="0" err="1" smtClean="0"/>
              <a:t>indivudal</a:t>
            </a:r>
            <a:r>
              <a:rPr lang="en-GB" i="1" baseline="0" dirty="0" smtClean="0"/>
              <a:t> children with book talk.   </a:t>
            </a:r>
          </a:p>
          <a:p>
            <a:endParaRPr lang="en-GB" i="1" baseline="0" dirty="0" smtClean="0"/>
          </a:p>
          <a:p>
            <a:r>
              <a:rPr lang="en-GB" i="1" baseline="0" dirty="0" smtClean="0"/>
              <a:t>Writing now is taught by reducing the lines gradually.  Talking a sentence out loud first and encourage children to say it back then children making phonetically plausible attempts at words. </a:t>
            </a:r>
            <a:r>
              <a:rPr lang="en-GB" i="1" baseline="0" dirty="0" err="1" smtClean="0"/>
              <a:t>Eg</a:t>
            </a:r>
            <a:r>
              <a:rPr lang="en-GB" i="1" baseline="0" dirty="0" smtClean="0"/>
              <a:t> </a:t>
            </a:r>
            <a:r>
              <a:rPr lang="en-GB" i="1" baseline="0" dirty="0" err="1" smtClean="0"/>
              <a:t>scooll</a:t>
            </a:r>
            <a:r>
              <a:rPr lang="en-GB" i="1" baseline="0" dirty="0" smtClean="0"/>
              <a:t>     school</a:t>
            </a:r>
          </a:p>
          <a:p>
            <a:endParaRPr lang="en-GB" i="1" baseline="0" dirty="0" smtClean="0"/>
          </a:p>
          <a:p>
            <a:r>
              <a:rPr lang="en-GB" i="1" baseline="0" dirty="0" smtClean="0"/>
              <a:t>Letter names are taught with analogy of animals </a:t>
            </a:r>
            <a:r>
              <a:rPr lang="en-GB" i="1" baseline="0" dirty="0" err="1" smtClean="0"/>
              <a:t>eg</a:t>
            </a:r>
            <a:r>
              <a:rPr lang="en-GB" i="1" baseline="0" dirty="0" smtClean="0"/>
              <a:t> cat has name and a sound</a:t>
            </a:r>
          </a:p>
          <a:p>
            <a:endParaRPr lang="en-GB" i="1" baseline="0" dirty="0" smtClean="0"/>
          </a:p>
          <a:p>
            <a:endParaRPr lang="en-GB" i="1" baseline="0" dirty="0" smtClean="0"/>
          </a:p>
        </p:txBody>
      </p:sp>
      <p:sp>
        <p:nvSpPr>
          <p:cNvPr id="4" name="Slide Number Placeholder 3"/>
          <p:cNvSpPr>
            <a:spLocks noGrp="1"/>
          </p:cNvSpPr>
          <p:nvPr>
            <p:ph type="sldNum" sz="quarter" idx="10"/>
          </p:nvPr>
        </p:nvSpPr>
        <p:spPr/>
        <p:txBody>
          <a:bodyPr/>
          <a:lstStyle/>
          <a:p>
            <a:fld id="{9B8B245F-ACD1-4705-B475-7FDB3A49D644}" type="slidenum">
              <a:rPr lang="en-GB" smtClean="0"/>
              <a:t>3</a:t>
            </a:fld>
            <a:endParaRPr lang="en-GB"/>
          </a:p>
        </p:txBody>
      </p:sp>
    </p:spTree>
    <p:extLst>
      <p:ext uri="{BB962C8B-B14F-4D97-AF65-F5344CB8AC3E}">
        <p14:creationId xmlns:p14="http://schemas.microsoft.com/office/powerpoint/2010/main" val="3699822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8B245F-ACD1-4705-B475-7FDB3A49D644}" type="slidenum">
              <a:rPr lang="en-GB" smtClean="0"/>
              <a:t>4</a:t>
            </a:fld>
            <a:endParaRPr lang="en-GB"/>
          </a:p>
        </p:txBody>
      </p:sp>
    </p:spTree>
    <p:extLst>
      <p:ext uri="{BB962C8B-B14F-4D97-AF65-F5344CB8AC3E}">
        <p14:creationId xmlns:p14="http://schemas.microsoft.com/office/powerpoint/2010/main" val="1893085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a:t>
            </a:r>
            <a:r>
              <a:rPr lang="en-GB" baseline="0" dirty="0" smtClean="0"/>
              <a:t> new sounds are taught at phase 4.  </a:t>
            </a:r>
          </a:p>
          <a:p>
            <a:endParaRPr lang="en-GB" baseline="0" dirty="0" smtClean="0"/>
          </a:p>
          <a:p>
            <a:r>
              <a:rPr lang="en-GB" baseline="0" dirty="0" smtClean="0"/>
              <a:t>Reading at this point we would hope that children start to internalise sounding out.  Reading is a bit more fluent.  But when reading with children at home, if they get stuck go back to sounding out.  </a:t>
            </a:r>
          </a:p>
          <a:p>
            <a:endParaRPr lang="en-GB" baseline="0" dirty="0" smtClean="0"/>
          </a:p>
          <a:p>
            <a:r>
              <a:rPr lang="en-GB" baseline="0" dirty="0" smtClean="0"/>
              <a:t>We would focus on recognising the tricky words.</a:t>
            </a:r>
          </a:p>
          <a:p>
            <a:endParaRPr lang="en-GB" baseline="0" dirty="0" smtClean="0"/>
          </a:p>
          <a:p>
            <a:r>
              <a:rPr lang="en-GB" baseline="0" dirty="0" smtClean="0"/>
              <a:t>Writing also focuses on the tricky words, learning them off by heart and extending writing through the use of describing words and full stop and capital letter.  We would focus on formatting our writing </a:t>
            </a:r>
            <a:r>
              <a:rPr lang="en-GB" baseline="0" dirty="0" err="1" smtClean="0"/>
              <a:t>eg</a:t>
            </a:r>
            <a:r>
              <a:rPr lang="en-GB" baseline="0" dirty="0" smtClean="0"/>
              <a:t> starting in right place.</a:t>
            </a:r>
            <a:endParaRPr lang="en-GB" dirty="0"/>
          </a:p>
        </p:txBody>
      </p:sp>
      <p:sp>
        <p:nvSpPr>
          <p:cNvPr id="4" name="Slide Number Placeholder 3"/>
          <p:cNvSpPr>
            <a:spLocks noGrp="1"/>
          </p:cNvSpPr>
          <p:nvPr>
            <p:ph type="sldNum" sz="quarter" idx="10"/>
          </p:nvPr>
        </p:nvSpPr>
        <p:spPr/>
        <p:txBody>
          <a:bodyPr/>
          <a:lstStyle/>
          <a:p>
            <a:fld id="{9B8B245F-ACD1-4705-B475-7FDB3A49D644}" type="slidenum">
              <a:rPr lang="en-GB" smtClean="0"/>
              <a:t>5</a:t>
            </a:fld>
            <a:endParaRPr lang="en-GB"/>
          </a:p>
        </p:txBody>
      </p:sp>
    </p:spTree>
    <p:extLst>
      <p:ext uri="{BB962C8B-B14F-4D97-AF65-F5344CB8AC3E}">
        <p14:creationId xmlns:p14="http://schemas.microsoft.com/office/powerpoint/2010/main" val="1295766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B8B245F-ACD1-4705-B475-7FDB3A49D644}" type="slidenum">
              <a:rPr lang="en-GB" smtClean="0"/>
              <a:t>6</a:t>
            </a:fld>
            <a:endParaRPr lang="en-GB"/>
          </a:p>
        </p:txBody>
      </p:sp>
    </p:spTree>
    <p:extLst>
      <p:ext uri="{BB962C8B-B14F-4D97-AF65-F5344CB8AC3E}">
        <p14:creationId xmlns:p14="http://schemas.microsoft.com/office/powerpoint/2010/main" val="1836695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Phase 5 is a phase that only a small number get to in FS, this is where year 1 take over.</a:t>
            </a:r>
          </a:p>
          <a:p>
            <a:endParaRPr lang="en-GB" dirty="0" smtClean="0"/>
          </a:p>
          <a:p>
            <a:r>
              <a:rPr lang="en-GB" dirty="0" smtClean="0"/>
              <a:t>Reading</a:t>
            </a:r>
            <a:r>
              <a:rPr lang="en-GB" baseline="0" dirty="0" smtClean="0"/>
              <a:t> will be around 3 or 4 sentences at a time, usually sight reading, and then making sensible guesses about the context of the story.</a:t>
            </a:r>
          </a:p>
          <a:p>
            <a:endParaRPr lang="en-GB" baseline="0" dirty="0" smtClean="0"/>
          </a:p>
          <a:p>
            <a:r>
              <a:rPr lang="en-GB" baseline="0" dirty="0" smtClean="0"/>
              <a:t>Writing should be more accurate.  Children will have built up a bank of common words they write with.  They may use more punctuation </a:t>
            </a:r>
            <a:r>
              <a:rPr lang="en-GB" baseline="0" dirty="0" err="1" smtClean="0"/>
              <a:t>eg</a:t>
            </a:r>
            <a:r>
              <a:rPr lang="en-GB" baseline="0" dirty="0" smtClean="0"/>
              <a:t> common, question, marks, speech marks</a:t>
            </a:r>
          </a:p>
          <a:p>
            <a:endParaRPr lang="en-GB" baseline="0" dirty="0" smtClean="0"/>
          </a:p>
          <a:p>
            <a:r>
              <a:rPr lang="en-GB" baseline="0" dirty="0" smtClean="0"/>
              <a:t>Sounds are about alternative spellings</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9B8B245F-ACD1-4705-B475-7FDB3A49D644}" type="slidenum">
              <a:rPr lang="en-GB" smtClean="0"/>
              <a:t>7</a:t>
            </a:fld>
            <a:endParaRPr lang="en-GB"/>
          </a:p>
        </p:txBody>
      </p:sp>
    </p:spTree>
    <p:extLst>
      <p:ext uri="{BB962C8B-B14F-4D97-AF65-F5344CB8AC3E}">
        <p14:creationId xmlns:p14="http://schemas.microsoft.com/office/powerpoint/2010/main" val="208251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Task</a:t>
            </a:r>
            <a:r>
              <a:rPr lang="en-GB" baseline="0" dirty="0" smtClean="0"/>
              <a:t> – what is </a:t>
            </a:r>
            <a:r>
              <a:rPr lang="en-GB" baseline="0" dirty="0" err="1" smtClean="0"/>
              <a:t>ai</a:t>
            </a:r>
            <a:r>
              <a:rPr lang="en-GB" baseline="0" dirty="0" smtClean="0"/>
              <a:t> sound family</a:t>
            </a:r>
          </a:p>
          <a:p>
            <a:endParaRPr lang="en-GB" baseline="0" dirty="0" smtClean="0"/>
          </a:p>
          <a:p>
            <a:r>
              <a:rPr lang="en-GB" baseline="0" dirty="0" err="1" smtClean="0"/>
              <a:t>ai</a:t>
            </a:r>
            <a:r>
              <a:rPr lang="en-GB" baseline="0" dirty="0" smtClean="0"/>
              <a:t> - rain</a:t>
            </a:r>
          </a:p>
          <a:p>
            <a:r>
              <a:rPr lang="en-GB" baseline="0" dirty="0" smtClean="0"/>
              <a:t>a - bacon</a:t>
            </a:r>
          </a:p>
          <a:p>
            <a:r>
              <a:rPr lang="en-GB" baseline="0" dirty="0" smtClean="0"/>
              <a:t>ay - ray</a:t>
            </a:r>
          </a:p>
          <a:p>
            <a:r>
              <a:rPr lang="en-GB" baseline="0" dirty="0" err="1" smtClean="0"/>
              <a:t>ey</a:t>
            </a:r>
            <a:r>
              <a:rPr lang="en-GB" baseline="0" dirty="0" smtClean="0"/>
              <a:t> – they</a:t>
            </a:r>
          </a:p>
          <a:p>
            <a:r>
              <a:rPr lang="en-GB" baseline="0" dirty="0" err="1" smtClean="0"/>
              <a:t>eigh</a:t>
            </a:r>
            <a:r>
              <a:rPr lang="en-GB" baseline="0" dirty="0" smtClean="0"/>
              <a:t> – eight</a:t>
            </a:r>
          </a:p>
          <a:p>
            <a:r>
              <a:rPr lang="en-GB" baseline="0" dirty="0" smtClean="0"/>
              <a:t>ae – name</a:t>
            </a:r>
          </a:p>
          <a:p>
            <a:endParaRPr lang="en-GB" baseline="0" dirty="0" smtClean="0"/>
          </a:p>
        </p:txBody>
      </p:sp>
      <p:sp>
        <p:nvSpPr>
          <p:cNvPr id="4" name="Slide Number Placeholder 3"/>
          <p:cNvSpPr>
            <a:spLocks noGrp="1"/>
          </p:cNvSpPr>
          <p:nvPr>
            <p:ph type="sldNum" sz="quarter" idx="10"/>
          </p:nvPr>
        </p:nvSpPr>
        <p:spPr/>
        <p:txBody>
          <a:bodyPr/>
          <a:lstStyle/>
          <a:p>
            <a:fld id="{9B8B245F-ACD1-4705-B475-7FDB3A49D644}" type="slidenum">
              <a:rPr lang="en-GB" smtClean="0"/>
              <a:t>8</a:t>
            </a:fld>
            <a:endParaRPr lang="en-GB"/>
          </a:p>
        </p:txBody>
      </p:sp>
    </p:spTree>
    <p:extLst>
      <p:ext uri="{BB962C8B-B14F-4D97-AF65-F5344CB8AC3E}">
        <p14:creationId xmlns:p14="http://schemas.microsoft.com/office/powerpoint/2010/main" val="3259839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Groups are lead by teachers and TAs across Foundation Stage, so that children fit into letters and sounds at a point which suits them best.</a:t>
            </a:r>
          </a:p>
          <a:p>
            <a:r>
              <a:rPr lang="en-GB" dirty="0" smtClean="0"/>
              <a:t>Try</a:t>
            </a:r>
            <a:r>
              <a:rPr lang="en-GB" baseline="0" dirty="0" smtClean="0"/>
              <a:t> to have daily sessions</a:t>
            </a:r>
          </a:p>
          <a:p>
            <a:r>
              <a:rPr lang="en-GB" baseline="0" dirty="0" smtClean="0"/>
              <a:t>We will talk to parents at consultations and via My Unique Story</a:t>
            </a:r>
          </a:p>
          <a:p>
            <a:endParaRPr lang="en-GB" baseline="0" dirty="0" smtClean="0"/>
          </a:p>
          <a:p>
            <a:r>
              <a:rPr lang="en-GB" baseline="0" dirty="0" smtClean="0"/>
              <a:t>If we find that children need additional support or need extension and challenge then this will be done via small group intervention that will be discussed at parent consultations.  </a:t>
            </a:r>
            <a:endParaRPr lang="en-GB" dirty="0" smtClean="0"/>
          </a:p>
        </p:txBody>
      </p:sp>
      <p:sp>
        <p:nvSpPr>
          <p:cNvPr id="4" name="Slide Number Placeholder 3"/>
          <p:cNvSpPr>
            <a:spLocks noGrp="1"/>
          </p:cNvSpPr>
          <p:nvPr>
            <p:ph type="sldNum" sz="quarter" idx="10"/>
          </p:nvPr>
        </p:nvSpPr>
        <p:spPr/>
        <p:txBody>
          <a:bodyPr/>
          <a:lstStyle/>
          <a:p>
            <a:fld id="{9B8B245F-ACD1-4705-B475-7FDB3A49D644}" type="slidenum">
              <a:rPr lang="en-GB" smtClean="0"/>
              <a:t>9</a:t>
            </a:fld>
            <a:endParaRPr lang="en-GB"/>
          </a:p>
        </p:txBody>
      </p:sp>
    </p:spTree>
    <p:extLst>
      <p:ext uri="{BB962C8B-B14F-4D97-AF65-F5344CB8AC3E}">
        <p14:creationId xmlns:p14="http://schemas.microsoft.com/office/powerpoint/2010/main" val="3448686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1B9FF1-CAE4-4EE7-A7FD-78152B6F03E7}" type="datetimeFigureOut">
              <a:rPr lang="en-GB" smtClean="0"/>
              <a:t>02/02/2018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4269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1B9FF1-CAE4-4EE7-A7FD-78152B6F03E7}" type="datetimeFigureOut">
              <a:rPr lang="en-GB" smtClean="0"/>
              <a:t>02/02/2018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74074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1B9FF1-CAE4-4EE7-A7FD-78152B6F03E7}" type="datetimeFigureOut">
              <a:rPr lang="en-GB" smtClean="0"/>
              <a:t>02/02/2018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4207866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1B9FF1-CAE4-4EE7-A7FD-78152B6F03E7}" type="datetimeFigureOut">
              <a:rPr lang="en-GB" smtClean="0"/>
              <a:t>02/02/2018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206721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1B9FF1-CAE4-4EE7-A7FD-78152B6F03E7}" type="datetimeFigureOut">
              <a:rPr lang="en-GB" smtClean="0"/>
              <a:t>02/02/2018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1588335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1B9FF1-CAE4-4EE7-A7FD-78152B6F03E7}" type="datetimeFigureOut">
              <a:rPr lang="en-GB" smtClean="0"/>
              <a:t>02/02/2018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13745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1B9FF1-CAE4-4EE7-A7FD-78152B6F03E7}" type="datetimeFigureOut">
              <a:rPr lang="en-GB" smtClean="0"/>
              <a:t>02/02/2018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2932803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1B9FF1-CAE4-4EE7-A7FD-78152B6F03E7}" type="datetimeFigureOut">
              <a:rPr lang="en-GB" smtClean="0"/>
              <a:t>02/02/2018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372032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B9FF1-CAE4-4EE7-A7FD-78152B6F03E7}" type="datetimeFigureOut">
              <a:rPr lang="en-GB" smtClean="0"/>
              <a:t>02/02/2018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3801239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1B9FF1-CAE4-4EE7-A7FD-78152B6F03E7}" type="datetimeFigureOut">
              <a:rPr lang="en-GB" smtClean="0"/>
              <a:t>02/02/2018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351548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1B9FF1-CAE4-4EE7-A7FD-78152B6F03E7}" type="datetimeFigureOut">
              <a:rPr lang="en-GB" smtClean="0"/>
              <a:t>02/02/2018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D8A3EF-3AD5-4385-A63B-1728DA09F6DA}" type="slidenum">
              <a:rPr lang="en-GB" smtClean="0"/>
              <a:t>‹#›</a:t>
            </a:fld>
            <a:endParaRPr lang="en-GB"/>
          </a:p>
        </p:txBody>
      </p:sp>
    </p:spTree>
    <p:extLst>
      <p:ext uri="{BB962C8B-B14F-4D97-AF65-F5344CB8AC3E}">
        <p14:creationId xmlns:p14="http://schemas.microsoft.com/office/powerpoint/2010/main" val="873878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00B050"/>
            </a:gs>
            <a:gs pos="23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B9FF1-CAE4-4EE7-A7FD-78152B6F03E7}" type="datetimeFigureOut">
              <a:rPr lang="en-GB" smtClean="0"/>
              <a:t>02/02/2018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8A3EF-3AD5-4385-A63B-1728DA09F6DA}" type="slidenum">
              <a:rPr lang="en-GB" smtClean="0"/>
              <a:t>‹#›</a:t>
            </a:fld>
            <a:endParaRPr lang="en-GB"/>
          </a:p>
        </p:txBody>
      </p:sp>
    </p:spTree>
    <p:extLst>
      <p:ext uri="{BB962C8B-B14F-4D97-AF65-F5344CB8AC3E}">
        <p14:creationId xmlns:p14="http://schemas.microsoft.com/office/powerpoint/2010/main" val="2099500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Callout 5"/>
          <p:cNvSpPr/>
          <p:nvPr/>
        </p:nvSpPr>
        <p:spPr>
          <a:xfrm>
            <a:off x="827584" y="332656"/>
            <a:ext cx="2880320" cy="259228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PHONEME – </a:t>
            </a:r>
          </a:p>
          <a:p>
            <a:pPr algn="ctr"/>
            <a:r>
              <a:rPr lang="en-GB" dirty="0" smtClean="0"/>
              <a:t>A single unit of sound</a:t>
            </a:r>
          </a:p>
        </p:txBody>
      </p:sp>
      <p:sp>
        <p:nvSpPr>
          <p:cNvPr id="7" name="Cloud Callout 6"/>
          <p:cNvSpPr/>
          <p:nvPr/>
        </p:nvSpPr>
        <p:spPr>
          <a:xfrm>
            <a:off x="793466" y="3304254"/>
            <a:ext cx="7056784" cy="273630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CVC WORD – </a:t>
            </a:r>
          </a:p>
          <a:p>
            <a:pPr algn="ctr"/>
            <a:r>
              <a:rPr lang="en-GB" dirty="0" smtClean="0"/>
              <a:t>A word made up of a consonant phoneme, then a vowel phoneme then another consonant phoneme</a:t>
            </a:r>
          </a:p>
          <a:p>
            <a:pPr algn="ctr"/>
            <a:r>
              <a:rPr lang="en-GB" dirty="0" smtClean="0"/>
              <a:t>  F –</a:t>
            </a:r>
            <a:r>
              <a:rPr lang="en-GB" dirty="0" err="1" smtClean="0"/>
              <a:t>i-sh</a:t>
            </a:r>
            <a:r>
              <a:rPr lang="en-GB" dirty="0" smtClean="0"/>
              <a:t> (Fish)</a:t>
            </a:r>
          </a:p>
          <a:p>
            <a:pPr algn="ctr"/>
            <a:r>
              <a:rPr lang="en-GB" dirty="0" smtClean="0"/>
              <a:t>C-a-t (cat)</a:t>
            </a:r>
          </a:p>
          <a:p>
            <a:pPr algn="ctr"/>
            <a:r>
              <a:rPr lang="en-GB" dirty="0" err="1" smtClean="0"/>
              <a:t>Sh</a:t>
            </a:r>
            <a:r>
              <a:rPr lang="en-GB" dirty="0" smtClean="0"/>
              <a:t> – </a:t>
            </a:r>
            <a:r>
              <a:rPr lang="en-GB" dirty="0" err="1" smtClean="0"/>
              <a:t>ee</a:t>
            </a:r>
            <a:r>
              <a:rPr lang="en-GB" dirty="0" smtClean="0"/>
              <a:t> – p (sheep)</a:t>
            </a:r>
          </a:p>
          <a:p>
            <a:pPr algn="ctr"/>
            <a:endParaRPr lang="en-GB" dirty="0"/>
          </a:p>
        </p:txBody>
      </p:sp>
      <p:sp>
        <p:nvSpPr>
          <p:cNvPr id="8" name="Cloud Callout 7"/>
          <p:cNvSpPr/>
          <p:nvPr/>
        </p:nvSpPr>
        <p:spPr>
          <a:xfrm>
            <a:off x="4455083" y="343285"/>
            <a:ext cx="3816424" cy="259228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SOUND TALKING – </a:t>
            </a:r>
          </a:p>
          <a:p>
            <a:pPr algn="ctr"/>
            <a:r>
              <a:rPr lang="en-GB" dirty="0" smtClean="0"/>
              <a:t>Breaking a word down into its component sounds, this is often done orally and using fingers as an aid</a:t>
            </a:r>
          </a:p>
        </p:txBody>
      </p:sp>
      <p:sp>
        <p:nvSpPr>
          <p:cNvPr id="9" name="Rectangle 8"/>
          <p:cNvSpPr/>
          <p:nvPr/>
        </p:nvSpPr>
        <p:spPr>
          <a:xfrm>
            <a:off x="897234" y="5733256"/>
            <a:ext cx="6849247" cy="923330"/>
          </a:xfrm>
          <a:prstGeom prst="rect">
            <a:avLst/>
          </a:prstGeom>
          <a:noFill/>
        </p:spPr>
        <p:txBody>
          <a:bodyPr wrap="none" lIns="91440" tIns="45720" rIns="91440" bIns="45720">
            <a:spAutoFit/>
          </a:bodyPr>
          <a:lstStyle/>
          <a:p>
            <a:pPr algn="ctr"/>
            <a:r>
              <a:rPr lang="en-US" sz="54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Phase</a:t>
            </a: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sz="54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1 key vocabulary</a:t>
            </a:r>
            <a:endParaRPr lang="en-US" sz="5400" b="1" cap="none" spc="0"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1828768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Pseudo words (nonsense words)</a:t>
            </a:r>
            <a:endParaRPr lang="en-GB" dirty="0"/>
          </a:p>
        </p:txBody>
      </p:sp>
      <p:sp>
        <p:nvSpPr>
          <p:cNvPr id="3" name="Content Placeholder 2"/>
          <p:cNvSpPr>
            <a:spLocks noGrp="1"/>
          </p:cNvSpPr>
          <p:nvPr>
            <p:ph idx="1"/>
          </p:nvPr>
        </p:nvSpPr>
        <p:spPr/>
        <p:txBody>
          <a:bodyPr/>
          <a:lstStyle/>
          <a:p>
            <a:r>
              <a:rPr lang="en-GB" dirty="0" smtClean="0"/>
              <a:t>There is now a much bigger emphasis on pseudo words</a:t>
            </a:r>
          </a:p>
          <a:p>
            <a:r>
              <a:rPr lang="en-GB" dirty="0" smtClean="0"/>
              <a:t>Children must identify component sounds</a:t>
            </a:r>
          </a:p>
          <a:p>
            <a:r>
              <a:rPr lang="en-GB" dirty="0" smtClean="0"/>
              <a:t>Children know they are nonsense words by the ‘alien’</a:t>
            </a:r>
          </a:p>
          <a:p>
            <a:r>
              <a:rPr lang="en-GB" dirty="0" smtClean="0"/>
              <a:t>This should help children with selecting the right sounds for writing</a:t>
            </a:r>
          </a:p>
          <a:p>
            <a:endParaRPr lang="en-GB" dirty="0"/>
          </a:p>
        </p:txBody>
      </p:sp>
    </p:spTree>
    <p:extLst>
      <p:ext uri="{BB962C8B-B14F-4D97-AF65-F5344CB8AC3E}">
        <p14:creationId xmlns:p14="http://schemas.microsoft.com/office/powerpoint/2010/main" val="972836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Ideas for supporting writing</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Giving children responsibility – shopping lists, notes for family members, cards and letters, diaries</a:t>
            </a:r>
          </a:p>
          <a:p>
            <a:r>
              <a:rPr lang="en-GB" dirty="0" smtClean="0"/>
              <a:t>Using paper like mummy and daddy</a:t>
            </a:r>
          </a:p>
          <a:p>
            <a:r>
              <a:rPr lang="en-GB" dirty="0" smtClean="0"/>
              <a:t>Role play – cooking recipes, menus, signs on small world toys</a:t>
            </a:r>
          </a:p>
          <a:p>
            <a:r>
              <a:rPr lang="en-GB" dirty="0" smtClean="0"/>
              <a:t>Finger games – lacing, threading, tweezers and pasta and seeds</a:t>
            </a:r>
          </a:p>
          <a:p>
            <a:r>
              <a:rPr lang="en-GB" dirty="0" smtClean="0"/>
              <a:t>Patterns and tracing</a:t>
            </a:r>
          </a:p>
          <a:p>
            <a:r>
              <a:rPr lang="en-GB" dirty="0" smtClean="0"/>
              <a:t>Writing in sand, flour or glitter</a:t>
            </a:r>
          </a:p>
          <a:p>
            <a:r>
              <a:rPr lang="en-GB" dirty="0" smtClean="0"/>
              <a:t>Anything that wipes clean to alleviate fear of getting it wrong</a:t>
            </a:r>
          </a:p>
        </p:txBody>
      </p:sp>
    </p:spTree>
    <p:extLst>
      <p:ext uri="{BB962C8B-B14F-4D97-AF65-F5344CB8AC3E}">
        <p14:creationId xmlns:p14="http://schemas.microsoft.com/office/powerpoint/2010/main" val="2864483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Fab resources to have at home</a:t>
            </a:r>
            <a:endParaRPr lang="en-GB" dirty="0"/>
          </a:p>
        </p:txBody>
      </p:sp>
      <p:sp>
        <p:nvSpPr>
          <p:cNvPr id="3" name="Content Placeholder 2"/>
          <p:cNvSpPr>
            <a:spLocks noGrp="1"/>
          </p:cNvSpPr>
          <p:nvPr>
            <p:ph idx="1"/>
          </p:nvPr>
        </p:nvSpPr>
        <p:spPr/>
        <p:txBody>
          <a:bodyPr>
            <a:normAutofit lnSpcReduction="10000"/>
          </a:bodyPr>
          <a:lstStyle/>
          <a:p>
            <a:r>
              <a:rPr lang="en-GB" dirty="0"/>
              <a:t>Shaving foam</a:t>
            </a:r>
          </a:p>
          <a:p>
            <a:r>
              <a:rPr lang="en-GB" dirty="0" smtClean="0"/>
              <a:t>Gloop (</a:t>
            </a:r>
            <a:r>
              <a:rPr lang="en-GB" dirty="0" err="1" smtClean="0"/>
              <a:t>cornflour</a:t>
            </a:r>
            <a:r>
              <a:rPr lang="en-GB" dirty="0" smtClean="0"/>
              <a:t>, food colouring and water)</a:t>
            </a:r>
            <a:endParaRPr lang="en-GB" dirty="0"/>
          </a:p>
          <a:p>
            <a:r>
              <a:rPr lang="en-GB" dirty="0"/>
              <a:t>Chalking </a:t>
            </a:r>
            <a:endParaRPr lang="en-GB" dirty="0" smtClean="0"/>
          </a:p>
          <a:p>
            <a:r>
              <a:rPr lang="en-GB" dirty="0" smtClean="0"/>
              <a:t>Foam letters in the bath</a:t>
            </a:r>
          </a:p>
          <a:p>
            <a:r>
              <a:rPr lang="en-GB" dirty="0" smtClean="0"/>
              <a:t>Biros and real pens</a:t>
            </a:r>
          </a:p>
          <a:p>
            <a:r>
              <a:rPr lang="en-GB" dirty="0" smtClean="0"/>
              <a:t>Chunky pencils, crayons and pens</a:t>
            </a:r>
          </a:p>
          <a:p>
            <a:r>
              <a:rPr lang="en-GB" dirty="0" err="1" smtClean="0"/>
              <a:t>Playdough</a:t>
            </a:r>
            <a:r>
              <a:rPr lang="en-GB" dirty="0" smtClean="0"/>
              <a:t> and cutters</a:t>
            </a:r>
          </a:p>
          <a:p>
            <a:r>
              <a:rPr lang="en-GB" dirty="0" smtClean="0"/>
              <a:t>Bucket of water, paintbrush and dry surface</a:t>
            </a:r>
          </a:p>
          <a:p>
            <a:endParaRPr lang="en-GB" dirty="0"/>
          </a:p>
          <a:p>
            <a:endParaRPr lang="en-GB" dirty="0"/>
          </a:p>
        </p:txBody>
      </p:sp>
    </p:spTree>
    <p:extLst>
      <p:ext uri="{BB962C8B-B14F-4D97-AF65-F5344CB8AC3E}">
        <p14:creationId xmlns:p14="http://schemas.microsoft.com/office/powerpoint/2010/main" val="1325422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08920"/>
            <a:ext cx="8229600" cy="1143000"/>
          </a:xfrm>
        </p:spPr>
        <p:txBody>
          <a:bodyPr/>
          <a:lstStyle/>
          <a:p>
            <a:r>
              <a:rPr lang="en-GB" dirty="0" smtClean="0"/>
              <a:t>Any questions??</a:t>
            </a:r>
            <a:endParaRPr lang="en-GB" dirty="0"/>
          </a:p>
        </p:txBody>
      </p:sp>
    </p:spTree>
    <p:extLst>
      <p:ext uri="{BB962C8B-B14F-4D97-AF65-F5344CB8AC3E}">
        <p14:creationId xmlns:p14="http://schemas.microsoft.com/office/powerpoint/2010/main" val="1332122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Callout 5"/>
          <p:cNvSpPr/>
          <p:nvPr/>
        </p:nvSpPr>
        <p:spPr>
          <a:xfrm>
            <a:off x="251520" y="191863"/>
            <a:ext cx="4104456" cy="158417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GRAPHEME – the mark on the page that represents a letter sound – like ‘graphic’</a:t>
            </a:r>
            <a:endParaRPr lang="en-GB" dirty="0"/>
          </a:p>
        </p:txBody>
      </p:sp>
      <p:sp>
        <p:nvSpPr>
          <p:cNvPr id="7" name="Cloud Callout 6"/>
          <p:cNvSpPr/>
          <p:nvPr/>
        </p:nvSpPr>
        <p:spPr>
          <a:xfrm>
            <a:off x="251520" y="2096970"/>
            <a:ext cx="3096344" cy="263816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BLENDING – Children will see the word ‘cat’ and say each component sound to read the word</a:t>
            </a:r>
            <a:endParaRPr lang="en-GB" dirty="0"/>
          </a:p>
        </p:txBody>
      </p:sp>
      <p:sp>
        <p:nvSpPr>
          <p:cNvPr id="8" name="Cloud Callout 7"/>
          <p:cNvSpPr/>
          <p:nvPr/>
        </p:nvSpPr>
        <p:spPr>
          <a:xfrm>
            <a:off x="1259632" y="5229200"/>
            <a:ext cx="7488832" cy="11521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GRAPHEME / PHONEME CORRESPONDENCE – when a child is able to see the mark on the page and say the correct sound</a:t>
            </a:r>
            <a:endParaRPr lang="en-GB" dirty="0"/>
          </a:p>
        </p:txBody>
      </p:sp>
      <p:sp>
        <p:nvSpPr>
          <p:cNvPr id="9" name="Cloud Callout 8"/>
          <p:cNvSpPr/>
          <p:nvPr/>
        </p:nvSpPr>
        <p:spPr>
          <a:xfrm>
            <a:off x="3491880" y="2096970"/>
            <a:ext cx="3168352" cy="263816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SEGMENTING – A child may want to write the word ‘cat’ so they have to think of each sound in the word individually</a:t>
            </a:r>
            <a:endParaRPr lang="en-GB" dirty="0"/>
          </a:p>
        </p:txBody>
      </p:sp>
      <p:sp>
        <p:nvSpPr>
          <p:cNvPr id="10" name="Cloud Callout 9"/>
          <p:cNvSpPr/>
          <p:nvPr/>
        </p:nvSpPr>
        <p:spPr>
          <a:xfrm>
            <a:off x="6731124" y="1801100"/>
            <a:ext cx="2156467" cy="29523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TRICKY WORDS – Words that do not make phonological sense</a:t>
            </a:r>
            <a:endParaRPr lang="en-GB" dirty="0"/>
          </a:p>
        </p:txBody>
      </p:sp>
      <p:sp>
        <p:nvSpPr>
          <p:cNvPr id="11" name="Rectangle 10"/>
          <p:cNvSpPr/>
          <p:nvPr/>
        </p:nvSpPr>
        <p:spPr>
          <a:xfrm>
            <a:off x="4374232" y="191863"/>
            <a:ext cx="2286000" cy="1754326"/>
          </a:xfrm>
          <a:prstGeom prst="rect">
            <a:avLst/>
          </a:prstGeom>
        </p:spPr>
        <p:txBody>
          <a:bodyPr>
            <a:spAutoFit/>
          </a:bodyPr>
          <a:lstStyle/>
          <a:p>
            <a:pPr lvl="0" algn="ctr"/>
            <a:r>
              <a:rPr lang="en-US" sz="3600" b="1" dirty="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Phase</a:t>
            </a:r>
            <a:r>
              <a:rPr lang="en-US" sz="3600" b="1" dirty="0">
                <a:ln w="18000">
                  <a:solidFill>
                    <a:srgbClr val="C0504D">
                      <a:satMod val="140000"/>
                    </a:srgbClr>
                  </a:solidFill>
                  <a:prstDash val="solid"/>
                  <a:miter lim="800000"/>
                </a:ln>
                <a:noFill/>
                <a:effectLst>
                  <a:outerShdw blurRad="25500" dist="23000" dir="7020000" algn="tl">
                    <a:srgbClr val="000000">
                      <a:alpha val="50000"/>
                    </a:srgbClr>
                  </a:outerShdw>
                </a:effectLst>
              </a:rPr>
              <a:t> </a:t>
            </a:r>
            <a:r>
              <a:rPr lang="en-US" sz="3600" b="1" dirty="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2 key vocabulary</a:t>
            </a:r>
          </a:p>
        </p:txBody>
      </p:sp>
      <p:sp>
        <p:nvSpPr>
          <p:cNvPr id="12" name="Cloud Callout 11"/>
          <p:cNvSpPr/>
          <p:nvPr/>
        </p:nvSpPr>
        <p:spPr>
          <a:xfrm>
            <a:off x="6660231" y="155402"/>
            <a:ext cx="2227359" cy="160923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MNEMONIC – An action to support a sound</a:t>
            </a:r>
            <a:endParaRPr lang="en-GB" dirty="0"/>
          </a:p>
        </p:txBody>
      </p:sp>
    </p:spTree>
    <p:extLst>
      <p:ext uri="{BB962C8B-B14F-4D97-AF65-F5344CB8AC3E}">
        <p14:creationId xmlns:p14="http://schemas.microsoft.com/office/powerpoint/2010/main" val="3494681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6 phases of Letters and Sounds</a:t>
            </a:r>
            <a:br>
              <a:rPr lang="en-GB" dirty="0" smtClean="0"/>
            </a:br>
            <a:r>
              <a:rPr lang="en-GB" dirty="0" smtClean="0"/>
              <a:t>Phase 3</a:t>
            </a:r>
            <a:endParaRPr lang="en-GB" dirty="0"/>
          </a:p>
        </p:txBody>
      </p:sp>
      <p:sp>
        <p:nvSpPr>
          <p:cNvPr id="3" name="Content Placeholder 2"/>
          <p:cNvSpPr>
            <a:spLocks noGrp="1"/>
          </p:cNvSpPr>
          <p:nvPr>
            <p:ph idx="1"/>
          </p:nvPr>
        </p:nvSpPr>
        <p:spPr/>
        <p:txBody>
          <a:bodyPr>
            <a:normAutofit/>
          </a:bodyPr>
          <a:lstStyle/>
          <a:p>
            <a:r>
              <a:rPr lang="en-GB" dirty="0" smtClean="0"/>
              <a:t>Children are introduced to letter names</a:t>
            </a:r>
          </a:p>
          <a:p>
            <a:r>
              <a:rPr lang="en-GB" dirty="0" smtClean="0"/>
              <a:t>Taught another 25 letter sounds most of which comprise of two letter digraphs</a:t>
            </a:r>
          </a:p>
          <a:p>
            <a:pPr marL="0" indent="0">
              <a:buNone/>
            </a:pPr>
            <a:r>
              <a:rPr lang="en-GB" dirty="0" smtClean="0"/>
              <a:t>SET 6 – j, v, w, x</a:t>
            </a:r>
          </a:p>
          <a:p>
            <a:pPr marL="0" indent="0">
              <a:buNone/>
            </a:pPr>
            <a:r>
              <a:rPr lang="en-GB" dirty="0" smtClean="0"/>
              <a:t>SET 7 – y, z, </a:t>
            </a:r>
            <a:r>
              <a:rPr lang="en-GB" dirty="0" err="1" smtClean="0"/>
              <a:t>zz</a:t>
            </a:r>
            <a:r>
              <a:rPr lang="en-GB" dirty="0" smtClean="0"/>
              <a:t>, </a:t>
            </a:r>
            <a:r>
              <a:rPr lang="en-GB" dirty="0" err="1" smtClean="0"/>
              <a:t>qu</a:t>
            </a:r>
            <a:endParaRPr lang="en-GB" dirty="0" smtClean="0"/>
          </a:p>
          <a:p>
            <a:pPr marL="0" indent="0">
              <a:buNone/>
            </a:pPr>
            <a:r>
              <a:rPr lang="en-GB" dirty="0" smtClean="0"/>
              <a:t>Consonant digraphs – </a:t>
            </a:r>
            <a:r>
              <a:rPr lang="en-GB" dirty="0" err="1" smtClean="0"/>
              <a:t>ch</a:t>
            </a:r>
            <a:r>
              <a:rPr lang="en-GB" dirty="0" smtClean="0"/>
              <a:t>, </a:t>
            </a:r>
            <a:r>
              <a:rPr lang="en-GB" dirty="0" err="1" smtClean="0"/>
              <a:t>sh</a:t>
            </a:r>
            <a:r>
              <a:rPr lang="en-GB" dirty="0" smtClean="0"/>
              <a:t>, </a:t>
            </a:r>
            <a:r>
              <a:rPr lang="en-GB" dirty="0" err="1" smtClean="0"/>
              <a:t>th</a:t>
            </a:r>
            <a:r>
              <a:rPr lang="en-GB" dirty="0" smtClean="0"/>
              <a:t>, </a:t>
            </a:r>
            <a:r>
              <a:rPr lang="en-GB" dirty="0" err="1" smtClean="0"/>
              <a:t>ng</a:t>
            </a:r>
            <a:endParaRPr lang="en-GB" dirty="0" smtClean="0"/>
          </a:p>
          <a:p>
            <a:pPr marL="0" indent="0">
              <a:buNone/>
            </a:pPr>
            <a:r>
              <a:rPr lang="en-GB" dirty="0" smtClean="0"/>
              <a:t>Vowel digraphs – </a:t>
            </a:r>
            <a:r>
              <a:rPr lang="en-GB" dirty="0" err="1" smtClean="0"/>
              <a:t>ee</a:t>
            </a:r>
            <a:r>
              <a:rPr lang="en-GB" dirty="0" smtClean="0"/>
              <a:t>, </a:t>
            </a:r>
            <a:r>
              <a:rPr lang="en-GB" dirty="0" err="1" smtClean="0"/>
              <a:t>oo</a:t>
            </a:r>
            <a:r>
              <a:rPr lang="en-GB" dirty="0" smtClean="0"/>
              <a:t>, </a:t>
            </a:r>
            <a:r>
              <a:rPr lang="en-GB" dirty="0" err="1" smtClean="0"/>
              <a:t>ai</a:t>
            </a:r>
            <a:r>
              <a:rPr lang="en-GB" dirty="0" smtClean="0"/>
              <a:t>, </a:t>
            </a:r>
            <a:r>
              <a:rPr lang="en-GB" dirty="0" err="1" smtClean="0"/>
              <a:t>oa</a:t>
            </a:r>
            <a:r>
              <a:rPr lang="en-GB" dirty="0" smtClean="0"/>
              <a:t>, </a:t>
            </a:r>
            <a:r>
              <a:rPr lang="en-GB" dirty="0" err="1" smtClean="0"/>
              <a:t>ar</a:t>
            </a:r>
            <a:r>
              <a:rPr lang="en-GB" dirty="0" smtClean="0"/>
              <a:t>, </a:t>
            </a:r>
            <a:r>
              <a:rPr lang="en-GB" dirty="0" err="1" smtClean="0"/>
              <a:t>ow</a:t>
            </a:r>
            <a:r>
              <a:rPr lang="en-GB" dirty="0" smtClean="0"/>
              <a:t>, </a:t>
            </a:r>
            <a:r>
              <a:rPr lang="en-GB" dirty="0" err="1" smtClean="0"/>
              <a:t>oi</a:t>
            </a:r>
            <a:r>
              <a:rPr lang="en-GB" dirty="0" smtClean="0"/>
              <a:t>, </a:t>
            </a:r>
            <a:r>
              <a:rPr lang="en-GB" dirty="0" err="1" smtClean="0"/>
              <a:t>igh</a:t>
            </a:r>
            <a:r>
              <a:rPr lang="en-GB" dirty="0" smtClean="0"/>
              <a:t>, air, ear, </a:t>
            </a:r>
            <a:r>
              <a:rPr lang="en-GB" dirty="0" err="1" smtClean="0"/>
              <a:t>er</a:t>
            </a:r>
            <a:r>
              <a:rPr lang="en-GB" dirty="0" smtClean="0"/>
              <a:t>, ur, </a:t>
            </a:r>
            <a:r>
              <a:rPr lang="en-GB" dirty="0" err="1" smtClean="0"/>
              <a:t>ure</a:t>
            </a:r>
            <a:endParaRPr lang="en-GB" dirty="0" smtClean="0"/>
          </a:p>
          <a:p>
            <a:pPr marL="0" indent="0">
              <a:buNone/>
            </a:pPr>
            <a:endParaRPr lang="en-GB" dirty="0" smtClean="0"/>
          </a:p>
        </p:txBody>
      </p:sp>
    </p:spTree>
    <p:extLst>
      <p:ext uri="{BB962C8B-B14F-4D97-AF65-F5344CB8AC3E}">
        <p14:creationId xmlns:p14="http://schemas.microsoft.com/office/powerpoint/2010/main" val="306348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5816" y="501119"/>
            <a:ext cx="2880320" cy="2123658"/>
          </a:xfrm>
          <a:prstGeom prst="rect">
            <a:avLst/>
          </a:prstGeom>
        </p:spPr>
        <p:txBody>
          <a:bodyPr wrap="square">
            <a:spAutoFit/>
          </a:bodyPr>
          <a:lstStyle/>
          <a:p>
            <a:pPr lvl="0" algn="ctr"/>
            <a:r>
              <a:rPr lang="en-US" sz="4400" b="1" dirty="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Phase</a:t>
            </a:r>
            <a:r>
              <a:rPr lang="en-US" sz="4400" b="1" dirty="0">
                <a:ln w="18000">
                  <a:solidFill>
                    <a:srgbClr val="C0504D">
                      <a:satMod val="140000"/>
                    </a:srgbClr>
                  </a:solidFill>
                  <a:prstDash val="solid"/>
                  <a:miter lim="800000"/>
                </a:ln>
                <a:noFill/>
                <a:effectLst>
                  <a:outerShdw blurRad="25500" dist="23000" dir="7020000" algn="tl">
                    <a:srgbClr val="000000">
                      <a:alpha val="50000"/>
                    </a:srgbClr>
                  </a:outerShdw>
                </a:effectLst>
              </a:rPr>
              <a:t> </a:t>
            </a:r>
            <a:r>
              <a:rPr lang="en-US" sz="4400" b="1" dirty="0" smtClean="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3 </a:t>
            </a:r>
            <a:r>
              <a:rPr lang="en-US" sz="4400" b="1" dirty="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key vocabulary</a:t>
            </a:r>
          </a:p>
        </p:txBody>
      </p:sp>
      <p:sp>
        <p:nvSpPr>
          <p:cNvPr id="5" name="Cloud Callout 4"/>
          <p:cNvSpPr/>
          <p:nvPr/>
        </p:nvSpPr>
        <p:spPr>
          <a:xfrm>
            <a:off x="323528" y="201743"/>
            <a:ext cx="2520280" cy="208823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DIGRAPH – 2 letters that make 1 sound</a:t>
            </a:r>
            <a:endParaRPr lang="en-GB" dirty="0"/>
          </a:p>
        </p:txBody>
      </p:sp>
      <p:sp>
        <p:nvSpPr>
          <p:cNvPr id="6" name="Cloud Callout 5"/>
          <p:cNvSpPr/>
          <p:nvPr/>
        </p:nvSpPr>
        <p:spPr>
          <a:xfrm>
            <a:off x="5796136" y="3212976"/>
            <a:ext cx="2952328" cy="288032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VOWEL DIGRAPH – at least one of the letters in the digraph is a vowel</a:t>
            </a:r>
            <a:endParaRPr lang="en-GB" dirty="0"/>
          </a:p>
        </p:txBody>
      </p:sp>
      <p:sp>
        <p:nvSpPr>
          <p:cNvPr id="7" name="Cloud Callout 6"/>
          <p:cNvSpPr/>
          <p:nvPr/>
        </p:nvSpPr>
        <p:spPr>
          <a:xfrm>
            <a:off x="1043608" y="2793240"/>
            <a:ext cx="3888432" cy="257997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CONSONANT DIGRAPH – at least one of the letters in the digraph is a vowel</a:t>
            </a:r>
            <a:endParaRPr lang="en-GB" dirty="0"/>
          </a:p>
        </p:txBody>
      </p:sp>
      <p:sp>
        <p:nvSpPr>
          <p:cNvPr id="8" name="Cloud Callout 7"/>
          <p:cNvSpPr/>
          <p:nvPr/>
        </p:nvSpPr>
        <p:spPr>
          <a:xfrm>
            <a:off x="5796136" y="332656"/>
            <a:ext cx="2952328" cy="246058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SOUND BUTTONS &amp; DIGRAPH LINES – This is the mark adults put under letters to support children to say the sounds</a:t>
            </a:r>
            <a:endParaRPr lang="en-GB" dirty="0"/>
          </a:p>
        </p:txBody>
      </p:sp>
    </p:spTree>
    <p:extLst>
      <p:ext uri="{BB962C8B-B14F-4D97-AF65-F5344CB8AC3E}">
        <p14:creationId xmlns:p14="http://schemas.microsoft.com/office/powerpoint/2010/main" val="4290777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6 phases of Letters and Sounds</a:t>
            </a:r>
            <a:br>
              <a:rPr lang="en-GB" dirty="0" smtClean="0"/>
            </a:br>
            <a:r>
              <a:rPr lang="en-GB" dirty="0" smtClean="0"/>
              <a:t>Phase 4</a:t>
            </a:r>
            <a:endParaRPr lang="en-GB" dirty="0"/>
          </a:p>
        </p:txBody>
      </p:sp>
      <p:sp>
        <p:nvSpPr>
          <p:cNvPr id="3" name="Content Placeholder 2"/>
          <p:cNvSpPr>
            <a:spLocks noGrp="1"/>
          </p:cNvSpPr>
          <p:nvPr>
            <p:ph idx="1"/>
          </p:nvPr>
        </p:nvSpPr>
        <p:spPr/>
        <p:txBody>
          <a:bodyPr>
            <a:normAutofit lnSpcReduction="10000"/>
          </a:bodyPr>
          <a:lstStyle/>
          <a:p>
            <a:r>
              <a:rPr lang="en-GB" dirty="0" smtClean="0"/>
              <a:t>Phase 4 is a consolidation of the previous 2 phases, no new sounds are introduced </a:t>
            </a:r>
          </a:p>
          <a:p>
            <a:r>
              <a:rPr lang="en-GB" dirty="0" smtClean="0"/>
              <a:t>Words are extended to CVCC and CCVC words</a:t>
            </a:r>
          </a:p>
          <a:p>
            <a:r>
              <a:rPr lang="en-GB" dirty="0" smtClean="0"/>
              <a:t>Children are encouraged to get to grips with the tricky words learnt so far:</a:t>
            </a:r>
          </a:p>
          <a:p>
            <a:pPr marL="0" indent="0">
              <a:buNone/>
            </a:pPr>
            <a:r>
              <a:rPr lang="en-GB" dirty="0" smtClean="0"/>
              <a:t>The, to, no , go, I, he, she, we, me, be, was, my, you, her, they, all, are, some, one, said, come, do, so, were, when, have, there, out, like, little, what</a:t>
            </a:r>
          </a:p>
        </p:txBody>
      </p:sp>
    </p:spTree>
    <p:extLst>
      <p:ext uri="{BB962C8B-B14F-4D97-AF65-F5344CB8AC3E}">
        <p14:creationId xmlns:p14="http://schemas.microsoft.com/office/powerpoint/2010/main" val="916761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67744" y="188640"/>
            <a:ext cx="4572000" cy="1446550"/>
          </a:xfrm>
          <a:prstGeom prst="rect">
            <a:avLst/>
          </a:prstGeom>
        </p:spPr>
        <p:txBody>
          <a:bodyPr>
            <a:spAutoFit/>
          </a:bodyPr>
          <a:lstStyle/>
          <a:p>
            <a:pPr lvl="0" algn="ctr"/>
            <a:r>
              <a:rPr lang="en-US" sz="4400" b="1" dirty="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Phase</a:t>
            </a:r>
            <a:r>
              <a:rPr lang="en-US" sz="4400" b="1" dirty="0">
                <a:ln w="18000">
                  <a:solidFill>
                    <a:srgbClr val="C0504D">
                      <a:satMod val="140000"/>
                    </a:srgbClr>
                  </a:solidFill>
                  <a:prstDash val="solid"/>
                  <a:miter lim="800000"/>
                </a:ln>
                <a:noFill/>
                <a:effectLst>
                  <a:outerShdw blurRad="25500" dist="23000" dir="7020000" algn="tl">
                    <a:srgbClr val="000000">
                      <a:alpha val="50000"/>
                    </a:srgbClr>
                  </a:outerShdw>
                </a:effectLst>
              </a:rPr>
              <a:t> </a:t>
            </a:r>
            <a:r>
              <a:rPr lang="en-US" sz="4400" b="1" dirty="0" smtClean="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4 </a:t>
            </a:r>
            <a:r>
              <a:rPr lang="en-US" sz="4400" b="1" dirty="0">
                <a:ln w="18000">
                  <a:solidFill>
                    <a:srgbClr val="C0504D">
                      <a:satMod val="140000"/>
                    </a:srgbClr>
                  </a:solidFill>
                  <a:prstDash val="solid"/>
                  <a:miter lim="800000"/>
                </a:ln>
                <a:solidFill>
                  <a:srgbClr val="C00000"/>
                </a:solidFill>
                <a:effectLst>
                  <a:outerShdw blurRad="25500" dist="23000" dir="7020000" algn="tl">
                    <a:srgbClr val="000000">
                      <a:alpha val="50000"/>
                    </a:srgbClr>
                  </a:outerShdw>
                </a:effectLst>
              </a:rPr>
              <a:t>key vocabulary</a:t>
            </a:r>
          </a:p>
        </p:txBody>
      </p:sp>
      <p:sp>
        <p:nvSpPr>
          <p:cNvPr id="5" name="Cloud Callout 4"/>
          <p:cNvSpPr/>
          <p:nvPr/>
        </p:nvSpPr>
        <p:spPr>
          <a:xfrm>
            <a:off x="611560" y="1635190"/>
            <a:ext cx="7920880" cy="234257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CVCC WORDS – </a:t>
            </a:r>
          </a:p>
          <a:p>
            <a:pPr algn="ctr"/>
            <a:r>
              <a:rPr lang="en-GB" dirty="0" smtClean="0"/>
              <a:t>A word made up of a consonant phoneme, a vowel phoneme, then 2 more consonant phonemes</a:t>
            </a:r>
          </a:p>
          <a:p>
            <a:pPr algn="ctr"/>
            <a:r>
              <a:rPr lang="en-GB" dirty="0" smtClean="0"/>
              <a:t> B-e-n-</a:t>
            </a:r>
            <a:r>
              <a:rPr lang="en-GB" dirty="0" err="1" smtClean="0"/>
              <a:t>ch</a:t>
            </a:r>
            <a:r>
              <a:rPr lang="en-GB" dirty="0" smtClean="0"/>
              <a:t> (Bench)</a:t>
            </a:r>
          </a:p>
          <a:p>
            <a:pPr algn="ctr"/>
            <a:r>
              <a:rPr lang="en-GB" dirty="0" err="1" smtClean="0"/>
              <a:t>Th</a:t>
            </a:r>
            <a:r>
              <a:rPr lang="en-GB" dirty="0" smtClean="0"/>
              <a:t> – </a:t>
            </a:r>
            <a:r>
              <a:rPr lang="en-GB" dirty="0" err="1" smtClean="0"/>
              <a:t>i</a:t>
            </a:r>
            <a:r>
              <a:rPr lang="en-GB" dirty="0" smtClean="0"/>
              <a:t> – n – k (Think)</a:t>
            </a:r>
          </a:p>
          <a:p>
            <a:pPr algn="ctr"/>
            <a:r>
              <a:rPr lang="en-GB" dirty="0" smtClean="0"/>
              <a:t>T – e- n – t (Tent)</a:t>
            </a:r>
          </a:p>
          <a:p>
            <a:pPr algn="ctr"/>
            <a:endParaRPr lang="en-GB" dirty="0"/>
          </a:p>
        </p:txBody>
      </p:sp>
      <p:sp>
        <p:nvSpPr>
          <p:cNvPr id="6" name="Cloud Callout 5"/>
          <p:cNvSpPr/>
          <p:nvPr/>
        </p:nvSpPr>
        <p:spPr>
          <a:xfrm>
            <a:off x="395536" y="4221088"/>
            <a:ext cx="8280920" cy="216024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CCVC WORDS – </a:t>
            </a:r>
          </a:p>
          <a:p>
            <a:pPr algn="ctr"/>
            <a:r>
              <a:rPr lang="en-GB" dirty="0" smtClean="0"/>
              <a:t>A word made up of two consonant phonemes, then a vowel phoneme, and then a final consonant phoneme</a:t>
            </a:r>
          </a:p>
          <a:p>
            <a:pPr algn="ctr"/>
            <a:r>
              <a:rPr lang="en-GB" dirty="0" smtClean="0"/>
              <a:t> T-r-</a:t>
            </a:r>
            <a:r>
              <a:rPr lang="en-GB" dirty="0" err="1" smtClean="0"/>
              <a:t>ai</a:t>
            </a:r>
            <a:r>
              <a:rPr lang="en-GB" dirty="0" smtClean="0"/>
              <a:t>-n (train)</a:t>
            </a:r>
          </a:p>
          <a:p>
            <a:pPr algn="ctr"/>
            <a:r>
              <a:rPr lang="en-GB" dirty="0" smtClean="0"/>
              <a:t>S – t – o – p (stop)</a:t>
            </a:r>
          </a:p>
          <a:p>
            <a:pPr algn="ctr"/>
            <a:r>
              <a:rPr lang="en-GB" dirty="0" err="1" smtClean="0"/>
              <a:t>Th</a:t>
            </a:r>
            <a:r>
              <a:rPr lang="en-GB" dirty="0" smtClean="0"/>
              <a:t> – r – I – </a:t>
            </a:r>
            <a:r>
              <a:rPr lang="en-GB" dirty="0" err="1" smtClean="0"/>
              <a:t>ll</a:t>
            </a:r>
            <a:r>
              <a:rPr lang="en-GB" dirty="0" smtClean="0"/>
              <a:t> (Thrill</a:t>
            </a:r>
          </a:p>
          <a:p>
            <a:pPr algn="ctr"/>
            <a:endParaRPr lang="en-GB" dirty="0"/>
          </a:p>
        </p:txBody>
      </p:sp>
    </p:spTree>
    <p:extLst>
      <p:ext uri="{BB962C8B-B14F-4D97-AF65-F5344CB8AC3E}">
        <p14:creationId xmlns:p14="http://schemas.microsoft.com/office/powerpoint/2010/main" val="2407862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6 phases of Letters and Sounds</a:t>
            </a:r>
            <a:br>
              <a:rPr lang="en-GB" dirty="0" smtClean="0"/>
            </a:br>
            <a:r>
              <a:rPr lang="en-GB" dirty="0" smtClean="0"/>
              <a:t>Phase 5</a:t>
            </a:r>
            <a:endParaRPr lang="en-GB" dirty="0"/>
          </a:p>
        </p:txBody>
      </p:sp>
      <p:sp>
        <p:nvSpPr>
          <p:cNvPr id="3" name="Content Placeholder 2"/>
          <p:cNvSpPr>
            <a:spLocks noGrp="1"/>
          </p:cNvSpPr>
          <p:nvPr>
            <p:ph idx="1"/>
          </p:nvPr>
        </p:nvSpPr>
        <p:spPr/>
        <p:txBody>
          <a:bodyPr/>
          <a:lstStyle/>
          <a:p>
            <a:r>
              <a:rPr lang="en-GB" dirty="0" smtClean="0"/>
              <a:t>Introduces sound families and alternative pronunciations for reading</a:t>
            </a:r>
          </a:p>
          <a:p>
            <a:r>
              <a:rPr lang="en-GB" dirty="0" smtClean="0"/>
              <a:t>Introduces alternative spellings of some sounds</a:t>
            </a:r>
          </a:p>
          <a:p>
            <a:pPr marL="0" indent="0">
              <a:buNone/>
            </a:pPr>
            <a:endParaRPr lang="en-GB" dirty="0"/>
          </a:p>
        </p:txBody>
      </p:sp>
    </p:spTree>
    <p:extLst>
      <p:ext uri="{BB962C8B-B14F-4D97-AF65-F5344CB8AC3E}">
        <p14:creationId xmlns:p14="http://schemas.microsoft.com/office/powerpoint/2010/main" val="1851160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Sound families</a:t>
            </a:r>
            <a:endParaRPr lang="en-GB" dirty="0"/>
          </a:p>
        </p:txBody>
      </p:sp>
      <p:sp>
        <p:nvSpPr>
          <p:cNvPr id="3" name="Content Placeholder 2"/>
          <p:cNvSpPr>
            <a:spLocks noGrp="1"/>
          </p:cNvSpPr>
          <p:nvPr>
            <p:ph idx="1"/>
          </p:nvPr>
        </p:nvSpPr>
        <p:spPr/>
        <p:txBody>
          <a:bodyPr/>
          <a:lstStyle/>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268760"/>
            <a:ext cx="8521464" cy="5020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630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children’s progress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Class teacher will receive daily evaluations from letters and sounds groups teacher</a:t>
            </a:r>
          </a:p>
          <a:p>
            <a:r>
              <a:rPr lang="en-GB" dirty="0" smtClean="0"/>
              <a:t>Regular 1 to 1 assessments </a:t>
            </a:r>
          </a:p>
          <a:p>
            <a:r>
              <a:rPr lang="en-GB" dirty="0" smtClean="0"/>
              <a:t>Children’s reading also closely monitored by class teacher through home reading scheme and guided sessions</a:t>
            </a:r>
          </a:p>
          <a:p>
            <a:r>
              <a:rPr lang="en-GB" dirty="0" smtClean="0"/>
              <a:t>As a result of assessment children move between groups where appropriate</a:t>
            </a:r>
          </a:p>
          <a:p>
            <a:r>
              <a:rPr lang="en-GB" dirty="0" smtClean="0"/>
              <a:t>Assessment is of a similar structure to the statutory end of Year 1 National Phonics Screening check</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2594721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1330</Words>
  <Application>Microsoft Office PowerPoint</Application>
  <PresentationFormat>On-screen Show (4:3)</PresentationFormat>
  <Paragraphs>132</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PowerPoint Presentation</vt:lpstr>
      <vt:lpstr>6 phases of Letters and Sounds Phase 3</vt:lpstr>
      <vt:lpstr>PowerPoint Presentation</vt:lpstr>
      <vt:lpstr>6 phases of Letters and Sounds Phase 4</vt:lpstr>
      <vt:lpstr>PowerPoint Presentation</vt:lpstr>
      <vt:lpstr>6 phases of Letters and Sounds Phase 5</vt:lpstr>
      <vt:lpstr>Sound families</vt:lpstr>
      <vt:lpstr>Assessing children’s progress</vt:lpstr>
      <vt:lpstr>Pseudo words (nonsense words)</vt:lpstr>
      <vt:lpstr>Ideas for supporting writing</vt:lpstr>
      <vt:lpstr>Fab resources to have at home</vt:lpstr>
      <vt:lpstr>Any questions??</vt:lpstr>
    </vt:vector>
  </TitlesOfParts>
  <Company>Discovery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 information afternoon</dc:title>
  <dc:creator>Charlotte Berry</dc:creator>
  <cp:lastModifiedBy>C Latter</cp:lastModifiedBy>
  <cp:revision>53</cp:revision>
  <cp:lastPrinted>2014-09-10T14:37:55Z</cp:lastPrinted>
  <dcterms:created xsi:type="dcterms:W3CDTF">2012-09-17T12:37:22Z</dcterms:created>
  <dcterms:modified xsi:type="dcterms:W3CDTF">2018-02-02T11:24:37Z</dcterms:modified>
</cp:coreProperties>
</file>