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5" r:id="rId6"/>
    <p:sldId id="261" r:id="rId7"/>
    <p:sldId id="299" r:id="rId8"/>
    <p:sldId id="300" r:id="rId9"/>
    <p:sldId id="283" r:id="rId10"/>
    <p:sldId id="301" r:id="rId11"/>
    <p:sldId id="279" r:id="rId12"/>
    <p:sldId id="296" r:id="rId13"/>
    <p:sldId id="297" r:id="rId14"/>
    <p:sldId id="281" r:id="rId15"/>
    <p:sldId id="264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3B40AB-B5BA-452C-AE34-D6B7F078C848}">
          <p14:sldIdLst>
            <p14:sldId id="256"/>
            <p14:sldId id="265"/>
            <p14:sldId id="261"/>
            <p14:sldId id="299"/>
            <p14:sldId id="300"/>
            <p14:sldId id="283"/>
            <p14:sldId id="301"/>
            <p14:sldId id="279"/>
            <p14:sldId id="296"/>
            <p14:sldId id="297"/>
            <p14:sldId id="281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292" autoAdjust="0"/>
  </p:normalViewPr>
  <p:slideViewPr>
    <p:cSldViewPr snapToGrid="0">
      <p:cViewPr varScale="1">
        <p:scale>
          <a:sx n="57" d="100"/>
          <a:sy n="57" d="100"/>
        </p:scale>
        <p:origin x="1260" y="6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9/14/2023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4791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249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96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077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198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477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53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828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665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145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6777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338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74A0-798C-4227-BFCE-B3C18B6DFF28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F6-ADB4-4B56-B0B6-44BD8174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4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46447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80659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86259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1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424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70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C3979AA7-549D-4595-97D3-9189B51C5F5C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6318DDF-ADEA-4290-960F-5A60E447D333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01B1383-83F4-4D48-BADB-4B32E6DAA28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79380969-A537-4726-86DD-0FEF9560E10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CE37F4-FF06-4B15-9786-20379BD34905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6D4ADE-7245-483E-AB55-ACD050401E1F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71C5A17-9CC8-4D04-A68A-BA549702F1B5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D715A2-6F0A-495C-B837-47246454DFAA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986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6DDCF321-750A-4102-AC33-F653F7D4EE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D9659B9-F9AA-453A-8602-7BC542995B35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83DE5B-A4CD-4434-A1D1-8C323F52A707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23DE7F0E-0A2F-468F-BF02-C8047F08BB5C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5252EA-BF07-4F10-9888-D8BD94C36F21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72E476-CA42-439D-8318-1DFD6E56E0B9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40A2C6-7114-4463-8621-9957C78F1F6C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294D18E-9042-428F-9C8D-0EAFB49410E8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736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D69C241F-F9AC-48B2-AB02-1563777E19B7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C87E853-0225-4F75-AC13-DC12BC595286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32F2D6-9099-4223-8864-26C4C38E9555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71EEF5B3-A6E9-4663-8325-F8E0A8CA04A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51C633-7B3E-4D3F-B974-B747996BFCB1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ADDCFF-E631-4A7E-A776-1EEEFC34B738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DC8090-DF32-48E4-84E5-2EAA32E0F28D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D948FE-CC9C-4063-896E-C072ACFC5EA3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8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9F7954D5-2E65-45D4-9DEA-E2FC30EDFC2C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CB5B8B-DAC3-4F7B-9F15-4F1CA47B573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AB4BD1-156F-4325-9B4D-DD8ED5BB94F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id="{28BBEB1E-B09B-40C2-97FB-43889AF13812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8A116-3FD6-440E-BECF-2C7A12F750F3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C8D751-7B5F-4CA1-8956-F0CD10470057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62CAA-91C8-48F7-B98A-189E9C90449C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03C814-A286-4BB5-98C6-9A105E3A320B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239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1BE5ECAB-071D-40D9-9B1B-4B0CC8A6137F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BFFD14C-1727-49FF-AB34-354E2820D87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DF2042-F64F-49B2-BF6B-D6C5860B66D8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BF8D7535-A3F0-4C93-A291-992F488DA08A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1968FB9-222A-4E42-A19F-13D639133708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CCD320-A568-4197-930D-08CED94BAFE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6055E4-BD68-4C9C-BADF-FECAA2D542AF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E84C0B-1682-4FED-A9F7-267F288E30AC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70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id="{64C58FB2-BCCA-4AA2-BB7D-F2B649134887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A22DFD-13F3-4F9E-A8DE-8327EE016EC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12FD25-109F-43CD-A3BC-ECA0DF94AC7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:a16="http://schemas.microsoft.com/office/drawing/2014/main" id="{9C42AE5B-FAC5-4767-8F9B-5DEFCD29D325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0ED783-5C71-401D-9664-F2CB408A849E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898EE06-2976-4352-8D03-2001DACD86C1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0177F75-B82D-4F8F-A766-4F3CB596BB6F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27C8DE-2FD1-451D-811B-5B782EC73A88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29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74A0-798C-4227-BFCE-B3C18B6DFF28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C2D97A10-8871-4832-873E-80CAEB5D4D5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B683CF-0893-4D59-BA57-4E39CD9666C3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4BE361-2E7C-4889-A21B-04DBDF63035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>
            <a:extLst>
              <a:ext uri="{FF2B5EF4-FFF2-40B4-BE49-F238E27FC236}">
                <a16:creationId xmlns:a16="http://schemas.microsoft.com/office/drawing/2014/main" id="{C31F3070-D91A-455A-B689-F71D6DC108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>
            <a:extLst>
              <a:ext uri="{FF2B5EF4-FFF2-40B4-BE49-F238E27FC236}">
                <a16:creationId xmlns:a16="http://schemas.microsoft.com/office/drawing/2014/main" id="{59FE58F0-0240-4330-93D0-FC22A46B4642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8363F6-4A8C-466B-9D9E-E604E38C18F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403D7F-CA58-4B52-AC6A-33269B8AA4FF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40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74A0-798C-4227-BFCE-B3C18B6DFF28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2D6E8E30-A085-45FF-8F65-B61CD86824A2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2A6A65-2048-4EAE-BE0B-2B75F50F5CF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41EA2E2-617F-4B07-81EA-BE612E98CBBF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28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478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650" r:id="rId16"/>
    <p:sldLayoutId id="2147483652" r:id="rId17"/>
    <p:sldLayoutId id="2147483653" r:id="rId18"/>
    <p:sldLayoutId id="2147483654" r:id="rId19"/>
    <p:sldLayoutId id="2147483655" r:id="rId20"/>
    <p:sldLayoutId id="2147483657" r:id="rId21"/>
    <p:sldLayoutId id="2147483658" r:id="rId22"/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9" r:id="rId28"/>
    <p:sldLayoutId id="2147483670" r:id="rId29"/>
    <p:sldLayoutId id="2147483667" r:id="rId30"/>
    <p:sldLayoutId id="2147483668" r:id="rId31"/>
    <p:sldLayoutId id="2147483660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fif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September 2023</a:t>
            </a:r>
            <a:endParaRPr lang="ru-RU" dirty="0">
              <a:latin typeface="+mj-lt"/>
            </a:endParaRPr>
          </a:p>
        </p:txBody>
      </p:sp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Welcome to Year 2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618125" y="139156"/>
            <a:ext cx="1391775" cy="130522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+mj-lt"/>
              </a:rPr>
              <a:t>Hello!</a:t>
            </a:r>
          </a:p>
          <a:p>
            <a:r>
              <a:rPr lang="en-US" sz="1800" dirty="0">
                <a:latin typeface="+mj-lt"/>
              </a:rPr>
              <a:t>Bonjour!</a:t>
            </a:r>
          </a:p>
          <a:p>
            <a:r>
              <a:rPr lang="en-US" sz="1800" dirty="0" err="1">
                <a:latin typeface="+mj-lt"/>
              </a:rPr>
              <a:t>Konitchuwa</a:t>
            </a:r>
            <a:r>
              <a:rPr lang="en-US" sz="1800" dirty="0">
                <a:latin typeface="+mj-lt"/>
              </a:rPr>
              <a:t>!</a:t>
            </a:r>
          </a:p>
          <a:p>
            <a:r>
              <a:rPr lang="en-GB" sz="1800" dirty="0">
                <a:latin typeface="+mj-lt"/>
              </a:rPr>
              <a:t>Hola!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2"/>
    </mc:Choice>
    <mc:Fallback xmlns="">
      <p:transition spd="slow" advTm="77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Snacks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94491" y="2658535"/>
            <a:ext cx="9806443" cy="2590800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buBlip>
                <a:blip r:embed="rId3"/>
              </a:buBlip>
            </a:pPr>
            <a:r>
              <a:rPr lang="en-US" sz="3600" dirty="0"/>
              <a:t>Free fruit in KS1</a:t>
            </a:r>
          </a:p>
          <a:p>
            <a:pPr marL="571500" indent="-571500" algn="l">
              <a:lnSpc>
                <a:spcPct val="100000"/>
              </a:lnSpc>
              <a:buBlip>
                <a:blip r:embed="rId3"/>
              </a:buBlip>
            </a:pPr>
            <a:r>
              <a:rPr lang="en-US" sz="3600" dirty="0"/>
              <a:t>Children can bring in a fruit based snack, breadsticks, crackers, cheese. No crisps, chocolate or nuts!</a:t>
            </a:r>
          </a:p>
          <a:p>
            <a:pPr marL="571500" indent="-571500" algn="l">
              <a:lnSpc>
                <a:spcPct val="100000"/>
              </a:lnSpc>
              <a:buBlip>
                <a:blip r:embed="rId3"/>
              </a:buBlip>
            </a:pPr>
            <a:r>
              <a:rPr lang="en-US" sz="3600" dirty="0"/>
              <a:t>Water in bottles, no juice</a:t>
            </a:r>
          </a:p>
          <a:p>
            <a:pPr marL="571500" indent="-571500" algn="l">
              <a:lnSpc>
                <a:spcPct val="100000"/>
              </a:lnSpc>
              <a:buBlip>
                <a:blip r:embed="rId3"/>
              </a:buBlip>
            </a:pPr>
            <a:r>
              <a:rPr lang="en-GB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new draft Food Policy will be sent out to parents as soon as the DfE has updated its Food Standards for this year.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3434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2AF20-BF3B-463E-BB84-C8F307AB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2B9765-790E-4FA2-9E15-9541E8C0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10616" y="1023192"/>
            <a:ext cx="3933620" cy="734415"/>
          </a:xfrm>
        </p:spPr>
        <p:txBody>
          <a:bodyPr>
            <a:normAutofit/>
          </a:bodyPr>
          <a:lstStyle/>
          <a:p>
            <a:r>
              <a:rPr lang="en-GB" sz="3200" dirty="0"/>
              <a:t>Communication</a:t>
            </a:r>
          </a:p>
        </p:txBody>
      </p:sp>
      <p:pic>
        <p:nvPicPr>
          <p:cNvPr id="7" name="Picture Placeholder 6" descr="Marketing">
            <a:extLst>
              <a:ext uri="{FF2B5EF4-FFF2-40B4-BE49-F238E27FC236}">
                <a16:creationId xmlns:a16="http://schemas.microsoft.com/office/drawing/2014/main" id="{860B23F8-8C75-46AD-8CB1-657D2AFC38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543" r="7543"/>
          <a:stretch>
            <a:fillRect/>
          </a:stretch>
        </p:blipFill>
        <p:spPr>
          <a:xfrm rot="21246799">
            <a:off x="3336299" y="642119"/>
            <a:ext cx="1009025" cy="1188000"/>
          </a:xfrm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7F77F20C-4553-4633-96AB-F78DA9B8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0" y="2600036"/>
            <a:ext cx="4395166" cy="293256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8C6B0D-641D-4F90-B556-99DE12850A01}"/>
              </a:ext>
            </a:extLst>
          </p:cNvPr>
          <p:cNvSpPr/>
          <p:nvPr/>
        </p:nvSpPr>
        <p:spPr>
          <a:xfrm>
            <a:off x="5791039" y="245686"/>
            <a:ext cx="6130027" cy="68326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02920" indent="-457200">
              <a:buBlip>
                <a:blip r:embed="rId6"/>
              </a:buBlip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Open door policy</a:t>
            </a:r>
          </a:p>
          <a:p>
            <a:pPr marL="502920" indent="-457200">
              <a:buBlip>
                <a:blip r:embed="rId6"/>
              </a:buBlip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Any problems, come and see us straight away, don’t dwell on it! </a:t>
            </a:r>
            <a:endParaRPr lang="en-GB" sz="2600" b="1" dirty="0">
              <a:solidFill>
                <a:schemeClr val="bg1"/>
              </a:solidFill>
              <a:latin typeface="+mj-lt"/>
            </a:endParaRPr>
          </a:p>
          <a:p>
            <a:pPr marL="502920" indent="-457200">
              <a:buBlip>
                <a:blip r:embed="rId6"/>
              </a:buBlip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Email (7:30-5pm- 48 hour window)</a:t>
            </a:r>
            <a:endParaRPr lang="en-GB" sz="2600" b="1" dirty="0">
              <a:solidFill>
                <a:schemeClr val="bg1"/>
              </a:solidFill>
              <a:latin typeface="+mj-lt"/>
            </a:endParaRPr>
          </a:p>
          <a:p>
            <a:pPr marL="502920" indent="-457200">
              <a:buBlip>
                <a:blip r:embed="rId6"/>
              </a:buBlip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Any important messages need to go to the office (</a:t>
            </a:r>
            <a:r>
              <a:rPr lang="en-US" sz="2600" b="1" dirty="0" err="1">
                <a:solidFill>
                  <a:schemeClr val="bg1"/>
                </a:solidFill>
                <a:latin typeface="+mj-lt"/>
              </a:rPr>
              <a:t>eg</a:t>
            </a:r>
            <a:r>
              <a:rPr lang="en-US" sz="2600" b="1" dirty="0">
                <a:solidFill>
                  <a:schemeClr val="bg1"/>
                </a:solidFill>
                <a:latin typeface="+mj-lt"/>
              </a:rPr>
              <a:t> if someone else is collecting that day)</a:t>
            </a:r>
          </a:p>
          <a:p>
            <a:pPr marL="502920" indent="-457200">
              <a:buBlip>
                <a:blip r:embed="rId6"/>
              </a:buBlip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Check the website for extra information</a:t>
            </a:r>
          </a:p>
          <a:p>
            <a:pPr marL="502920" indent="-457200">
              <a:buBlip>
                <a:blip r:embed="rId6"/>
              </a:buBlip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Any going home arrangements please email us and the office to keep us informed. </a:t>
            </a:r>
          </a:p>
          <a:p>
            <a:pPr marL="502920" indent="-457200">
              <a:buBlip>
                <a:blip r:embed="rId6"/>
              </a:buBlip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All medication (</a:t>
            </a:r>
            <a:r>
              <a:rPr lang="en-US" sz="2600" b="1" dirty="0" err="1">
                <a:solidFill>
                  <a:schemeClr val="bg1"/>
                </a:solidFill>
                <a:latin typeface="+mj-lt"/>
              </a:rPr>
              <a:t>eyedrops</a:t>
            </a:r>
            <a:r>
              <a:rPr lang="en-US" sz="26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+mj-lt"/>
              </a:rPr>
              <a:t>Calpol</a:t>
            </a:r>
            <a:r>
              <a:rPr lang="en-US" sz="2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+mj-lt"/>
              </a:rPr>
              <a:t>etc</a:t>
            </a:r>
            <a:r>
              <a:rPr lang="en-US" sz="2600" b="1" dirty="0">
                <a:solidFill>
                  <a:schemeClr val="bg1"/>
                </a:solidFill>
                <a:latin typeface="+mj-lt"/>
              </a:rPr>
              <a:t>) must go to the office first.</a:t>
            </a:r>
          </a:p>
          <a:p>
            <a:pPr marL="502920" indent="-457200">
              <a:buBlip>
                <a:blip r:embed="rId6"/>
              </a:buBlip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Any absences, please include the office in an email to let us and them know.</a:t>
            </a:r>
          </a:p>
          <a:p>
            <a:pPr marL="502920" indent="-457200">
              <a:buBlip>
                <a:blip r:embed="rId6"/>
              </a:buBlip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Make sure all clothing is named</a:t>
            </a:r>
          </a:p>
          <a:p>
            <a:pPr marL="45720"/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1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6"/>
    </mc:Choice>
    <mc:Fallback xmlns="">
      <p:transition spd="slow" advTm="2475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Any Questions?</a:t>
            </a:r>
            <a:endParaRPr lang="ru-RU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60B5766-2826-4921-8408-E156E717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pic>
        <p:nvPicPr>
          <p:cNvPr id="9" name="Picture Placeholder 6" descr="Boy Carrying Red Backpack">
            <a:extLst>
              <a:ext uri="{FF2B5EF4-FFF2-40B4-BE49-F238E27FC236}">
                <a16:creationId xmlns:a16="http://schemas.microsoft.com/office/drawing/2014/main" id="{1AB6E647-C487-457A-A047-C299FA7E6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03" r="1" b="40822"/>
          <a:stretch/>
        </p:blipFill>
        <p:spPr>
          <a:xfrm>
            <a:off x="2140080" y="1749425"/>
            <a:ext cx="6501374" cy="43513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1"/>
    </mc:Choice>
    <mc:Fallback xmlns="">
      <p:transition spd="slow" advTm="207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450407" y="580269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Who are we?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067B9AB-38DA-4CD1-AF57-5A5993DC58DE}"/>
              </a:ext>
            </a:extLst>
          </p:cNvPr>
          <p:cNvSpPr/>
          <p:nvPr/>
        </p:nvSpPr>
        <p:spPr>
          <a:xfrm>
            <a:off x="300864" y="1626601"/>
            <a:ext cx="5225092" cy="2877666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u="sng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2800" b="1" u="sng" dirty="0">
                <a:solidFill>
                  <a:schemeClr val="bg1"/>
                </a:solidFill>
                <a:latin typeface="+mj-lt"/>
              </a:rPr>
              <a:t>Gilbert Class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Mrs Boulton (Mon-Wed)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Miss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Stapley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(Thurs – Fri)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Mrs Downing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Mrs Austin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Mrs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Divall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GB" sz="2800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3483C93-C599-41A6-A02B-7050D3084E03}"/>
              </a:ext>
            </a:extLst>
          </p:cNvPr>
          <p:cNvSpPr/>
          <p:nvPr/>
        </p:nvSpPr>
        <p:spPr>
          <a:xfrm>
            <a:off x="5525956" y="3999865"/>
            <a:ext cx="4071632" cy="2518903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schemeClr val="bg1"/>
                </a:solidFill>
                <a:latin typeface="+mj-lt"/>
              </a:rPr>
              <a:t>Attenborough Class</a:t>
            </a:r>
          </a:p>
          <a:p>
            <a:pPr algn="ctr"/>
            <a:r>
              <a:rPr lang="en-GB" sz="2800" u="sng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Mr Miller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Mrs Howard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355AB29-4F3A-42DC-8A0C-6EA17EB5D1F5}"/>
              </a:ext>
            </a:extLst>
          </p:cNvPr>
          <p:cNvSpPr/>
          <p:nvPr/>
        </p:nvSpPr>
        <p:spPr>
          <a:xfrm>
            <a:off x="6794614" y="1082182"/>
            <a:ext cx="5011386" cy="2877665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schemeClr val="bg1"/>
                </a:solidFill>
                <a:latin typeface="+mj-lt"/>
              </a:rPr>
              <a:t>Edison Class</a:t>
            </a:r>
          </a:p>
          <a:p>
            <a:pPr algn="ctr"/>
            <a:endParaRPr lang="en-GB" sz="2800" b="1" u="sng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Mrs Coldwell (Mon-Wed)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Mrs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Rayward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(Wed PM - Fri)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Miss Campbell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1" y="3454092"/>
            <a:ext cx="1455839" cy="1850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332" y="4992851"/>
            <a:ext cx="1440001" cy="1856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E2B56-98D8-46FD-AA38-FB530ABCE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19" t="13844" r="36296" b="50000"/>
          <a:stretch/>
        </p:blipFill>
        <p:spPr>
          <a:xfrm rot="5400000">
            <a:off x="1878777" y="4539316"/>
            <a:ext cx="1703780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14DED3-88E3-4335-9ECD-F1205037AA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619" t="36064" r="37838" b="20840"/>
          <a:stretch/>
        </p:blipFill>
        <p:spPr>
          <a:xfrm rot="5400000">
            <a:off x="10500591" y="3458824"/>
            <a:ext cx="1628053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BBAD91-D910-4EED-9B37-813638314A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987" t="32898" r="34321" b="16364"/>
          <a:stretch/>
        </p:blipFill>
        <p:spPr>
          <a:xfrm rot="5400000">
            <a:off x="6440401" y="602873"/>
            <a:ext cx="1691190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FA071-24B1-4517-B7E4-AAAA1EAD52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26" t="56025" r="36762" b="13445"/>
          <a:stretch/>
        </p:blipFill>
        <p:spPr>
          <a:xfrm rot="5400000">
            <a:off x="3705671" y="3841507"/>
            <a:ext cx="190002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2"/>
    </mc:Choice>
    <mc:Fallback xmlns="">
      <p:transition spd="slow" advTm="257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743" y="6352329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67382" y="848889"/>
            <a:ext cx="3960711" cy="1061509"/>
          </a:xfrm>
        </p:spPr>
        <p:txBody>
          <a:bodyPr>
            <a:normAutofit/>
          </a:bodyPr>
          <a:lstStyle/>
          <a:p>
            <a:r>
              <a:rPr lang="en-US" dirty="0"/>
              <a:t>Termly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00" y="2481819"/>
            <a:ext cx="3328024" cy="1700784"/>
          </a:xfrm>
        </p:spPr>
        <p:txBody>
          <a:bodyPr tIns="180000" bIns="108000">
            <a:normAutofit/>
          </a:bodyPr>
          <a:lstStyle/>
          <a:p>
            <a:pPr algn="ctr"/>
            <a:r>
              <a:rPr lang="en-US" sz="2400" dirty="0">
                <a:latin typeface="+mj-lt"/>
              </a:rPr>
              <a:t>A snap shot of </a:t>
            </a:r>
          </a:p>
          <a:p>
            <a:pPr algn="ctr"/>
            <a:r>
              <a:rPr lang="en-US" sz="2400" dirty="0">
                <a:latin typeface="+mj-lt"/>
              </a:rPr>
              <a:t>the year to come!</a:t>
            </a:r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549130996"/>
              </p:ext>
            </p:extLst>
          </p:nvPr>
        </p:nvGraphicFramePr>
        <p:xfrm>
          <a:off x="5170312" y="220132"/>
          <a:ext cx="6635688" cy="627888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59544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4476144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</a:tblGrid>
              <a:tr h="10828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Term  1</a:t>
                      </a:r>
                      <a:endParaRPr lang="ru-RU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What is</a:t>
                      </a:r>
                      <a:r>
                        <a:rPr lang="en-GB" sz="2400" b="0" kern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friendship?</a:t>
                      </a:r>
                      <a:endParaRPr lang="en-GB" sz="2400" b="0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8644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Term  2</a:t>
                      </a:r>
                      <a:endParaRPr lang="ru-RU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Where in the world are we?</a:t>
                      </a: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10828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Term  3</a:t>
                      </a:r>
                      <a:endParaRPr lang="ru-RU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How is Kings Hill different to…?</a:t>
                      </a:r>
                      <a:endParaRPr lang="ru-RU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037057"/>
                  </a:ext>
                </a:extLst>
              </a:tr>
              <a:tr h="10828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Term  4</a:t>
                      </a:r>
                      <a:endParaRPr lang="ru-RU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Who is Samuel Pepys?</a:t>
                      </a:r>
                      <a:endParaRPr lang="ru-RU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10828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 5</a:t>
                      </a:r>
                      <a:endParaRPr lang="ru-RU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 makes a hero?</a:t>
                      </a: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595683"/>
                  </a:ext>
                </a:extLst>
              </a:tr>
              <a:tr h="10828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 6</a:t>
                      </a:r>
                      <a:endParaRPr lang="ru-RU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 all minibeasts</a:t>
                      </a:r>
                      <a:r>
                        <a:rPr lang="en-US" sz="2400" b="0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have 6 legs?</a:t>
                      </a:r>
                    </a:p>
                  </a:txBody>
                  <a:tcPr marL="92013" marR="920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343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8"/>
    </mc:Choice>
    <mc:Fallback xmlns="">
      <p:transition spd="slow" advTm="317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743" y="6352329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67382" y="848889"/>
            <a:ext cx="3960711" cy="10615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</a:t>
            </a:r>
          </a:p>
        </p:txBody>
      </p:sp>
      <p:pic>
        <p:nvPicPr>
          <p:cNvPr id="10" name="Picture 2" descr="Featherstone All Saints CofE Academy - PE &amp; Sports Premium">
            <a:extLst>
              <a:ext uri="{FF2B5EF4-FFF2-40B4-BE49-F238E27FC236}">
                <a16:creationId xmlns:a16="http://schemas.microsoft.com/office/drawing/2014/main" id="{E780F346-EDC9-411B-A4F8-532B5AC4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66" y="4357456"/>
            <a:ext cx="4719995" cy="23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05A8A9FD-1E85-44ED-BA76-90686F4765CE}"/>
              </a:ext>
            </a:extLst>
          </p:cNvPr>
          <p:cNvSpPr/>
          <p:nvPr/>
        </p:nvSpPr>
        <p:spPr>
          <a:xfrm>
            <a:off x="5401734" y="140546"/>
            <a:ext cx="6567516" cy="42169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Monday and Thursday</a:t>
            </a:r>
          </a:p>
        </p:txBody>
      </p:sp>
    </p:spTree>
    <p:extLst>
      <p:ext uri="{BB962C8B-B14F-4D97-AF65-F5344CB8AC3E}">
        <p14:creationId xmlns:p14="http://schemas.microsoft.com/office/powerpoint/2010/main" val="1075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8"/>
    </mc:Choice>
    <mc:Fallback xmlns="">
      <p:transition spd="slow" advTm="317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743" y="6352329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67382" y="848889"/>
            <a:ext cx="3960711" cy="10615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</a:t>
            </a:r>
          </a:p>
        </p:txBody>
      </p:sp>
      <p:pic>
        <p:nvPicPr>
          <p:cNvPr id="10" name="Picture 2" descr="Featherstone All Saints CofE Academy - PE &amp; Sports Premium">
            <a:extLst>
              <a:ext uri="{FF2B5EF4-FFF2-40B4-BE49-F238E27FC236}">
                <a16:creationId xmlns:a16="http://schemas.microsoft.com/office/drawing/2014/main" id="{E780F346-EDC9-411B-A4F8-532B5AC4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66" y="4357456"/>
            <a:ext cx="4719995" cy="23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3B634902-A6E3-43E9-932E-96FCC5B394BD}"/>
              </a:ext>
            </a:extLst>
          </p:cNvPr>
          <p:cNvSpPr/>
          <p:nvPr/>
        </p:nvSpPr>
        <p:spPr>
          <a:xfrm rot="20819177">
            <a:off x="306218" y="2555980"/>
            <a:ext cx="4936232" cy="32827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PE kit reminders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D6A62-B6AF-4E90-B3E9-5B1174D6909B}"/>
              </a:ext>
            </a:extLst>
          </p:cNvPr>
          <p:cNvSpPr txBox="1"/>
          <p:nvPr/>
        </p:nvSpPr>
        <p:spPr>
          <a:xfrm>
            <a:off x="5407150" y="569217"/>
            <a:ext cx="67848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Plain t-shirt in ‘house’ colour, with or without The Discovery School motif.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Plain navy blue fleece hoodie, with or without The Discovery School Motif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Navy shorts or skort.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Plain navy, black or white trainers for outside sports (no bright or fluorescent colours, glitter or flashing lights)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During the winter months, children should have a winter sports kit of: navy blue jogging bottoms or plain, long navy leggings.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No patterns or sports motifs are permitted on any items of PE uniform.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Earrings must be covered up and long hair to be tied back.</a:t>
            </a:r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3297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8"/>
    </mc:Choice>
    <mc:Fallback xmlns="">
      <p:transition spd="slow" advTm="317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5706" y="296330"/>
            <a:ext cx="5851790" cy="6238826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>
              <a:buFont typeface="Arial"/>
              <a:buChar char="•"/>
              <a:defRPr/>
            </a:pPr>
            <a:endParaRPr lang="en-GB" altLang="en-US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Blip>
                <a:blip r:embed="rId3"/>
              </a:buBlip>
              <a:defRPr/>
            </a:pPr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Reading – Book change days will be on a Tuesday and  Thursday.</a:t>
            </a:r>
          </a:p>
          <a:p>
            <a:pPr marL="457200" indent="-457200">
              <a:buBlip>
                <a:blip r:embed="rId3"/>
              </a:buBlip>
              <a:defRPr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Children will get 2/3 books on these day.</a:t>
            </a:r>
          </a:p>
          <a:p>
            <a:pPr marL="457200" indent="-457200">
              <a:buBlip>
                <a:blip r:embed="rId3"/>
              </a:buBlip>
              <a:defRPr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Children can bring home a class library book- this can be used as a bedtime story.</a:t>
            </a:r>
          </a:p>
          <a:p>
            <a:pPr marL="457200" indent="-457200">
              <a:buBlip>
                <a:blip r:embed="rId3"/>
              </a:buBlip>
              <a:defRPr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Spellings – these will be initially linked to the weekly phonics and common exception words.</a:t>
            </a:r>
          </a:p>
          <a:p>
            <a:pPr marL="457200" indent="-457200">
              <a:buBlip>
                <a:blip r:embed="rId3"/>
              </a:buBlip>
              <a:defRPr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Learn It’s– Term 2</a:t>
            </a:r>
          </a:p>
          <a:p>
            <a:pPr marL="457200" indent="-457200">
              <a:buBlip>
                <a:blip r:embed="rId3"/>
              </a:buBlip>
              <a:defRPr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Times Tables – Term 3 onwards – more information to follow.  </a:t>
            </a:r>
            <a:endParaRPr lang="en-GB" altLang="en-US" sz="28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GB" altLang="en-US" sz="2800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15" y="4893732"/>
            <a:ext cx="5339651" cy="1049868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Homework expectations</a:t>
            </a:r>
          </a:p>
        </p:txBody>
      </p:sp>
      <p:pic>
        <p:nvPicPr>
          <p:cNvPr id="2050" name="Picture 2" descr="HE1495096 - Silvine A5 Reading Record Book 40 Page, Ruled, Yellow - Pack of  25 | Findel Education">
            <a:extLst>
              <a:ext uri="{FF2B5EF4-FFF2-40B4-BE49-F238E27FC236}">
                <a16:creationId xmlns:a16="http://schemas.microsoft.com/office/drawing/2014/main" id="{453A017B-80C5-4534-8EE2-968900EC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5" y="228596"/>
            <a:ext cx="2946402" cy="29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ing is the gateway for children, that makes all other learning  possible.' ⋆ Cobham Primary School, Kent">
            <a:extLst>
              <a:ext uri="{FF2B5EF4-FFF2-40B4-BE49-F238E27FC236}">
                <a16:creationId xmlns:a16="http://schemas.microsoft.com/office/drawing/2014/main" id="{7510ED52-2850-44C5-B872-97542A5D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80" y="448730"/>
            <a:ext cx="3904725" cy="19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99"/>
    </mc:Choice>
    <mc:Fallback xmlns="">
      <p:transition spd="slow" advTm="277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80C462-5240-465C-B8FE-B136FEB6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95312" y="1144211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en-GB" dirty="0"/>
              <a:t>Why is reading so important?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589741-20B5-4704-A654-85FCFFC50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C7C567-7FF6-4E69-A2A2-2A63344A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903" y="10060"/>
            <a:ext cx="2743583" cy="1066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0DF2F1-C09B-4336-84B3-83FBF7E11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933" y="50804"/>
            <a:ext cx="8901232" cy="69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1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8C1DA-5BA3-465E-B444-8F4F6002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4CBE624-6D8F-4962-A2D1-999C0BD49FB7}"/>
              </a:ext>
            </a:extLst>
          </p:cNvPr>
          <p:cNvSpPr txBox="1">
            <a:spLocks/>
          </p:cNvSpPr>
          <p:nvPr/>
        </p:nvSpPr>
        <p:spPr>
          <a:xfrm>
            <a:off x="118927" y="1977412"/>
            <a:ext cx="8997858" cy="5473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Blip>
                <a:blip r:embed="rId3"/>
              </a:buBlip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Value points with the school values.</a:t>
            </a:r>
          </a:p>
          <a:p>
            <a:pPr>
              <a:buClr>
                <a:schemeClr val="bg1"/>
              </a:buClr>
              <a:buBlip>
                <a:blip r:embed="rId3"/>
              </a:buBlip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bg1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Each class has a mixture of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behaviour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charts, Dojo points and sticker charts to earn prizes and golden time.</a:t>
            </a:r>
          </a:p>
          <a:p>
            <a:pPr>
              <a:buClr>
                <a:schemeClr val="bg1"/>
              </a:buClr>
              <a:buBlip>
                <a:blip r:embed="rId3"/>
              </a:buBlip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bg1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We reward for good listening, trying their best, showing kindness, being ready to learn and showing respect to others.</a:t>
            </a:r>
          </a:p>
          <a:p>
            <a:pPr>
              <a:buClr>
                <a:schemeClr val="bg1"/>
              </a:buClr>
              <a:buBlip>
                <a:blip r:embed="rId3"/>
              </a:buBlip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bg1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We also reward for academic achievement, perseverance and presentation (of themselves and their work.</a:t>
            </a:r>
          </a:p>
          <a:p>
            <a:pPr>
              <a:buClr>
                <a:schemeClr val="bg1"/>
              </a:buClr>
              <a:buBlip>
                <a:blip r:embed="rId3"/>
              </a:buBlip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bg1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Sanctions are followed in line with the school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behaviour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policy.  </a:t>
            </a:r>
          </a:p>
          <a:p>
            <a:pPr marL="0" indent="0">
              <a:buClr>
                <a:schemeClr val="bg1"/>
              </a:buClr>
              <a:buNone/>
            </a:pP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00D50-783F-4980-96CA-E710B5A1D8E4}"/>
              </a:ext>
            </a:extLst>
          </p:cNvPr>
          <p:cNvSpPr txBox="1"/>
          <p:nvPr/>
        </p:nvSpPr>
        <p:spPr>
          <a:xfrm rot="21257776">
            <a:off x="153374" y="717870"/>
            <a:ext cx="460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Rewards and expectations</a:t>
            </a:r>
          </a:p>
        </p:txBody>
      </p:sp>
      <p:pic>
        <p:nvPicPr>
          <p:cNvPr id="3074" name="Picture 2" descr="About House Point Systems | FAQ's &amp; Ideas | TokensFor">
            <a:extLst>
              <a:ext uri="{FF2B5EF4-FFF2-40B4-BE49-F238E27FC236}">
                <a16:creationId xmlns:a16="http://schemas.microsoft.com/office/drawing/2014/main" id="{D60B7A54-4EA9-451F-8788-61BA7681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29" y="486943"/>
            <a:ext cx="6929244" cy="16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ass Dojo | Ravenshall">
            <a:extLst>
              <a:ext uri="{FF2B5EF4-FFF2-40B4-BE49-F238E27FC236}">
                <a16:creationId xmlns:a16="http://schemas.microsoft.com/office/drawing/2014/main" id="{6346972D-7923-4282-AFB6-A6CF1160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004" y="1865414"/>
            <a:ext cx="3265996" cy="19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0"/>
    </mc:Choice>
    <mc:Fallback xmlns="">
      <p:transition spd="slow" advTm="337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180000">
            <a:off x="285240" y="301789"/>
            <a:ext cx="5256092" cy="1325563"/>
          </a:xfrm>
        </p:spPr>
        <p:txBody>
          <a:bodyPr/>
          <a:lstStyle/>
          <a:p>
            <a:r>
              <a:rPr lang="en-US" dirty="0"/>
              <a:t>A typical timetable</a:t>
            </a:r>
            <a:endParaRPr lang="en-GB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4D7D692-2326-44DD-9197-1AD63AADE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5665"/>
              </p:ext>
            </p:extLst>
          </p:nvPr>
        </p:nvGraphicFramePr>
        <p:xfrm>
          <a:off x="3268132" y="1082992"/>
          <a:ext cx="8314268" cy="5455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70668">
                  <a:extLst>
                    <a:ext uri="{9D8B030D-6E8A-4147-A177-3AD203B41FA5}">
                      <a16:colId xmlns:a16="http://schemas.microsoft.com/office/drawing/2014/main" val="43011348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00852830"/>
                    </a:ext>
                  </a:extLst>
                </a:gridCol>
              </a:tblGrid>
              <a:tr h="452996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Daily Timetable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5894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8:40- 9:00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Early Morning Work and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161146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9:00 -10:00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72804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10:10-10:25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Break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959319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10:25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Phonics/Spelling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36626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11:00 -12:00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548129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12:00 -1:00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420218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1:00 – 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Guided 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21328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1:30 – 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043334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2:15 – 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88777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2:30 -3:00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16611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3:00 – 3:15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DEAR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07120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3:15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97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20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71af3243-3dd4-4a8d-8c0d-dd76da1f02a5"/>
    <ds:schemaRef ds:uri="http://www.w3.org/XML/1998/namespace"/>
    <ds:schemaRef ds:uri="http://purl.org/dc/elements/1.1/"/>
    <ds:schemaRef ds:uri="16c05727-aa75-4e4a-9b5f-8a80a1165891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641</Words>
  <Application>Microsoft Office PowerPoint</Application>
  <PresentationFormat>Widescreen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Franklin Gothic Book</vt:lpstr>
      <vt:lpstr>Office Theme</vt:lpstr>
      <vt:lpstr>Welcome to Year 2</vt:lpstr>
      <vt:lpstr>Who are we?</vt:lpstr>
      <vt:lpstr>Termly Overview</vt:lpstr>
      <vt:lpstr>PE</vt:lpstr>
      <vt:lpstr>PE</vt:lpstr>
      <vt:lpstr>Homework expectations</vt:lpstr>
      <vt:lpstr>Why is reading so important?</vt:lpstr>
      <vt:lpstr>PowerPoint Presentation</vt:lpstr>
      <vt:lpstr>A typical timetable</vt:lpstr>
      <vt:lpstr>Healthy Snacks</vt:lpstr>
      <vt:lpstr>Communication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2020-09-13T19:17:15Z</dcterms:created>
  <dcterms:modified xsi:type="dcterms:W3CDTF">2023-09-14T08:25:16Z</dcterms:modified>
</cp:coreProperties>
</file>