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2"/>
  </p:sldMasterIdLst>
  <p:notesMasterIdLst>
    <p:notesMasterId r:id="rId36"/>
  </p:notesMasterIdLst>
  <p:handoutMasterIdLst>
    <p:handoutMasterId r:id="rId37"/>
  </p:handoutMasterIdLst>
  <p:sldIdLst>
    <p:sldId id="256" r:id="rId3"/>
    <p:sldId id="262" r:id="rId4"/>
    <p:sldId id="273" r:id="rId5"/>
    <p:sldId id="304" r:id="rId6"/>
    <p:sldId id="292" r:id="rId7"/>
    <p:sldId id="276" r:id="rId8"/>
    <p:sldId id="293" r:id="rId9"/>
    <p:sldId id="289" r:id="rId10"/>
    <p:sldId id="294" r:id="rId11"/>
    <p:sldId id="298" r:id="rId12"/>
    <p:sldId id="299" r:id="rId13"/>
    <p:sldId id="288" r:id="rId14"/>
    <p:sldId id="295" r:id="rId15"/>
    <p:sldId id="259" r:id="rId16"/>
    <p:sldId id="300" r:id="rId17"/>
    <p:sldId id="258" r:id="rId18"/>
    <p:sldId id="267" r:id="rId19"/>
    <p:sldId id="268" r:id="rId20"/>
    <p:sldId id="269" r:id="rId21"/>
    <p:sldId id="270" r:id="rId22"/>
    <p:sldId id="296" r:id="rId23"/>
    <p:sldId id="271" r:id="rId24"/>
    <p:sldId id="272" r:id="rId25"/>
    <p:sldId id="301" r:id="rId26"/>
    <p:sldId id="275" r:id="rId27"/>
    <p:sldId id="305" r:id="rId28"/>
    <p:sldId id="284" r:id="rId29"/>
    <p:sldId id="278" r:id="rId30"/>
    <p:sldId id="303" r:id="rId31"/>
    <p:sldId id="279" r:id="rId32"/>
    <p:sldId id="286" r:id="rId33"/>
    <p:sldId id="282" r:id="rId34"/>
    <p:sldId id="283" r:id="rId3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CC"/>
    <a:srgbClr val="00CC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26" autoAdjust="0"/>
    <p:restoredTop sz="94836" autoAdjust="0"/>
  </p:normalViewPr>
  <p:slideViewPr>
    <p:cSldViewPr snapToGrid="0">
      <p:cViewPr varScale="1">
        <p:scale>
          <a:sx n="65" d="100"/>
          <a:sy n="65" d="100"/>
        </p:scale>
        <p:origin x="1044" y="1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4C0E7A2-7769-40A2-8C34-B72FF738C6C2}" type="datetimeFigureOut">
              <a:rPr lang="en-GB" smtClean="0"/>
              <a:t>07/09/2021</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29DDE52-7042-48CE-8643-ABEFFBA3EC63}" type="slidenum">
              <a:rPr lang="en-GB" smtClean="0"/>
              <a:t>‹#›</a:t>
            </a:fld>
            <a:endParaRPr lang="en-GB"/>
          </a:p>
        </p:txBody>
      </p:sp>
    </p:spTree>
    <p:extLst>
      <p:ext uri="{BB962C8B-B14F-4D97-AF65-F5344CB8AC3E}">
        <p14:creationId xmlns:p14="http://schemas.microsoft.com/office/powerpoint/2010/main" val="3287787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en-US"/>
          </a:p>
        </p:txBody>
      </p:sp>
      <p:sp>
        <p:nvSpPr>
          <p:cNvPr id="6144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en-US"/>
          </a:p>
        </p:txBody>
      </p:sp>
      <p:sp>
        <p:nvSpPr>
          <p:cNvPr id="614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44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en-US"/>
          </a:p>
        </p:txBody>
      </p:sp>
      <p:sp>
        <p:nvSpPr>
          <p:cNvPr id="6144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541191D7-EAA8-4D00-8B90-2FC6F2F34491}" type="slidenum">
              <a:rPr lang="en-US"/>
              <a:pPr/>
              <a:t>‹#›</a:t>
            </a:fld>
            <a:endParaRPr lang="en-US"/>
          </a:p>
        </p:txBody>
      </p:sp>
    </p:spTree>
    <p:extLst>
      <p:ext uri="{BB962C8B-B14F-4D97-AF65-F5344CB8AC3E}">
        <p14:creationId xmlns:p14="http://schemas.microsoft.com/office/powerpoint/2010/main" val="35474725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50F11A-810D-459E-AB6B-3D5469F043E0}"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071520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938524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19</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73200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20</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21</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262782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213471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9212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28</a:t>
            </a:fld>
            <a:endParaRPr lang="en-US"/>
          </a:p>
        </p:txBody>
      </p:sp>
    </p:spTree>
    <p:extLst>
      <p:ext uri="{BB962C8B-B14F-4D97-AF65-F5344CB8AC3E}">
        <p14:creationId xmlns:p14="http://schemas.microsoft.com/office/powerpoint/2010/main" val="1604363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29</a:t>
            </a:fld>
            <a:endParaRPr lang="en-US"/>
          </a:p>
        </p:txBody>
      </p:sp>
    </p:spTree>
    <p:extLst>
      <p:ext uri="{BB962C8B-B14F-4D97-AF65-F5344CB8AC3E}">
        <p14:creationId xmlns:p14="http://schemas.microsoft.com/office/powerpoint/2010/main" val="2253079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E6FDD-33F0-4D7A-8BA8-457B277DCF4B}"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1163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4</a:t>
            </a:fld>
            <a:endParaRPr lang="en-US"/>
          </a:p>
        </p:txBody>
      </p:sp>
    </p:spTree>
    <p:extLst>
      <p:ext uri="{BB962C8B-B14F-4D97-AF65-F5344CB8AC3E}">
        <p14:creationId xmlns:p14="http://schemas.microsoft.com/office/powerpoint/2010/main" val="98681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5</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28174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13</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80819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14</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191586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100248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16</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0800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17</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522074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80B0D17D-2647-4266-9487-0CA541A3FAFE}"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382328738"/>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12228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418015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421310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17194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2410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538630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8B10A-B675-4087-9034-9B2183FA19D1}" type="slidenum">
              <a:rPr lang="en-US" smtClean="0"/>
              <a:pPr/>
              <a:t>‹#›</a:t>
            </a:fld>
            <a:endParaRPr lang="en-US"/>
          </a:p>
        </p:txBody>
      </p:sp>
    </p:spTree>
    <p:extLst>
      <p:ext uri="{BB962C8B-B14F-4D97-AF65-F5344CB8AC3E}">
        <p14:creationId xmlns:p14="http://schemas.microsoft.com/office/powerpoint/2010/main" val="3320360079"/>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D3488-233A-4527-AB2B-86B08BC2E42E}" type="slidenum">
              <a:rPr lang="en-US" smtClean="0"/>
              <a:pPr/>
              <a:t>‹#›</a:t>
            </a:fld>
            <a:endParaRPr lang="en-US"/>
          </a:p>
        </p:txBody>
      </p:sp>
    </p:spTree>
    <p:extLst>
      <p:ext uri="{BB962C8B-B14F-4D97-AF65-F5344CB8AC3E}">
        <p14:creationId xmlns:p14="http://schemas.microsoft.com/office/powerpoint/2010/main" val="172703680"/>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3F9DD91-C94B-4410-B8E2-C31341F4D57B}" type="slidenum">
              <a:rPr lang="en-US" smtClean="0"/>
              <a:pPr/>
              <a:t>‹#›</a:t>
            </a:fld>
            <a:endParaRPr lang="en-US"/>
          </a:p>
        </p:txBody>
      </p:sp>
    </p:spTree>
    <p:extLst>
      <p:ext uri="{BB962C8B-B14F-4D97-AF65-F5344CB8AC3E}">
        <p14:creationId xmlns:p14="http://schemas.microsoft.com/office/powerpoint/2010/main" val="744043399"/>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E99CDFB7-BA1E-400C-A6DB-42D5818B1DD6}" type="slidenum">
              <a:rPr lang="en-US" smtClean="0"/>
              <a:pPr/>
              <a:t>‹#›</a:t>
            </a:fld>
            <a:endParaRPr lang="en-US"/>
          </a:p>
        </p:txBody>
      </p:sp>
    </p:spTree>
    <p:extLst>
      <p:ext uri="{BB962C8B-B14F-4D97-AF65-F5344CB8AC3E}">
        <p14:creationId xmlns:p14="http://schemas.microsoft.com/office/powerpoint/2010/main" val="301361670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1D494-68BC-407F-AF65-AB0F97113BB5}" type="slidenum">
              <a:rPr lang="en-US" smtClean="0"/>
              <a:pPr/>
              <a:t>‹#›</a:t>
            </a:fld>
            <a:endParaRPr lang="en-US"/>
          </a:p>
        </p:txBody>
      </p:sp>
    </p:spTree>
    <p:extLst>
      <p:ext uri="{BB962C8B-B14F-4D97-AF65-F5344CB8AC3E}">
        <p14:creationId xmlns:p14="http://schemas.microsoft.com/office/powerpoint/2010/main" val="1905263465"/>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E3192-E4CE-48D6-A6F2-6D2A272381B1}" type="slidenum">
              <a:rPr lang="en-US" smtClean="0"/>
              <a:pPr/>
              <a:t>‹#›</a:t>
            </a:fld>
            <a:endParaRPr lang="en-US"/>
          </a:p>
        </p:txBody>
      </p:sp>
    </p:spTree>
    <p:extLst>
      <p:ext uri="{BB962C8B-B14F-4D97-AF65-F5344CB8AC3E}">
        <p14:creationId xmlns:p14="http://schemas.microsoft.com/office/powerpoint/2010/main" val="74744582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38FEF-6213-4598-919E-2C5D33C16990}" type="slidenum">
              <a:rPr lang="en-US" smtClean="0"/>
              <a:pPr/>
              <a:t>‹#›</a:t>
            </a:fld>
            <a:endParaRPr lang="en-US"/>
          </a:p>
        </p:txBody>
      </p:sp>
    </p:spTree>
    <p:extLst>
      <p:ext uri="{BB962C8B-B14F-4D97-AF65-F5344CB8AC3E}">
        <p14:creationId xmlns:p14="http://schemas.microsoft.com/office/powerpoint/2010/main" val="324033801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107C3-E985-4DC2-8886-570CDD1DCD6B}" type="slidenum">
              <a:rPr lang="en-US" smtClean="0"/>
              <a:pPr/>
              <a:t>‹#›</a:t>
            </a:fld>
            <a:endParaRPr lang="en-US"/>
          </a:p>
        </p:txBody>
      </p:sp>
    </p:spTree>
    <p:extLst>
      <p:ext uri="{BB962C8B-B14F-4D97-AF65-F5344CB8AC3E}">
        <p14:creationId xmlns:p14="http://schemas.microsoft.com/office/powerpoint/2010/main" val="1871208835"/>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7DE84-1273-4261-A7F9-101789AABE14}" type="slidenum">
              <a:rPr lang="en-US" smtClean="0"/>
              <a:pPr/>
              <a:t>‹#›</a:t>
            </a:fld>
            <a:endParaRPr lang="en-US"/>
          </a:p>
        </p:txBody>
      </p:sp>
    </p:spTree>
    <p:extLst>
      <p:ext uri="{BB962C8B-B14F-4D97-AF65-F5344CB8AC3E}">
        <p14:creationId xmlns:p14="http://schemas.microsoft.com/office/powerpoint/2010/main" val="3481628047"/>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84E99E-F311-4DF1-948C-EE093CE6CFF9}" type="slidenum">
              <a:rPr lang="en-US" smtClean="0"/>
              <a:pPr/>
              <a:t>‹#›</a:t>
            </a:fld>
            <a:endParaRPr lang="en-US"/>
          </a:p>
        </p:txBody>
      </p:sp>
    </p:spTree>
    <p:extLst>
      <p:ext uri="{BB962C8B-B14F-4D97-AF65-F5344CB8AC3E}">
        <p14:creationId xmlns:p14="http://schemas.microsoft.com/office/powerpoint/2010/main" val="2345201203"/>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8000"/>
            <a:lum/>
          </a:blip>
          <a:srcRect/>
          <a:stretch>
            <a:fillRect l="32000" t="2000" r="-1000" b="4000"/>
          </a:stretch>
        </a:blip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D1F01D4-9524-4813-B564-656FF752DF88}" type="slidenum">
              <a:rPr lang="en-US" smtClean="0"/>
              <a:pPr/>
              <a:t>‹#›</a:t>
            </a:fld>
            <a:endParaRPr lang="en-US"/>
          </a:p>
        </p:txBody>
      </p:sp>
    </p:spTree>
    <p:extLst>
      <p:ext uri="{BB962C8B-B14F-4D97-AF65-F5344CB8AC3E}">
        <p14:creationId xmlns:p14="http://schemas.microsoft.com/office/powerpoint/2010/main" val="315284778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transition>
    <p:fade thruBlk="1"/>
  </p:transition>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kent.gov.uk/education-and-children/schools/school-places/after-you-get-your-school-offer" TargetMode="External"/><Relationship Id="rId2" Type="http://schemas.openxmlformats.org/officeDocument/2006/relationships/hyperlink" Target="http://www.kent.gov.uk/education-and-children/schools/school-places/admissions-criteria" TargetMode="External"/><Relationship Id="rId1" Type="http://schemas.openxmlformats.org/officeDocument/2006/relationships/slideLayout" Target="../slideLayouts/slideLayout2.xml"/><Relationship Id="rId4" Type="http://schemas.openxmlformats.org/officeDocument/2006/relationships/hyperlink" Target="http://www.kent.gov.uk/education-and-children/schools/school-places/appeal-a-school-offer#tab-2"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kent.gov.uk/education-and-children/schools/school-places/appeal-a-school-offer#tab-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kent.gov.uk/__data/assets/pdf_file/0014/14513/Kent-Test-familiarisation-booklet.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gl-assessment.co.uk/products/11plus-series-11-plus-practice-papers/11plus-familiarisation-material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kent.gov.uk/__data/assets/excel_doc/0003/115932/2020-Kent-Test-scores-report.xls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gl-assessment.co.uk/support/cat4-product-support/cat4-information-for-parent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medway.gov.uk/info/200137/schools_and_learning/1049/medway_test_11"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kent.cloud.servelec-synergy.com/parentportal/login.asp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kent.gov.uk/education-and-children/schools/school-places/appeal-a-school-offer"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kent.gov.uk/ola" TargetMode="External"/><Relationship Id="rId2" Type="http://schemas.openxmlformats.org/officeDocument/2006/relationships/hyperlink" Target="http://www.kent.gov.uk/secondaryadmissions" TargetMode="External"/><Relationship Id="rId1" Type="http://schemas.openxmlformats.org/officeDocument/2006/relationships/slideLayout" Target="../slideLayouts/slideLayout2.xml"/><Relationship Id="rId6" Type="http://schemas.openxmlformats.org/officeDocument/2006/relationships/hyperlink" Target="mailto:kent.admissions@kent.gov.uk" TargetMode="External"/><Relationship Id="rId5" Type="http://schemas.openxmlformats.org/officeDocument/2006/relationships/hyperlink" Target="http://new.medway.gov.uk/education/school-admissions/medway-test/register-for-the-medway-test" TargetMode="External"/><Relationship Id="rId4" Type="http://schemas.openxmlformats.org/officeDocument/2006/relationships/hyperlink" Target="http://www.kent.gov.uk/education-and-children/schools/school-places/kent-test"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mailto:jwilce@discovery.kent.sch.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kent.gov.uk/__data/assets/pdf_file/0020/17930/Secondary-admissions-booklet-all-area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kent.gov.uk/ol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kent.gov.uk/__data/assets/pdf_file/0020/17930/Secondary-admissions-booklet-all-area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E3D4922-3D1C-4679-9A86-15BFC1A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4E9BCF-1B67-4514-808C-A5DCBDEB4A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6" name="Group 75">
            <a:extLst>
              <a:ext uri="{FF2B5EF4-FFF2-40B4-BE49-F238E27FC236}">
                <a16:creationId xmlns:a16="http://schemas.microsoft.com/office/drawing/2014/main" id="{32238778-9D1D-45F4-BB78-76F208A224B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93667F4D-F2CD-4E50-BACC-24766910F7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20CAAE25-D2F2-493F-9569-EC552C1ADD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42D5E996-541D-42BA-8B22-F7E96752CE3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6BDB86F1-7C07-4D49-B9C9-7837A1FB25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92FDEA97-0861-44C0-9B26-4BB5F777AE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A9F3AA02-C861-444A-9178-0BD3D3CE16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050" name="Rectangle 2"/>
          <p:cNvSpPr>
            <a:spLocks noGrp="1" noChangeArrowheads="1"/>
          </p:cNvSpPr>
          <p:nvPr>
            <p:ph type="ctrTitle"/>
          </p:nvPr>
        </p:nvSpPr>
        <p:spPr>
          <a:xfrm>
            <a:off x="3637803" y="1396180"/>
            <a:ext cx="5023596" cy="3842570"/>
          </a:xfrm>
        </p:spPr>
        <p:txBody>
          <a:bodyPr anchor="ctr">
            <a:normAutofit fontScale="90000"/>
          </a:bodyPr>
          <a:lstStyle/>
          <a:p>
            <a:pPr algn="l"/>
            <a:r>
              <a:rPr lang="en-US" dirty="0"/>
              <a:t>Secondary School Transfer Information for Parents</a:t>
            </a:r>
            <a:br>
              <a:rPr lang="en-US" dirty="0"/>
            </a:br>
            <a:r>
              <a:rPr lang="en-US" sz="4400" dirty="0"/>
              <a:t>September 2021</a:t>
            </a:r>
          </a:p>
        </p:txBody>
      </p:sp>
      <p:sp>
        <p:nvSpPr>
          <p:cNvPr id="2051" name="Rectangle 3"/>
          <p:cNvSpPr>
            <a:spLocks noGrp="1" noChangeArrowheads="1"/>
          </p:cNvSpPr>
          <p:nvPr>
            <p:ph type="subTitle" idx="1"/>
          </p:nvPr>
        </p:nvSpPr>
        <p:spPr>
          <a:xfrm>
            <a:off x="482600" y="1396180"/>
            <a:ext cx="1898637" cy="3842569"/>
          </a:xfrm>
        </p:spPr>
        <p:txBody>
          <a:bodyPr anchor="ctr">
            <a:normAutofit/>
          </a:bodyPr>
          <a:lstStyle/>
          <a:p>
            <a:pPr>
              <a:spcBef>
                <a:spcPct val="0"/>
              </a:spcBef>
            </a:pPr>
            <a:r>
              <a:rPr lang="en-US" sz="3000" b="1" i="1" dirty="0">
                <a:solidFill>
                  <a:srgbClr val="FFFFFF"/>
                </a:solidFill>
              </a:rPr>
              <a:t>Choosing the right path for your child</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960" y="-175846"/>
            <a:ext cx="8322040" cy="1981200"/>
          </a:xfrm>
        </p:spPr>
        <p:txBody>
          <a:bodyPr/>
          <a:lstStyle/>
          <a:p>
            <a:r>
              <a:rPr lang="en-GB" dirty="0"/>
              <a:t>Applying for a grammar school place</a:t>
            </a:r>
          </a:p>
        </p:txBody>
      </p:sp>
      <p:sp>
        <p:nvSpPr>
          <p:cNvPr id="3" name="Content Placeholder 2"/>
          <p:cNvSpPr>
            <a:spLocks noGrp="1"/>
          </p:cNvSpPr>
          <p:nvPr>
            <p:ph idx="1"/>
          </p:nvPr>
        </p:nvSpPr>
        <p:spPr>
          <a:xfrm>
            <a:off x="1477780" y="1377885"/>
            <a:ext cx="7010400" cy="4572000"/>
          </a:xfrm>
        </p:spPr>
        <p:txBody>
          <a:bodyPr>
            <a:normAutofit fontScale="92500" lnSpcReduction="20000"/>
          </a:bodyPr>
          <a:lstStyle/>
          <a:p>
            <a:pPr marL="0" indent="0">
              <a:buNone/>
            </a:pPr>
            <a:endParaRPr lang="en-GB" sz="2200" dirty="0"/>
          </a:p>
          <a:p>
            <a:r>
              <a:rPr lang="en-GB" sz="2600" b="1" dirty="0"/>
              <a:t>If your child is assessed as suitable for grammar school,</a:t>
            </a:r>
            <a:r>
              <a:rPr lang="en-GB" sz="2600" dirty="0"/>
              <a:t> any Kent grammar school you apply for will consider your application, but this does not guarantee your child will be offered a place. </a:t>
            </a:r>
          </a:p>
          <a:p>
            <a:r>
              <a:rPr lang="en-GB" sz="2600" dirty="0"/>
              <a:t>If more children qualify for places than it has space for, the school must use its </a:t>
            </a:r>
            <a:r>
              <a:rPr lang="en-GB" sz="2600" dirty="0">
                <a:hlinkClick r:id="rId2"/>
              </a:rPr>
              <a:t>admissions criteria</a:t>
            </a:r>
            <a:r>
              <a:rPr lang="en-GB" sz="2600" dirty="0"/>
              <a:t> to decide which children to offer places to. </a:t>
            </a:r>
          </a:p>
          <a:p>
            <a:r>
              <a:rPr lang="en-GB" sz="2600" dirty="0"/>
              <a:t>If your child is not offered a place at a grammar school because it is full you can put their name on the school's </a:t>
            </a:r>
            <a:r>
              <a:rPr lang="en-GB" sz="2600" dirty="0" err="1">
                <a:hlinkClick r:id="rId3"/>
              </a:rPr>
              <a:t>school's</a:t>
            </a:r>
            <a:r>
              <a:rPr lang="en-GB" sz="2600" dirty="0">
                <a:hlinkClick r:id="rId3"/>
              </a:rPr>
              <a:t> waiting list</a:t>
            </a:r>
            <a:r>
              <a:rPr lang="en-GB" sz="2600" dirty="0"/>
              <a:t>. </a:t>
            </a:r>
          </a:p>
          <a:p>
            <a:r>
              <a:rPr lang="en-GB" sz="2600" dirty="0"/>
              <a:t>You can also </a:t>
            </a:r>
            <a:r>
              <a:rPr lang="en-GB" sz="2600" dirty="0">
                <a:hlinkClick r:id="rId4"/>
              </a:rPr>
              <a:t>appeal</a:t>
            </a:r>
            <a:r>
              <a:rPr lang="en-GB" sz="2600" dirty="0"/>
              <a:t> to explain why you think the school should admit your child even though it is full.</a:t>
            </a:r>
          </a:p>
          <a:p>
            <a:endParaRPr lang="en-GB" sz="2200" dirty="0"/>
          </a:p>
        </p:txBody>
      </p:sp>
    </p:spTree>
    <p:extLst>
      <p:ext uri="{BB962C8B-B14F-4D97-AF65-F5344CB8AC3E}">
        <p14:creationId xmlns:p14="http://schemas.microsoft.com/office/powerpoint/2010/main" val="853704933"/>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464" y="-246183"/>
            <a:ext cx="8391378" cy="1981200"/>
          </a:xfrm>
        </p:spPr>
        <p:txBody>
          <a:bodyPr/>
          <a:lstStyle/>
          <a:p>
            <a:r>
              <a:rPr lang="en-GB" dirty="0"/>
              <a:t>Applying for a grammar school place</a:t>
            </a:r>
          </a:p>
        </p:txBody>
      </p:sp>
      <p:sp>
        <p:nvSpPr>
          <p:cNvPr id="3" name="Content Placeholder 2"/>
          <p:cNvSpPr>
            <a:spLocks noGrp="1"/>
          </p:cNvSpPr>
          <p:nvPr>
            <p:ph idx="1"/>
          </p:nvPr>
        </p:nvSpPr>
        <p:spPr>
          <a:xfrm>
            <a:off x="1478953" y="1406021"/>
            <a:ext cx="7010400" cy="4572000"/>
          </a:xfrm>
        </p:spPr>
        <p:txBody>
          <a:bodyPr>
            <a:normAutofit lnSpcReduction="10000"/>
          </a:bodyPr>
          <a:lstStyle/>
          <a:p>
            <a:pPr marL="0" indent="0">
              <a:buNone/>
            </a:pPr>
            <a:endParaRPr lang="en-GB" dirty="0"/>
          </a:p>
          <a:p>
            <a:r>
              <a:rPr lang="en-GB" b="1" dirty="0"/>
              <a:t>If your child was not tested or was not assessed as suitable for a Kent grammar school</a:t>
            </a:r>
            <a:r>
              <a:rPr lang="en-GB" dirty="0"/>
              <a:t>, you can still apply for a Kent grammar school but your application will be turned down. </a:t>
            </a:r>
          </a:p>
          <a:p>
            <a:r>
              <a:rPr lang="en-GB" dirty="0"/>
              <a:t>You will then have the right to </a:t>
            </a:r>
            <a:r>
              <a:rPr lang="en-GB" dirty="0">
                <a:hlinkClick r:id="rId2"/>
              </a:rPr>
              <a:t>appeal</a:t>
            </a:r>
            <a:r>
              <a:rPr lang="en-GB" dirty="0"/>
              <a:t> to explain why you think grammar school is a suitable option for your child.</a:t>
            </a:r>
          </a:p>
          <a:p>
            <a:r>
              <a:rPr lang="en-GB" dirty="0"/>
              <a:t>Your child’s class teacher is the best person to offer advice and support should you be in this position after National Offer Day.</a:t>
            </a:r>
          </a:p>
          <a:p>
            <a:endParaRPr lang="en-GB" sz="2200" dirty="0"/>
          </a:p>
        </p:txBody>
      </p:sp>
    </p:spTree>
    <p:extLst>
      <p:ext uri="{BB962C8B-B14F-4D97-AF65-F5344CB8AC3E}">
        <p14:creationId xmlns:p14="http://schemas.microsoft.com/office/powerpoint/2010/main" val="1898192028"/>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51" y="0"/>
            <a:ext cx="8447649" cy="1981200"/>
          </a:xfrm>
        </p:spPr>
        <p:txBody>
          <a:bodyPr/>
          <a:lstStyle/>
          <a:p>
            <a:r>
              <a:rPr lang="en-GB" dirty="0"/>
              <a:t>Other secondary school options</a:t>
            </a:r>
          </a:p>
        </p:txBody>
      </p:sp>
      <p:sp>
        <p:nvSpPr>
          <p:cNvPr id="3" name="Content Placeholder 2"/>
          <p:cNvSpPr>
            <a:spLocks noGrp="1"/>
          </p:cNvSpPr>
          <p:nvPr>
            <p:ph idx="1"/>
          </p:nvPr>
        </p:nvSpPr>
        <p:spPr>
          <a:xfrm>
            <a:off x="1539740" y="1406021"/>
            <a:ext cx="7010400" cy="4572000"/>
          </a:xfrm>
        </p:spPr>
        <p:txBody>
          <a:bodyPr>
            <a:normAutofit/>
          </a:bodyPr>
          <a:lstStyle/>
          <a:p>
            <a:pPr marL="0" indent="0">
              <a:buNone/>
            </a:pPr>
            <a:endParaRPr lang="en-GB" dirty="0"/>
          </a:p>
          <a:p>
            <a:r>
              <a:rPr lang="en-GB" dirty="0"/>
              <a:t>Apart from Kent schools and other LA schools, there is the option of funded education – Independent Schools. </a:t>
            </a:r>
          </a:p>
          <a:p>
            <a:r>
              <a:rPr lang="en-GB" dirty="0"/>
              <a:t>There are many privately funded schools in the area that also require an entrance test or have specific selective criteria. The information for these will be on their websites.  We are able to provide references for these schools and will support any application. </a:t>
            </a:r>
          </a:p>
          <a:p>
            <a:endParaRPr lang="en-GB" dirty="0"/>
          </a:p>
        </p:txBody>
      </p:sp>
    </p:spTree>
    <p:extLst>
      <p:ext uri="{BB962C8B-B14F-4D97-AF65-F5344CB8AC3E}">
        <p14:creationId xmlns:p14="http://schemas.microsoft.com/office/powerpoint/2010/main" val="2056830468"/>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982133" y="-132416"/>
            <a:ext cx="7704667" cy="1981200"/>
          </a:xfrm>
        </p:spPr>
        <p:txBody>
          <a:bodyPr/>
          <a:lstStyle/>
          <a:p>
            <a:r>
              <a:rPr lang="en-US" dirty="0"/>
              <a:t>Kent’s system of selection</a:t>
            </a:r>
          </a:p>
        </p:txBody>
      </p:sp>
      <p:sp>
        <p:nvSpPr>
          <p:cNvPr id="3083" name="Rectangle 11"/>
          <p:cNvSpPr>
            <a:spLocks noGrp="1" noChangeArrowheads="1"/>
          </p:cNvSpPr>
          <p:nvPr>
            <p:ph idx="1"/>
          </p:nvPr>
        </p:nvSpPr>
        <p:spPr>
          <a:xfrm>
            <a:off x="982133" y="1674055"/>
            <a:ext cx="7704667" cy="4325761"/>
          </a:xfrm>
        </p:spPr>
        <p:txBody>
          <a:bodyPr>
            <a:normAutofit/>
          </a:bodyPr>
          <a:lstStyle/>
          <a:p>
            <a:r>
              <a:rPr lang="en-GB" dirty="0"/>
              <a:t>Kent operates a system of selection for secondary education.  </a:t>
            </a:r>
          </a:p>
          <a:p>
            <a:r>
              <a:rPr lang="en-GB" dirty="0"/>
              <a:t>Pupils wishing to attend a grammar school from Year 7 must sit the Kent Selection Test (or Medway Selection Test if you are thinking of applying for a Medway grammar school).</a:t>
            </a:r>
          </a:p>
          <a:p>
            <a:r>
              <a:rPr lang="en-GB" dirty="0"/>
              <a:t>Your own research, together with guidance from the school and your child’s class teacher if needed, is key is to making the right choice of school for your child. </a:t>
            </a:r>
          </a:p>
          <a:p>
            <a:endParaRPr lang="en-GB" sz="2200" dirty="0"/>
          </a:p>
        </p:txBody>
      </p:sp>
    </p:spTree>
    <p:extLst>
      <p:ext uri="{BB962C8B-B14F-4D97-AF65-F5344CB8AC3E}">
        <p14:creationId xmlns:p14="http://schemas.microsoft.com/office/powerpoint/2010/main" val="1196580352"/>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1010269" y="-175845"/>
            <a:ext cx="7704667" cy="1981200"/>
          </a:xfrm>
        </p:spPr>
        <p:txBody>
          <a:bodyPr/>
          <a:lstStyle/>
          <a:p>
            <a:r>
              <a:rPr lang="en-US" dirty="0"/>
              <a:t>Kent Test Registration</a:t>
            </a:r>
          </a:p>
        </p:txBody>
      </p:sp>
      <p:sp>
        <p:nvSpPr>
          <p:cNvPr id="5126" name="Rectangle 6"/>
          <p:cNvSpPr>
            <a:spLocks noGrp="1" noChangeArrowheads="1"/>
          </p:cNvSpPr>
          <p:nvPr>
            <p:ph idx="1"/>
          </p:nvPr>
        </p:nvSpPr>
        <p:spPr>
          <a:xfrm>
            <a:off x="1752600" y="1606428"/>
            <a:ext cx="6735763" cy="4572000"/>
          </a:xfrm>
        </p:spPr>
        <p:txBody>
          <a:bodyPr/>
          <a:lstStyle/>
          <a:p>
            <a:r>
              <a:rPr lang="en-GB" dirty="0"/>
              <a:t>Pupils are selected for grammar schools by means of a test that will take place in school on </a:t>
            </a:r>
            <a:r>
              <a:rPr lang="en-GB" sz="2400" b="1" dirty="0">
                <a:solidFill>
                  <a:srgbClr val="FF0000"/>
                </a:solidFill>
              </a:rPr>
              <a:t>Thursday 9th September</a:t>
            </a:r>
            <a:r>
              <a:rPr lang="en-GB" sz="2400" b="1" dirty="0"/>
              <a:t>  </a:t>
            </a:r>
            <a:r>
              <a:rPr lang="en-GB" sz="2400" b="1" dirty="0">
                <a:solidFill>
                  <a:srgbClr val="FF0000"/>
                </a:solidFill>
              </a:rPr>
              <a:t>2021.</a:t>
            </a:r>
            <a:r>
              <a:rPr lang="en-GB" dirty="0"/>
              <a:t> </a:t>
            </a:r>
          </a:p>
          <a:p>
            <a:r>
              <a:rPr lang="en-GB" b="1" i="1" dirty="0"/>
              <a:t>Your child must not attend the assessment if they are in a period of self isolation or exhibit COVID-19 symptoms on the day of the test. </a:t>
            </a:r>
            <a:r>
              <a:rPr lang="en-GB" b="1" dirty="0">
                <a:solidFill>
                  <a:srgbClr val="FF0000"/>
                </a:solidFill>
              </a:rPr>
              <a:t>If you provide evidence,</a:t>
            </a:r>
            <a:r>
              <a:rPr lang="en-GB" dirty="0"/>
              <a:t> details of alternative arrangements will be confirmed shortly after their originally scheduled test date.</a:t>
            </a:r>
          </a:p>
          <a:p>
            <a:endParaRPr lang="en-US" sz="2200" b="1" dirty="0">
              <a:solidFill>
                <a:srgbClr val="FF0000"/>
              </a:solidFill>
            </a:endParaRPr>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53997" y="-175845"/>
            <a:ext cx="7704667" cy="1981200"/>
          </a:xfrm>
        </p:spPr>
        <p:txBody>
          <a:bodyPr/>
          <a:lstStyle/>
          <a:p>
            <a:r>
              <a:rPr lang="en-US" dirty="0"/>
              <a:t>Kent Test Results</a:t>
            </a:r>
          </a:p>
        </p:txBody>
      </p:sp>
      <p:sp>
        <p:nvSpPr>
          <p:cNvPr id="5126" name="Rectangle 6"/>
          <p:cNvSpPr>
            <a:spLocks noGrp="1" noChangeArrowheads="1"/>
          </p:cNvSpPr>
          <p:nvPr>
            <p:ph idx="1"/>
          </p:nvPr>
        </p:nvSpPr>
        <p:spPr>
          <a:xfrm>
            <a:off x="1752600" y="1606428"/>
            <a:ext cx="6735763" cy="4572000"/>
          </a:xfrm>
        </p:spPr>
        <p:txBody>
          <a:bodyPr>
            <a:normAutofit lnSpcReduction="10000"/>
          </a:bodyPr>
          <a:lstStyle/>
          <a:p>
            <a:r>
              <a:rPr lang="en-GB" dirty="0"/>
              <a:t>If you registered online, KCC will email your child’s Kent Test result to you after 4pm on </a:t>
            </a:r>
            <a:r>
              <a:rPr lang="en-GB" b="1" dirty="0">
                <a:solidFill>
                  <a:srgbClr val="FF0000"/>
                </a:solidFill>
              </a:rPr>
              <a:t>21 October 2021 </a:t>
            </a:r>
            <a:r>
              <a:rPr lang="en-GB" dirty="0"/>
              <a:t>(the delivery time will depend on your email service provider). Please note that this is </a:t>
            </a:r>
            <a:r>
              <a:rPr lang="en-GB" dirty="0">
                <a:solidFill>
                  <a:srgbClr val="FF0000"/>
                </a:solidFill>
              </a:rPr>
              <a:t>before</a:t>
            </a:r>
            <a:r>
              <a:rPr lang="en-GB" dirty="0"/>
              <a:t> the SCAF deadline.</a:t>
            </a:r>
          </a:p>
          <a:p>
            <a:r>
              <a:rPr lang="en-GB" dirty="0"/>
              <a:t>If you did not register online and KCC do not have a valid email address for you, the Kent Test result can only be sent by letter.  If possible, they will post your child’s result to you on results day by first class post. </a:t>
            </a:r>
          </a:p>
          <a:p>
            <a:r>
              <a:rPr lang="en-GB" dirty="0"/>
              <a:t>You can also ask your child’s class teacher for their test scores the day after results go out.</a:t>
            </a:r>
          </a:p>
        </p:txBody>
      </p:sp>
    </p:spTree>
    <p:extLst>
      <p:ext uri="{BB962C8B-B14F-4D97-AF65-F5344CB8AC3E}">
        <p14:creationId xmlns:p14="http://schemas.microsoft.com/office/powerpoint/2010/main" val="253388714"/>
      </p:ext>
    </p:extLst>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2" y="0"/>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2" y="2259037"/>
            <a:ext cx="7704667" cy="3332816"/>
          </a:xfrm>
        </p:spPr>
        <p:txBody>
          <a:bodyPr>
            <a:normAutofit lnSpcReduction="10000"/>
          </a:bodyPr>
          <a:lstStyle/>
          <a:p>
            <a:r>
              <a:rPr lang="en-GB" dirty="0"/>
              <a:t>The tests are multiple-choice with a separate answer sheet. They are marked by an automated marking machine.</a:t>
            </a:r>
          </a:p>
          <a:p>
            <a:r>
              <a:rPr lang="en-GB" dirty="0"/>
              <a:t>The first test will be an English and Maths paper and will take 1 hour. Each section will involve a 5 minute practice exercise followed by a 25 minute test. The English section will involve a comprehension exercise as well as some additional questions drawn from a set designed to test literacy skills.</a:t>
            </a:r>
          </a:p>
          <a:p>
            <a:endParaRPr lang="en-GB" dirty="0"/>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3" y="2244969"/>
            <a:ext cx="7704667" cy="3332816"/>
          </a:xfrm>
        </p:spPr>
        <p:txBody>
          <a:bodyPr>
            <a:noAutofit/>
          </a:bodyPr>
          <a:lstStyle/>
          <a:p>
            <a:r>
              <a:rPr lang="en-GB" b="1" dirty="0"/>
              <a:t>English test </a:t>
            </a:r>
            <a:r>
              <a:rPr lang="en-GB" dirty="0"/>
              <a:t>– 5 minutes practice followed by a 25 minute test . There are 3 sections: </a:t>
            </a:r>
          </a:p>
          <a:p>
            <a:r>
              <a:rPr lang="en-GB" i="1" dirty="0"/>
              <a:t>A comprehension test: </a:t>
            </a:r>
            <a:r>
              <a:rPr lang="en-GB" dirty="0"/>
              <a:t>The 2020 passage was quite long and needed to be read quickly. Many of the questions were referred to numbered lines in the passage – it is essential to notice these. </a:t>
            </a:r>
          </a:p>
          <a:p>
            <a:r>
              <a:rPr lang="en-GB" i="1" dirty="0"/>
              <a:t>Sentence completion exercises: </a:t>
            </a:r>
            <a:r>
              <a:rPr lang="en-GB" dirty="0"/>
              <a:t>These assess knowledge of grammar and vocabulary structure.</a:t>
            </a:r>
          </a:p>
          <a:p>
            <a:r>
              <a:rPr lang="en-GB" i="1" dirty="0"/>
              <a:t>Spelling exercise:  </a:t>
            </a:r>
            <a:r>
              <a:rPr lang="en-GB" dirty="0"/>
              <a:t>This involves recognising the spelling mistake.</a:t>
            </a:r>
          </a:p>
        </p:txBody>
      </p:sp>
    </p:spTree>
    <p:extLst>
      <p:ext uri="{BB962C8B-B14F-4D97-AF65-F5344CB8AC3E}">
        <p14:creationId xmlns:p14="http://schemas.microsoft.com/office/powerpoint/2010/main" val="3713881739"/>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3" y="2160563"/>
            <a:ext cx="7704667" cy="3332816"/>
          </a:xfrm>
        </p:spPr>
        <p:txBody>
          <a:bodyPr>
            <a:noAutofit/>
          </a:bodyPr>
          <a:lstStyle/>
          <a:p>
            <a:r>
              <a:rPr lang="en-GB" b="1" dirty="0"/>
              <a:t>Maths test </a:t>
            </a:r>
            <a:r>
              <a:rPr lang="en-GB" dirty="0"/>
              <a:t>- 5 minutes practice followed by a 25 minute test.</a:t>
            </a:r>
          </a:p>
          <a:p>
            <a:r>
              <a:rPr lang="en-GB" dirty="0"/>
              <a:t>The maths test contains a series of multiple-choice questions covering a variety of topics taught in schools up to the start of Year 6. </a:t>
            </a:r>
          </a:p>
          <a:p>
            <a:r>
              <a:rPr lang="en-GB" dirty="0"/>
              <a:t>A small number of questions will be based on the KS2 curriculum coverage but will be more difficult than children are used to. This is so test children’s ability to apply skills to higher level problem solving.</a:t>
            </a:r>
          </a:p>
          <a:p>
            <a:r>
              <a:rPr lang="en-GB" dirty="0"/>
              <a:t>Children will be able to do their workings on test paper.</a:t>
            </a:r>
          </a:p>
        </p:txBody>
      </p:sp>
    </p:spTree>
    <p:extLst>
      <p:ext uri="{BB962C8B-B14F-4D97-AF65-F5344CB8AC3E}">
        <p14:creationId xmlns:p14="http://schemas.microsoft.com/office/powerpoint/2010/main" val="3803439356"/>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t>Kent Test (11+) format</a:t>
            </a:r>
          </a:p>
        </p:txBody>
      </p:sp>
      <p:sp>
        <p:nvSpPr>
          <p:cNvPr id="4105" name="Rectangle 9"/>
          <p:cNvSpPr>
            <a:spLocks noGrp="1" noChangeArrowheads="1"/>
          </p:cNvSpPr>
          <p:nvPr>
            <p:ph idx="1"/>
          </p:nvPr>
        </p:nvSpPr>
        <p:spPr>
          <a:xfrm>
            <a:off x="1080607" y="1981200"/>
            <a:ext cx="7704667" cy="3332816"/>
          </a:xfrm>
        </p:spPr>
        <p:txBody>
          <a:bodyPr/>
          <a:lstStyle/>
          <a:p>
            <a:r>
              <a:rPr lang="en-GB" dirty="0"/>
              <a:t>The second test will be a reasoning paper. It will take about 1 hour, including the practice sections and questions. </a:t>
            </a:r>
          </a:p>
          <a:p>
            <a:r>
              <a:rPr lang="en-GB" dirty="0"/>
              <a:t>It will contain a verbal reasoning section and a non-verbal reasoning section of roughly the same length. </a:t>
            </a:r>
          </a:p>
          <a:p>
            <a:r>
              <a:rPr lang="en-GB" dirty="0"/>
              <a:t>The non-verbal reasoning will be split into short sections, administered and timed individually.</a:t>
            </a:r>
          </a:p>
        </p:txBody>
      </p:sp>
    </p:spTree>
    <p:extLst>
      <p:ext uri="{BB962C8B-B14F-4D97-AF65-F5344CB8AC3E}">
        <p14:creationId xmlns:p14="http://schemas.microsoft.com/office/powerpoint/2010/main" val="317060257"/>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9"/>
          <p:cNvSpPr>
            <a:spLocks noGrp="1" noChangeArrowheads="1"/>
          </p:cNvSpPr>
          <p:nvPr>
            <p:ph type="title"/>
          </p:nvPr>
        </p:nvSpPr>
        <p:spPr/>
        <p:txBody>
          <a:bodyPr/>
          <a:lstStyle/>
          <a:p>
            <a:r>
              <a:rPr lang="en-US" dirty="0"/>
              <a:t>Aims</a:t>
            </a:r>
          </a:p>
        </p:txBody>
      </p:sp>
      <p:sp>
        <p:nvSpPr>
          <p:cNvPr id="8202" name="Rectangle 10"/>
          <p:cNvSpPr>
            <a:spLocks noGrp="1" noChangeArrowheads="1"/>
          </p:cNvSpPr>
          <p:nvPr>
            <p:ph idx="1"/>
          </p:nvPr>
        </p:nvSpPr>
        <p:spPr>
          <a:xfrm>
            <a:off x="982133" y="2160563"/>
            <a:ext cx="7704667" cy="3332816"/>
          </a:xfrm>
          <a:noFill/>
        </p:spPr>
        <p:txBody>
          <a:bodyPr/>
          <a:lstStyle/>
          <a:p>
            <a:endParaRPr lang="en-GB" dirty="0"/>
          </a:p>
          <a:p>
            <a:pPr lvl="0"/>
            <a:r>
              <a:rPr lang="en-GB" dirty="0"/>
              <a:t>To provide guidance on choosing the most suitable secondary school path for your child.</a:t>
            </a:r>
          </a:p>
          <a:p>
            <a:pPr lvl="0"/>
            <a:r>
              <a:rPr lang="en-GB" dirty="0"/>
              <a:t>To provide key dates and information regarding the secondary school application process.</a:t>
            </a:r>
          </a:p>
          <a:p>
            <a:pPr lvl="0"/>
            <a:r>
              <a:rPr lang="en-GB" dirty="0"/>
              <a:t>To explain Kent’s selective system of secondary education and provide information regarding the Kent Test (11+).</a:t>
            </a:r>
          </a:p>
          <a:p>
            <a:pPr marL="0" indent="0">
              <a:buNone/>
            </a:pPr>
            <a:endParaRPr lang="en-GB" dirty="0"/>
          </a:p>
          <a:p>
            <a:endParaRPr lang="en-US" dirty="0"/>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11794" y="-203980"/>
            <a:ext cx="7704667" cy="1981200"/>
          </a:xfrm>
        </p:spPr>
        <p:txBody>
          <a:bodyPr/>
          <a:lstStyle/>
          <a:p>
            <a:r>
              <a:rPr lang="en-US" dirty="0"/>
              <a:t>Kent Test (11+) format</a:t>
            </a:r>
          </a:p>
        </p:txBody>
      </p:sp>
      <p:sp>
        <p:nvSpPr>
          <p:cNvPr id="4105" name="Rectangle 9"/>
          <p:cNvSpPr>
            <a:spLocks noGrp="1" noChangeArrowheads="1"/>
          </p:cNvSpPr>
          <p:nvPr>
            <p:ph idx="1"/>
          </p:nvPr>
        </p:nvSpPr>
        <p:spPr>
          <a:xfrm>
            <a:off x="1471247" y="1325075"/>
            <a:ext cx="7010400" cy="4572000"/>
          </a:xfrm>
        </p:spPr>
        <p:txBody>
          <a:bodyPr>
            <a:normAutofit/>
          </a:bodyPr>
          <a:lstStyle/>
          <a:p>
            <a:r>
              <a:rPr lang="en-GB" dirty="0"/>
              <a:t>There will also be a writing exercise which will not be marked but may be used by a local </a:t>
            </a:r>
            <a:r>
              <a:rPr lang="en-GB" dirty="0" err="1"/>
              <a:t>Headteacher</a:t>
            </a:r>
            <a:r>
              <a:rPr lang="en-GB" dirty="0"/>
              <a:t> panel as part of the </a:t>
            </a:r>
            <a:r>
              <a:rPr lang="en-GB" dirty="0" err="1"/>
              <a:t>Headteacher</a:t>
            </a:r>
            <a:r>
              <a:rPr lang="en-GB" dirty="0"/>
              <a:t> assessment stage for pupils who have not passed the Kent Test.</a:t>
            </a:r>
          </a:p>
          <a:p>
            <a:r>
              <a:rPr lang="en-GB" dirty="0"/>
              <a:t>40 minutes will be allowed for the writing task, including 10 minutes planning time.</a:t>
            </a:r>
          </a:p>
          <a:p>
            <a:r>
              <a:rPr lang="en-GB" dirty="0"/>
              <a:t>Further evidence from a range of work completed during the summer term in Year 5 may also be requested as evidence to inform the Headteacher Appeal panel.</a:t>
            </a:r>
          </a:p>
        </p:txBody>
      </p:sp>
    </p:spTree>
    <p:extLst>
      <p:ext uri="{BB962C8B-B14F-4D97-AF65-F5344CB8AC3E}">
        <p14:creationId xmlns:p14="http://schemas.microsoft.com/office/powerpoint/2010/main" val="1923651343"/>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80607" y="-386860"/>
            <a:ext cx="7704667" cy="1981200"/>
          </a:xfrm>
        </p:spPr>
        <p:txBody>
          <a:bodyPr/>
          <a:lstStyle/>
          <a:p>
            <a:r>
              <a:rPr lang="en-US" dirty="0"/>
              <a:t>Kent Test (11+) coaching</a:t>
            </a:r>
          </a:p>
        </p:txBody>
      </p:sp>
      <p:sp>
        <p:nvSpPr>
          <p:cNvPr id="4105" name="Rectangle 9"/>
          <p:cNvSpPr>
            <a:spLocks noGrp="1" noChangeArrowheads="1"/>
          </p:cNvSpPr>
          <p:nvPr>
            <p:ph idx="1"/>
          </p:nvPr>
        </p:nvSpPr>
        <p:spPr>
          <a:xfrm>
            <a:off x="1242386" y="1594340"/>
            <a:ext cx="7542888" cy="4572000"/>
          </a:xfrm>
        </p:spPr>
        <p:txBody>
          <a:bodyPr>
            <a:noAutofit/>
          </a:bodyPr>
          <a:lstStyle/>
          <a:p>
            <a:r>
              <a:rPr lang="en-GB" dirty="0"/>
              <a:t>As the tests are designed for selection purposes, pupils may find them difficult</a:t>
            </a:r>
            <a:r>
              <a:rPr lang="en-GB" b="1" dirty="0"/>
              <a:t>.  </a:t>
            </a:r>
          </a:p>
          <a:p>
            <a:r>
              <a:rPr lang="en-GB" dirty="0">
                <a:solidFill>
                  <a:schemeClr val="tx1"/>
                </a:solidFill>
              </a:rPr>
              <a:t>Schools </a:t>
            </a:r>
            <a:r>
              <a:rPr lang="en-GB" b="1" dirty="0">
                <a:solidFill>
                  <a:schemeClr val="tx1"/>
                </a:solidFill>
              </a:rPr>
              <a:t>are not </a:t>
            </a:r>
            <a:r>
              <a:rPr lang="en-GB" dirty="0">
                <a:solidFill>
                  <a:schemeClr val="tx1"/>
                </a:solidFill>
              </a:rPr>
              <a:t>permitted to coach, tutor or prepare children for the test. </a:t>
            </a:r>
          </a:p>
          <a:p>
            <a:r>
              <a:rPr lang="en-GB" dirty="0"/>
              <a:t>Test scores are standardised against the performance of an external sample of pupils who have not been coached, so that children who have not undertaken any preparation are not placed at a disadvantage.  </a:t>
            </a:r>
          </a:p>
          <a:p>
            <a:r>
              <a:rPr lang="en-GB" dirty="0"/>
              <a:t>The </a:t>
            </a:r>
            <a:r>
              <a:rPr lang="en-GB" dirty="0">
                <a:hlinkClick r:id="rId3"/>
              </a:rPr>
              <a:t>Kent Test familiarisation booklet (PDF, 2.6 MB)</a:t>
            </a:r>
            <a:r>
              <a:rPr lang="en-GB" dirty="0"/>
              <a:t> gives a description of the different parts of the test and advice on approaching the types of questions asked.</a:t>
            </a:r>
          </a:p>
          <a:p>
            <a:r>
              <a:rPr lang="en-GB" dirty="0"/>
              <a:t>Additional familiarisation material and parent guides can be downloaded free of charge from </a:t>
            </a:r>
            <a:r>
              <a:rPr lang="en-GB" dirty="0">
                <a:hlinkClick r:id="rId4"/>
              </a:rPr>
              <a:t>GL Assessment</a:t>
            </a:r>
            <a:r>
              <a:rPr lang="en-GB" dirty="0"/>
              <a:t>.</a:t>
            </a:r>
          </a:p>
        </p:txBody>
      </p:sp>
    </p:spTree>
    <p:extLst>
      <p:ext uri="{BB962C8B-B14F-4D97-AF65-F5344CB8AC3E}">
        <p14:creationId xmlns:p14="http://schemas.microsoft.com/office/powerpoint/2010/main" val="2289766783"/>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t>Kent Test (11+) scores</a:t>
            </a:r>
          </a:p>
        </p:txBody>
      </p:sp>
      <p:sp>
        <p:nvSpPr>
          <p:cNvPr id="4105" name="Rectangle 9"/>
          <p:cNvSpPr>
            <a:spLocks noGrp="1" noChangeArrowheads="1"/>
          </p:cNvSpPr>
          <p:nvPr>
            <p:ph idx="1"/>
          </p:nvPr>
        </p:nvSpPr>
        <p:spPr>
          <a:xfrm>
            <a:off x="982133" y="2188699"/>
            <a:ext cx="7704667" cy="3332816"/>
          </a:xfrm>
        </p:spPr>
        <p:txBody>
          <a:bodyPr/>
          <a:lstStyle/>
          <a:p>
            <a:r>
              <a:rPr lang="en-GB" dirty="0"/>
              <a:t>Your child will get 3 standardised scores, one for English, one for Maths and one for Reasoning, and a total (aggregate) score.</a:t>
            </a:r>
          </a:p>
          <a:p>
            <a:r>
              <a:rPr lang="en-GB" dirty="0"/>
              <a:t>Standardisation is a statistical process which compares your child's performance with the average performance of other children in each test. A slight adjustment is made to take account of each child's age so that the youngest are not at a disadvantage.</a:t>
            </a:r>
          </a:p>
        </p:txBody>
      </p:sp>
    </p:spTree>
    <p:extLst>
      <p:ext uri="{BB962C8B-B14F-4D97-AF65-F5344CB8AC3E}">
        <p14:creationId xmlns:p14="http://schemas.microsoft.com/office/powerpoint/2010/main" val="1527054331"/>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Grammar school threshold 2020</a:t>
            </a:r>
          </a:p>
        </p:txBody>
      </p:sp>
      <p:sp>
        <p:nvSpPr>
          <p:cNvPr id="4105" name="Rectangle 9"/>
          <p:cNvSpPr>
            <a:spLocks noGrp="1" noChangeArrowheads="1"/>
          </p:cNvSpPr>
          <p:nvPr>
            <p:ph idx="1"/>
          </p:nvPr>
        </p:nvSpPr>
        <p:spPr>
          <a:xfrm>
            <a:off x="1602474" y="1327175"/>
            <a:ext cx="7200332" cy="4572000"/>
          </a:xfrm>
        </p:spPr>
        <p:txBody>
          <a:bodyPr>
            <a:normAutofit lnSpcReduction="10000"/>
          </a:bodyPr>
          <a:lstStyle/>
          <a:p>
            <a:r>
              <a:rPr lang="en-GB" dirty="0"/>
              <a:t>To be given a grammar school assessment, children needed a total score of 330 or more, with no single score lower than 110. The lowest possible score on the different tests is 69 or 70. The highest score on each test is 141, so the highest possible total score is 423.</a:t>
            </a:r>
          </a:p>
          <a:p>
            <a:r>
              <a:rPr lang="en-GB" dirty="0"/>
              <a:t>If your child did not reach the threshold score and their primary school referred their case to the local Head Teacher Assessment Panel, the panel will have looked at their achievement in school and examples of their work, including the writing task completed on the day, before a final decision was made.</a:t>
            </a:r>
          </a:p>
        </p:txBody>
      </p:sp>
    </p:spTree>
    <p:extLst>
      <p:ext uri="{BB962C8B-B14F-4D97-AF65-F5344CB8AC3E}">
        <p14:creationId xmlns:p14="http://schemas.microsoft.com/office/powerpoint/2010/main" val="2484273369"/>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Kent Test scores report 2020</a:t>
            </a:r>
          </a:p>
        </p:txBody>
      </p:sp>
      <p:sp>
        <p:nvSpPr>
          <p:cNvPr id="4105" name="Rectangle 9"/>
          <p:cNvSpPr>
            <a:spLocks noGrp="1" noChangeArrowheads="1"/>
          </p:cNvSpPr>
          <p:nvPr>
            <p:ph idx="1"/>
          </p:nvPr>
        </p:nvSpPr>
        <p:spPr>
          <a:xfrm>
            <a:off x="1602474" y="1327174"/>
            <a:ext cx="7200332" cy="4961083"/>
          </a:xfrm>
        </p:spPr>
        <p:txBody>
          <a:bodyPr>
            <a:normAutofit fontScale="92500"/>
          </a:bodyPr>
          <a:lstStyle/>
          <a:p>
            <a:r>
              <a:rPr lang="en-GB" dirty="0"/>
              <a:t>In response to Freedom of Information requests, KCC have produced a report which shows the number of children who scored each total score. The tabs in the report show grammar school and high school assessed pupils.</a:t>
            </a:r>
          </a:p>
          <a:p>
            <a:endParaRPr lang="en-GB" dirty="0"/>
          </a:p>
          <a:p>
            <a:r>
              <a:rPr lang="en-GB" dirty="0"/>
              <a:t>Where children have been assessed suitable for grammar school via their local Head Teacher Assessment Panel, their score may be below the 332 total score threshold. Children may also score higher than 332, but still be assessed as suitable for high school in cases where one or more of their individual scores were below 108.</a:t>
            </a:r>
          </a:p>
          <a:p>
            <a:r>
              <a:rPr lang="en-GB" dirty="0">
                <a:hlinkClick r:id="rId3"/>
              </a:rPr>
              <a:t>https://www.kent.gov.uk/__data/assets/excel_doc/0003/115932/2020-Kent-Test-scores-report.xlsx</a:t>
            </a:r>
            <a:endParaRPr lang="en-GB" dirty="0"/>
          </a:p>
        </p:txBody>
      </p:sp>
    </p:spTree>
    <p:extLst>
      <p:ext uri="{BB962C8B-B14F-4D97-AF65-F5344CB8AC3E}">
        <p14:creationId xmlns:p14="http://schemas.microsoft.com/office/powerpoint/2010/main" val="4011581964"/>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err="1"/>
              <a:t>Headteacher</a:t>
            </a:r>
            <a:r>
              <a:rPr lang="en-GB" dirty="0"/>
              <a:t> Appeals</a:t>
            </a:r>
          </a:p>
        </p:txBody>
      </p:sp>
      <p:sp>
        <p:nvSpPr>
          <p:cNvPr id="3" name="Content Placeholder 2"/>
          <p:cNvSpPr>
            <a:spLocks noGrp="1"/>
          </p:cNvSpPr>
          <p:nvPr>
            <p:ph idx="1"/>
          </p:nvPr>
        </p:nvSpPr>
        <p:spPr>
          <a:xfrm>
            <a:off x="982132" y="2216834"/>
            <a:ext cx="7704667" cy="3332816"/>
          </a:xfrm>
        </p:spPr>
        <p:txBody>
          <a:bodyPr>
            <a:noAutofit/>
          </a:bodyPr>
          <a:lstStyle/>
          <a:p>
            <a:r>
              <a:rPr lang="en-GB" dirty="0"/>
              <a:t>Kent will allow a ‘</a:t>
            </a:r>
            <a:r>
              <a:rPr lang="en-GB" dirty="0" err="1"/>
              <a:t>Headteacher</a:t>
            </a:r>
            <a:r>
              <a:rPr lang="en-GB" dirty="0"/>
              <a:t> Appeal’ if a child was not successful in the Kent Test but was expected to be.</a:t>
            </a:r>
          </a:p>
          <a:p>
            <a:r>
              <a:rPr lang="en-GB" dirty="0"/>
              <a:t>A ‘</a:t>
            </a:r>
            <a:r>
              <a:rPr lang="en-GB" dirty="0" err="1"/>
              <a:t>Headteacher</a:t>
            </a:r>
            <a:r>
              <a:rPr lang="en-GB" dirty="0"/>
              <a:t> Appeal’ is actually constructed by the child’s class teacher based on prior attainment and current teacher assessment.  The appeal form is then counter-signed by the Headteacher.</a:t>
            </a:r>
          </a:p>
          <a:p>
            <a:r>
              <a:rPr lang="en-GB" dirty="0"/>
              <a:t>The school will consider a pupil for a ‘Headteacher Appeal’ if the child has missed out on the pass mark by a small points margin and there is sufficiently strong evidence to reflect the potential of suitability for a grammar place from their work at school.</a:t>
            </a:r>
          </a:p>
        </p:txBody>
      </p:sp>
    </p:spTree>
    <p:extLst>
      <p:ext uri="{BB962C8B-B14F-4D97-AF65-F5344CB8AC3E}">
        <p14:creationId xmlns:p14="http://schemas.microsoft.com/office/powerpoint/2010/main" val="1160005766"/>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a:t>Teacher Assessment and Evidence</a:t>
            </a:r>
          </a:p>
        </p:txBody>
      </p:sp>
      <p:sp>
        <p:nvSpPr>
          <p:cNvPr id="3" name="Content Placeholder 2"/>
          <p:cNvSpPr>
            <a:spLocks noGrp="1"/>
          </p:cNvSpPr>
          <p:nvPr>
            <p:ph idx="1"/>
          </p:nvPr>
        </p:nvSpPr>
        <p:spPr>
          <a:xfrm>
            <a:off x="982132" y="2076157"/>
            <a:ext cx="7704667" cy="3332816"/>
          </a:xfrm>
        </p:spPr>
        <p:txBody>
          <a:bodyPr>
            <a:noAutofit/>
          </a:bodyPr>
          <a:lstStyle/>
          <a:p>
            <a:r>
              <a:rPr lang="en-GB" dirty="0" smtClean="0"/>
              <a:t>Evidence will be drawn from pupils</a:t>
            </a:r>
            <a:r>
              <a:rPr lang="en-GB" dirty="0"/>
              <a:t>’ academic work </a:t>
            </a:r>
            <a:r>
              <a:rPr lang="en-GB" dirty="0" smtClean="0"/>
              <a:t>during their first week’s in Year 6, as well as </a:t>
            </a:r>
            <a:r>
              <a:rPr lang="en-GB" dirty="0" smtClean="0"/>
              <a:t>the summer term in </a:t>
            </a:r>
            <a:r>
              <a:rPr lang="en-GB" dirty="0" smtClean="0"/>
              <a:t>Year </a:t>
            </a:r>
            <a:r>
              <a:rPr lang="en-GB" dirty="0"/>
              <a:t>5.  </a:t>
            </a:r>
            <a:endParaRPr lang="en-GB" dirty="0" smtClean="0"/>
          </a:p>
          <a:p>
            <a:r>
              <a:rPr lang="en-GB" dirty="0" smtClean="0"/>
              <a:t>In addition, </a:t>
            </a:r>
            <a:r>
              <a:rPr lang="en-GB" dirty="0" smtClean="0"/>
              <a:t>all </a:t>
            </a:r>
            <a:r>
              <a:rPr lang="en-GB" dirty="0"/>
              <a:t>Year 6 pupils will be sitting a CAT4 test to support teacher assessment of pupils’ attainment in core subject areas.</a:t>
            </a:r>
          </a:p>
          <a:p>
            <a:r>
              <a:rPr lang="en-GB" dirty="0"/>
              <a:t>More information for parents regarding CAT4 testing can be found here:</a:t>
            </a:r>
          </a:p>
          <a:p>
            <a:r>
              <a:rPr lang="en-GB" dirty="0">
                <a:hlinkClick r:id="rId2"/>
              </a:rPr>
              <a:t>https://www.gl-assessment.co.uk/support/cat4-product-support/cat4-information-for-parents/</a:t>
            </a:r>
            <a:endParaRPr lang="en-GB" dirty="0"/>
          </a:p>
        </p:txBody>
      </p:sp>
    </p:spTree>
    <p:extLst>
      <p:ext uri="{BB962C8B-B14F-4D97-AF65-F5344CB8AC3E}">
        <p14:creationId xmlns:p14="http://schemas.microsoft.com/office/powerpoint/2010/main" val="3192964428"/>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443131"/>
            <a:ext cx="7704667" cy="1981200"/>
          </a:xfrm>
        </p:spPr>
        <p:txBody>
          <a:bodyPr/>
          <a:lstStyle/>
          <a:p>
            <a:pPr algn="ctr"/>
            <a:r>
              <a:rPr lang="en-GB" dirty="0"/>
              <a:t>The Medway Test </a:t>
            </a:r>
          </a:p>
        </p:txBody>
      </p:sp>
      <p:sp>
        <p:nvSpPr>
          <p:cNvPr id="3" name="Content Placeholder 2"/>
          <p:cNvSpPr>
            <a:spLocks noGrp="1"/>
          </p:cNvSpPr>
          <p:nvPr>
            <p:ph idx="1"/>
          </p:nvPr>
        </p:nvSpPr>
        <p:spPr>
          <a:xfrm>
            <a:off x="900332" y="1412659"/>
            <a:ext cx="8035127" cy="4572000"/>
          </a:xfrm>
        </p:spPr>
        <p:txBody>
          <a:bodyPr>
            <a:noAutofit/>
          </a:bodyPr>
          <a:lstStyle/>
          <a:p>
            <a:r>
              <a:rPr lang="en-GB" dirty="0"/>
              <a:t>If pupils go to schools outside of Medway, they will sit the Medway Test in a Medway Test Centre on either Saturday 18</a:t>
            </a:r>
            <a:r>
              <a:rPr lang="en-GB" baseline="30000" dirty="0"/>
              <a:t>th</a:t>
            </a:r>
            <a:r>
              <a:rPr lang="en-GB" dirty="0"/>
              <a:t>  or Sunday 19</a:t>
            </a:r>
            <a:r>
              <a:rPr lang="en-GB" baseline="30000" dirty="0"/>
              <a:t>th</a:t>
            </a:r>
            <a:r>
              <a:rPr lang="en-GB" dirty="0"/>
              <a:t>  September 2021.  One day will be allocated.</a:t>
            </a:r>
          </a:p>
          <a:p>
            <a:r>
              <a:rPr lang="en-GB" dirty="0"/>
              <a:t>The Medway Test is made up of three separate papers:</a:t>
            </a:r>
          </a:p>
          <a:p>
            <a:r>
              <a:rPr lang="en-GB" dirty="0"/>
              <a:t>Extended Writing, Mathematics (multiple choice), Verbal Reasoning (multiple choice)</a:t>
            </a:r>
          </a:p>
          <a:p>
            <a:r>
              <a:rPr lang="en-GB" dirty="0"/>
              <a:t>The scoring and pass mark differs from the Kent Test.  More information about the Medway Test process can be found here:</a:t>
            </a:r>
          </a:p>
          <a:p>
            <a:r>
              <a:rPr lang="en-GB" dirty="0">
                <a:hlinkClick r:id="rId2"/>
              </a:rPr>
              <a:t>https://www.medway.gov.uk/info/200137/schools_and_learning/1049/medway_test_11</a:t>
            </a:r>
            <a:endParaRPr lang="en-GB" dirty="0"/>
          </a:p>
        </p:txBody>
      </p:sp>
    </p:spTree>
    <p:extLst>
      <p:ext uri="{BB962C8B-B14F-4D97-AF65-F5344CB8AC3E}">
        <p14:creationId xmlns:p14="http://schemas.microsoft.com/office/powerpoint/2010/main" val="824914434"/>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dirty="0"/>
              <a:t>National offer day will be on </a:t>
            </a:r>
            <a:r>
              <a:rPr lang="en-GB" b="1" dirty="0">
                <a:solidFill>
                  <a:srgbClr val="FF0000"/>
                </a:solidFill>
              </a:rPr>
              <a:t>Tuesday 1st  March 2022.</a:t>
            </a:r>
            <a:r>
              <a:rPr lang="en-GB" dirty="0">
                <a:solidFill>
                  <a:srgbClr val="FF0000"/>
                </a:solidFill>
              </a:rPr>
              <a:t>. </a:t>
            </a:r>
            <a:r>
              <a:rPr lang="en-GB" b="1" dirty="0"/>
              <a:t>If you apply online KCC will email you after 4pm</a:t>
            </a:r>
            <a:r>
              <a:rPr lang="en-GB" dirty="0"/>
              <a:t> to tell you which school you have been offered. KCC cannot guarantee the exact time you will receive your email, this will depend on your email service provider.</a:t>
            </a:r>
          </a:p>
          <a:p>
            <a:r>
              <a:rPr lang="en-GB" b="1" dirty="0"/>
              <a:t>You can also </a:t>
            </a:r>
            <a:r>
              <a:rPr lang="en-GB" b="1" dirty="0">
                <a:hlinkClick r:id="rId3"/>
              </a:rPr>
              <a:t>log in</a:t>
            </a:r>
            <a:r>
              <a:rPr lang="en-GB" b="1" dirty="0"/>
              <a:t> after 5pm to view your offer online.</a:t>
            </a:r>
          </a:p>
          <a:p>
            <a:endParaRPr lang="en-GB" dirty="0"/>
          </a:p>
        </p:txBody>
      </p:sp>
    </p:spTree>
    <p:extLst>
      <p:ext uri="{BB962C8B-B14F-4D97-AF65-F5344CB8AC3E}">
        <p14:creationId xmlns:p14="http://schemas.microsoft.com/office/powerpoint/2010/main" val="1800845385"/>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dirty="0"/>
              <a:t>Offers should be accepted or declined by </a:t>
            </a:r>
            <a:r>
              <a:rPr lang="en-GB" b="1" dirty="0">
                <a:solidFill>
                  <a:srgbClr val="FF0000"/>
                </a:solidFill>
              </a:rPr>
              <a:t>Tuesday 15</a:t>
            </a:r>
            <a:r>
              <a:rPr lang="en-GB" b="1" baseline="30000" dirty="0">
                <a:solidFill>
                  <a:srgbClr val="FF0000"/>
                </a:solidFill>
              </a:rPr>
              <a:t>th</a:t>
            </a:r>
            <a:r>
              <a:rPr lang="en-GB" b="1" dirty="0">
                <a:solidFill>
                  <a:srgbClr val="FF0000"/>
                </a:solidFill>
              </a:rPr>
              <a:t> March 2022</a:t>
            </a:r>
            <a:r>
              <a:rPr lang="en-GB" dirty="0">
                <a:solidFill>
                  <a:srgbClr val="FF0000"/>
                </a:solidFill>
              </a:rPr>
              <a:t>.  </a:t>
            </a:r>
            <a:r>
              <a:rPr lang="en-GB" dirty="0"/>
              <a:t>The school recommends that you accept the offer, even if you are appealing for an alternative school place.</a:t>
            </a:r>
          </a:p>
          <a:p>
            <a:r>
              <a:rPr lang="en-GB" dirty="0"/>
              <a:t>The deadline for lodging parent appeals is </a:t>
            </a:r>
            <a:r>
              <a:rPr lang="en-GB" b="1" dirty="0">
                <a:solidFill>
                  <a:srgbClr val="FF0000"/>
                </a:solidFill>
              </a:rPr>
              <a:t>Monday 28</a:t>
            </a:r>
            <a:r>
              <a:rPr lang="en-GB" b="1" baseline="30000" dirty="0">
                <a:solidFill>
                  <a:srgbClr val="FF0000"/>
                </a:solidFill>
              </a:rPr>
              <a:t>th</a:t>
            </a:r>
            <a:r>
              <a:rPr lang="en-GB" b="1" dirty="0">
                <a:solidFill>
                  <a:srgbClr val="FF0000"/>
                </a:solidFill>
              </a:rPr>
              <a:t> March 2022</a:t>
            </a:r>
            <a:r>
              <a:rPr lang="en-GB" dirty="0"/>
              <a:t>.</a:t>
            </a:r>
          </a:p>
          <a:p>
            <a:endParaRPr lang="en-GB" dirty="0"/>
          </a:p>
        </p:txBody>
      </p:sp>
    </p:spTree>
    <p:extLst>
      <p:ext uri="{BB962C8B-B14F-4D97-AF65-F5344CB8AC3E}">
        <p14:creationId xmlns:p14="http://schemas.microsoft.com/office/powerpoint/2010/main" val="571245827"/>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0"/>
            <a:ext cx="7704667" cy="1981200"/>
          </a:xfrm>
        </p:spPr>
        <p:txBody>
          <a:bodyPr/>
          <a:lstStyle/>
          <a:p>
            <a:r>
              <a:rPr lang="en-GB" dirty="0"/>
              <a:t>Which secondary school?</a:t>
            </a:r>
          </a:p>
        </p:txBody>
      </p:sp>
      <p:sp>
        <p:nvSpPr>
          <p:cNvPr id="3" name="Content Placeholder 2"/>
          <p:cNvSpPr>
            <a:spLocks noGrp="1"/>
          </p:cNvSpPr>
          <p:nvPr>
            <p:ph idx="1"/>
          </p:nvPr>
        </p:nvSpPr>
        <p:spPr>
          <a:xfrm>
            <a:off x="982133" y="1981200"/>
            <a:ext cx="7704667" cy="3332816"/>
          </a:xfrm>
        </p:spPr>
        <p:txBody>
          <a:bodyPr/>
          <a:lstStyle/>
          <a:p>
            <a:r>
              <a:rPr lang="en-GB" dirty="0"/>
              <a:t>The unique location of The Discovery School means that pupils do not have just one or two local schools to move on to for their secondary education.  In fact, the choice of secondary schools, whether selective or non-selective, is vast and can be quite overwhelming for parents and children in the initial stages of consideration. </a:t>
            </a:r>
          </a:p>
          <a:p>
            <a:r>
              <a:rPr lang="en-GB" dirty="0"/>
              <a:t>Each, pupils in Year 6 can be allocated up to 22 different secondary schools in Kent.</a:t>
            </a:r>
          </a:p>
        </p:txBody>
      </p:sp>
    </p:spTree>
    <p:extLst>
      <p:ext uri="{BB962C8B-B14F-4D97-AF65-F5344CB8AC3E}">
        <p14:creationId xmlns:p14="http://schemas.microsoft.com/office/powerpoint/2010/main" val="2503058597"/>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2A34C0-FBA9-4955-802A-5E9815C3C42F}"/>
              </a:ext>
            </a:extLst>
          </p:cNvPr>
          <p:cNvSpPr/>
          <p:nvPr/>
        </p:nvSpPr>
        <p:spPr>
          <a:xfrm>
            <a:off x="1157979" y="821788"/>
            <a:ext cx="7840133" cy="5632311"/>
          </a:xfrm>
          <a:prstGeom prst="rect">
            <a:avLst/>
          </a:prstGeom>
        </p:spPr>
        <p:txBody>
          <a:bodyPr wrap="square">
            <a:spAutoFit/>
          </a:bodyPr>
          <a:lstStyle/>
          <a:p>
            <a:pPr marL="285750" indent="-285750">
              <a:buFont typeface="Arial" panose="020B0604020202020204" pitchFamily="34" charset="0"/>
              <a:buChar char="•"/>
            </a:pPr>
            <a:r>
              <a:rPr lang="en-GB" sz="2400" dirty="0">
                <a:solidFill>
                  <a:srgbClr val="09262D"/>
                </a:solidFill>
                <a:cs typeface="Arial" panose="020B0604020202020204" pitchFamily="34" charset="0"/>
              </a:rPr>
              <a:t>We suggest that you view the schools website to find out more about it.  If you are still unhappy you can put your child on the waiting list or </a:t>
            </a:r>
            <a:r>
              <a:rPr lang="en-GB" sz="2400" dirty="0">
                <a:solidFill>
                  <a:srgbClr val="935089"/>
                </a:solidFill>
                <a:cs typeface="Arial" panose="020B0604020202020204" pitchFamily="34" charset="0"/>
                <a:hlinkClick r:id="rId2"/>
              </a:rPr>
              <a:t>make an appeal</a:t>
            </a:r>
            <a:r>
              <a:rPr lang="en-GB" sz="2400" dirty="0">
                <a:solidFill>
                  <a:srgbClr val="09262D"/>
                </a:solidFill>
                <a:cs typeface="Arial" panose="020B0604020202020204" pitchFamily="34" charset="0"/>
              </a:rPr>
              <a:t> for any of the schools you applied for. You can do either or both for the same school or for different schools. For example, you can appeal for one school and put your child on the waiting list for another.</a:t>
            </a:r>
          </a:p>
          <a:p>
            <a:pPr marL="285750" indent="-285750">
              <a:buFont typeface="Arial" panose="020B0604020202020204" pitchFamily="34" charset="0"/>
              <a:buChar char="•"/>
            </a:pPr>
            <a:endParaRPr lang="en-GB" sz="2400" dirty="0">
              <a:solidFill>
                <a:srgbClr val="09262D"/>
              </a:solidFill>
              <a:cs typeface="Arial" panose="020B0604020202020204" pitchFamily="34" charset="0"/>
            </a:endParaRPr>
          </a:p>
          <a:p>
            <a:pPr marL="285750" indent="-285750">
              <a:buFont typeface="Arial" panose="020B0604020202020204" pitchFamily="34" charset="0"/>
              <a:buChar char="•"/>
            </a:pPr>
            <a:r>
              <a:rPr lang="en-GB" sz="2400" dirty="0">
                <a:solidFill>
                  <a:srgbClr val="09262D"/>
                </a:solidFill>
                <a:cs typeface="Arial" panose="020B0604020202020204" pitchFamily="34" charset="0"/>
              </a:rPr>
              <a:t>We recommend that you still accept the place your child has been offered. This will not affect your waiting list position or your appeal. It will guarantee your child has a school place if no places become available or if your appeal is unsuccessful. If the waiting list or appeal are successful you must remember to tell the school you were originally offered that you no longer want the place.</a:t>
            </a:r>
            <a:endParaRPr lang="en-GB" sz="2400" i="0" dirty="0">
              <a:solidFill>
                <a:srgbClr val="09262D"/>
              </a:solidFill>
              <a:effectLst/>
              <a:cs typeface="Arial" panose="020B0604020202020204" pitchFamily="34" charset="0"/>
            </a:endParaRPr>
          </a:p>
        </p:txBody>
      </p:sp>
      <p:sp>
        <p:nvSpPr>
          <p:cNvPr id="8" name="Title 7">
            <a:extLst>
              <a:ext uri="{FF2B5EF4-FFF2-40B4-BE49-F238E27FC236}">
                <a16:creationId xmlns:a16="http://schemas.microsoft.com/office/drawing/2014/main" id="{25A303CF-C383-4F85-91F4-38F32D57D403}"/>
              </a:ext>
            </a:extLst>
          </p:cNvPr>
          <p:cNvSpPr>
            <a:spLocks noGrp="1"/>
          </p:cNvSpPr>
          <p:nvPr>
            <p:ph type="title"/>
          </p:nvPr>
        </p:nvSpPr>
        <p:spPr>
          <a:xfrm>
            <a:off x="1157979" y="-168812"/>
            <a:ext cx="7704667" cy="1981200"/>
          </a:xfrm>
        </p:spPr>
        <p:txBody>
          <a:bodyPr/>
          <a:lstStyle/>
          <a:p>
            <a:r>
              <a:rPr lang="en-GB" dirty="0">
                <a:solidFill>
                  <a:srgbClr val="103A44"/>
                </a:solidFill>
              </a:rPr>
              <a:t>If you are unhappy with the offer</a:t>
            </a:r>
            <a:br>
              <a:rPr lang="en-GB" dirty="0">
                <a:solidFill>
                  <a:srgbClr val="103A44"/>
                </a:solidFill>
              </a:rPr>
            </a:br>
            <a:endParaRPr lang="en-GB" dirty="0"/>
          </a:p>
        </p:txBody>
      </p:sp>
    </p:spTree>
    <p:extLst>
      <p:ext uri="{BB962C8B-B14F-4D97-AF65-F5344CB8AC3E}">
        <p14:creationId xmlns:p14="http://schemas.microsoft.com/office/powerpoint/2010/main" val="938922486"/>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877" y="-276297"/>
            <a:ext cx="7704667" cy="1981200"/>
          </a:xfrm>
        </p:spPr>
        <p:txBody>
          <a:bodyPr/>
          <a:lstStyle/>
          <a:p>
            <a:r>
              <a:rPr lang="en-GB" dirty="0"/>
              <a:t>School Support</a:t>
            </a:r>
          </a:p>
        </p:txBody>
      </p:sp>
      <p:sp>
        <p:nvSpPr>
          <p:cNvPr id="3" name="Content Placeholder 2"/>
          <p:cNvSpPr>
            <a:spLocks noGrp="1"/>
          </p:cNvSpPr>
          <p:nvPr>
            <p:ph idx="1"/>
          </p:nvPr>
        </p:nvSpPr>
        <p:spPr>
          <a:xfrm>
            <a:off x="1676400" y="1704903"/>
            <a:ext cx="7010400" cy="4572000"/>
          </a:xfrm>
        </p:spPr>
        <p:txBody>
          <a:bodyPr>
            <a:normAutofit lnSpcReduction="10000"/>
          </a:bodyPr>
          <a:lstStyle/>
          <a:p>
            <a:r>
              <a:rPr lang="en-GB" dirty="0"/>
              <a:t>If you are not awarded your first preference, whether a grammar or non-selective school, the school will support a ‘Parent Appeal’.  </a:t>
            </a:r>
          </a:p>
          <a:p>
            <a:r>
              <a:rPr lang="en-GB" dirty="0"/>
              <a:t>Please book an appointment with your child’s class teacher as soon as possible after school preferences are issued in order to discuss options.</a:t>
            </a:r>
          </a:p>
          <a:p>
            <a:r>
              <a:rPr lang="en-GB" dirty="0"/>
              <a:t>Throughout the year, we provide frequent opportunities to discuss your child’s progress and offer advice for secondary school transfer. Your child’s class teacher will be happy to discuss options with you at any time.  Please feel free to book an appointment.</a:t>
            </a:r>
          </a:p>
          <a:p>
            <a:endParaRPr lang="en-GB" dirty="0"/>
          </a:p>
        </p:txBody>
      </p:sp>
    </p:spTree>
    <p:extLst>
      <p:ext uri="{BB962C8B-B14F-4D97-AF65-F5344CB8AC3E}">
        <p14:creationId xmlns:p14="http://schemas.microsoft.com/office/powerpoint/2010/main" val="1289293764"/>
      </p:ext>
    </p:extLst>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t>Contact information</a:t>
            </a:r>
          </a:p>
        </p:txBody>
      </p:sp>
      <p:sp>
        <p:nvSpPr>
          <p:cNvPr id="3" name="Content Placeholder 2"/>
          <p:cNvSpPr>
            <a:spLocks noGrp="1"/>
          </p:cNvSpPr>
          <p:nvPr>
            <p:ph idx="1"/>
          </p:nvPr>
        </p:nvSpPr>
        <p:spPr>
          <a:xfrm>
            <a:off x="1136878" y="2160563"/>
            <a:ext cx="7704667" cy="3332816"/>
          </a:xfrm>
        </p:spPr>
        <p:txBody>
          <a:bodyPr>
            <a:noAutofit/>
          </a:bodyPr>
          <a:lstStyle/>
          <a:p>
            <a:r>
              <a:rPr lang="en-GB" dirty="0">
                <a:hlinkClick r:id="rId2"/>
              </a:rPr>
              <a:t>www.kent.gov.uk/secondaryadmissions</a:t>
            </a:r>
            <a:endParaRPr lang="en-GB" dirty="0"/>
          </a:p>
          <a:p>
            <a:r>
              <a:rPr lang="en-GB" dirty="0">
                <a:hlinkClick r:id="rId3"/>
              </a:rPr>
              <a:t>www.kent.gov.uk/ola</a:t>
            </a:r>
            <a:endParaRPr lang="en-GB" dirty="0"/>
          </a:p>
          <a:p>
            <a:r>
              <a:rPr lang="en-GB" dirty="0">
                <a:hlinkClick r:id="rId4"/>
              </a:rPr>
              <a:t>http://www.kent.gov.uk/education-and-children/schools/school-places/kent-test</a:t>
            </a:r>
            <a:endParaRPr lang="en-GB" dirty="0"/>
          </a:p>
          <a:p>
            <a:r>
              <a:rPr lang="en-GB" dirty="0">
                <a:hlinkClick r:id="rId5"/>
              </a:rPr>
              <a:t>http://new.medway.gov.uk/education/school-admissions/medway-test/register-for-the-medway-test</a:t>
            </a:r>
            <a:r>
              <a:rPr lang="en-GB" dirty="0"/>
              <a:t> </a:t>
            </a:r>
          </a:p>
          <a:p>
            <a:r>
              <a:rPr lang="en-GB" dirty="0"/>
              <a:t>Email: </a:t>
            </a:r>
            <a:r>
              <a:rPr lang="en-GB" dirty="0">
                <a:hlinkClick r:id="rId6"/>
              </a:rPr>
              <a:t>kent.admissions@kent.gov.uk</a:t>
            </a:r>
            <a:endParaRPr lang="en-GB" dirty="0"/>
          </a:p>
          <a:p>
            <a:r>
              <a:rPr lang="en-GB" dirty="0"/>
              <a:t>Secondary Admissions Team: 03000 41 21 21</a:t>
            </a:r>
          </a:p>
          <a:p>
            <a:r>
              <a:rPr lang="en-GB" dirty="0"/>
              <a:t>School DCSF Number: 886/2065</a:t>
            </a:r>
          </a:p>
        </p:txBody>
      </p:sp>
    </p:spTree>
    <p:extLst>
      <p:ext uri="{BB962C8B-B14F-4D97-AF65-F5344CB8AC3E}">
        <p14:creationId xmlns:p14="http://schemas.microsoft.com/office/powerpoint/2010/main" val="1423674169"/>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Good Luck!</a:t>
            </a:r>
          </a:p>
        </p:txBody>
      </p:sp>
      <p:sp>
        <p:nvSpPr>
          <p:cNvPr id="3" name="Content Placeholder 2"/>
          <p:cNvSpPr>
            <a:spLocks noGrp="1"/>
          </p:cNvSpPr>
          <p:nvPr>
            <p:ph idx="1"/>
          </p:nvPr>
        </p:nvSpPr>
        <p:spPr/>
        <p:txBody>
          <a:bodyPr/>
          <a:lstStyle/>
          <a:p>
            <a:pPr marL="0" indent="0" algn="ctr">
              <a:buNone/>
            </a:pPr>
            <a:r>
              <a:rPr lang="en-GB" dirty="0"/>
              <a:t>Please do not hesitate to contact us if you need any advice or support. </a:t>
            </a:r>
          </a:p>
          <a:p>
            <a:pPr marL="0" indent="0" algn="ctr">
              <a:buNone/>
            </a:pPr>
            <a:endParaRPr lang="en-GB" dirty="0"/>
          </a:p>
          <a:p>
            <a:pPr marL="0" indent="0" algn="ctr">
              <a:buNone/>
            </a:pPr>
            <a:endParaRPr lang="en-GB" dirty="0"/>
          </a:p>
          <a:p>
            <a:pPr marL="0" indent="0" algn="ctr">
              <a:buNone/>
            </a:pPr>
            <a:r>
              <a:rPr lang="en-GB" dirty="0"/>
              <a:t>Miss J Wilce, UKS2 Assistant Head Teacher: </a:t>
            </a:r>
            <a:r>
              <a:rPr lang="en-GB" dirty="0">
                <a:hlinkClick r:id="rId2"/>
              </a:rPr>
              <a:t>jwilce@discovery.kent.sch.uk</a:t>
            </a:r>
            <a:endParaRPr lang="en-GB" dirty="0"/>
          </a:p>
          <a:p>
            <a:pPr marL="0" indent="0" algn="ctr">
              <a:buNone/>
            </a:pPr>
            <a:endParaRPr lang="en-GB" dirty="0"/>
          </a:p>
          <a:p>
            <a:pPr marL="0" indent="0">
              <a:buNone/>
            </a:pPr>
            <a:endParaRPr lang="en-GB" sz="3200" dirty="0"/>
          </a:p>
        </p:txBody>
      </p:sp>
    </p:spTree>
    <p:extLst>
      <p:ext uri="{BB962C8B-B14F-4D97-AF65-F5344CB8AC3E}">
        <p14:creationId xmlns:p14="http://schemas.microsoft.com/office/powerpoint/2010/main" val="3670932311"/>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9625" y="1531949"/>
            <a:ext cx="7037056" cy="4967514"/>
          </a:xfrm>
          <a:prstGeom prst="rect">
            <a:avLst/>
          </a:prstGeom>
          <a:noFill/>
        </p:spPr>
        <p:txBody>
          <a:bodyPr wrap="square" rtlCol="0">
            <a:spAutoFit/>
          </a:bodyPr>
          <a:lstStyle/>
          <a:p>
            <a:pPr marL="285750" indent="-285750">
              <a:buFont typeface="Arial" panose="020B0604020202020204" pitchFamily="34" charset="0"/>
              <a:buChar char="•"/>
            </a:pPr>
            <a:r>
              <a:rPr lang="en-GB" sz="2400" dirty="0"/>
              <a:t>Every year, the majority of pupils are awarded ‘High school’ places and will attend non-academically selective secondary schools.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Approximately one third of pupils are awarded a grammar school place through means of academic selection.</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 full list of secondary schools can be found here: </a:t>
            </a:r>
            <a:r>
              <a:rPr lang="en-GB" sz="2400" dirty="0">
                <a:hlinkClick r:id="rId3"/>
              </a:rPr>
              <a:t>https://www.kent.gov.uk/__data/assets/pdf_file/0020/17930/Secondary-admissions-booklet-all-areas.pdf</a:t>
            </a:r>
            <a:endParaRPr lang="en-GB" sz="2400" dirty="0"/>
          </a:p>
          <a:p>
            <a:endParaRPr lang="en-GB" sz="2400" dirty="0"/>
          </a:p>
          <a:p>
            <a:pPr marL="285750" indent="-285750">
              <a:buFont typeface="Arial" panose="020B0604020202020204" pitchFamily="34" charset="0"/>
              <a:buChar char="•"/>
            </a:pPr>
            <a:endParaRPr lang="en-GB" sz="2400" dirty="0"/>
          </a:p>
        </p:txBody>
      </p:sp>
      <p:sp>
        <p:nvSpPr>
          <p:cNvPr id="5" name="Title 1"/>
          <p:cNvSpPr>
            <a:spLocks noGrp="1"/>
          </p:cNvSpPr>
          <p:nvPr>
            <p:ph type="title"/>
          </p:nvPr>
        </p:nvSpPr>
        <p:spPr>
          <a:xfrm>
            <a:off x="1752600" y="304800"/>
            <a:ext cx="7010400" cy="838200"/>
          </a:xfrm>
        </p:spPr>
        <p:txBody>
          <a:bodyPr/>
          <a:lstStyle/>
          <a:p>
            <a:r>
              <a:rPr lang="en-GB" dirty="0"/>
              <a:t>Which secondary school?</a:t>
            </a:r>
          </a:p>
        </p:txBody>
      </p:sp>
    </p:spTree>
    <p:extLst>
      <p:ext uri="{BB962C8B-B14F-4D97-AF65-F5344CB8AC3E}">
        <p14:creationId xmlns:p14="http://schemas.microsoft.com/office/powerpoint/2010/main" val="179323355"/>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897727" y="-246183"/>
            <a:ext cx="7704667" cy="1981200"/>
          </a:xfrm>
        </p:spPr>
        <p:txBody>
          <a:bodyPr/>
          <a:lstStyle/>
          <a:p>
            <a:r>
              <a:rPr lang="en-US" dirty="0"/>
              <a:t>Choosing the most suitable path</a:t>
            </a:r>
          </a:p>
        </p:txBody>
      </p:sp>
      <p:sp>
        <p:nvSpPr>
          <p:cNvPr id="3083" name="Rectangle 11"/>
          <p:cNvSpPr>
            <a:spLocks noGrp="1" noChangeArrowheads="1"/>
          </p:cNvSpPr>
          <p:nvPr>
            <p:ph idx="1"/>
          </p:nvPr>
        </p:nvSpPr>
        <p:spPr>
          <a:xfrm>
            <a:off x="1722620" y="1617036"/>
            <a:ext cx="7010400" cy="4572000"/>
          </a:xfrm>
        </p:spPr>
        <p:txBody>
          <a:bodyPr>
            <a:normAutofit/>
          </a:bodyPr>
          <a:lstStyle/>
          <a:p>
            <a:pPr marL="0" indent="0">
              <a:buNone/>
            </a:pPr>
            <a:r>
              <a:rPr lang="en-GB" dirty="0"/>
              <a:t>Your decision must be right for your individual child.  Some things to consider:</a:t>
            </a:r>
          </a:p>
          <a:p>
            <a:r>
              <a:rPr lang="en-GB" dirty="0"/>
              <a:t>your child’s skills and strengths – which environment will they thrive in?</a:t>
            </a:r>
          </a:p>
          <a:p>
            <a:r>
              <a:rPr lang="en-GB" dirty="0"/>
              <a:t>your child’s learning style and resilience - will they cope with the pressures of an academically selective setting?</a:t>
            </a:r>
          </a:p>
          <a:p>
            <a:r>
              <a:rPr lang="en-GB" dirty="0"/>
              <a:t>recent progress reports – does your child’s academic progress reflect the requirements of a grammar school setting?</a:t>
            </a:r>
          </a:p>
          <a:p>
            <a:pPr marL="0" indent="0">
              <a:buNone/>
            </a:pPr>
            <a:endParaRPr lang="en-GB" dirty="0"/>
          </a:p>
        </p:txBody>
      </p:sp>
    </p:spTree>
    <p:extLst>
      <p:ext uri="{BB962C8B-B14F-4D97-AF65-F5344CB8AC3E}">
        <p14:creationId xmlns:p14="http://schemas.microsoft.com/office/powerpoint/2010/main" val="1264115834"/>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618" y="346994"/>
            <a:ext cx="7565885" cy="838200"/>
          </a:xfrm>
        </p:spPr>
        <p:txBody>
          <a:bodyPr>
            <a:normAutofit fontScale="90000"/>
          </a:bodyPr>
          <a:lstStyle/>
          <a:p>
            <a:r>
              <a:rPr lang="en-GB" dirty="0"/>
              <a:t>Applying for a secondary school place</a:t>
            </a:r>
            <a:br>
              <a:rPr lang="en-GB" dirty="0"/>
            </a:br>
            <a:endParaRPr lang="en-GB" dirty="0"/>
          </a:p>
        </p:txBody>
      </p:sp>
      <p:sp>
        <p:nvSpPr>
          <p:cNvPr id="3" name="Content Placeholder 2"/>
          <p:cNvSpPr>
            <a:spLocks noGrp="1"/>
          </p:cNvSpPr>
          <p:nvPr>
            <p:ph idx="1"/>
          </p:nvPr>
        </p:nvSpPr>
        <p:spPr>
          <a:xfrm>
            <a:off x="1371600" y="1382142"/>
            <a:ext cx="7713406" cy="4572000"/>
          </a:xfrm>
        </p:spPr>
        <p:txBody>
          <a:bodyPr>
            <a:normAutofit/>
          </a:bodyPr>
          <a:lstStyle/>
          <a:p>
            <a:r>
              <a:rPr lang="en-GB" dirty="0"/>
              <a:t>The application for secondary school transfer in 2021 opened on </a:t>
            </a:r>
            <a:r>
              <a:rPr lang="en-GB" b="1" dirty="0">
                <a:solidFill>
                  <a:srgbClr val="FF0000"/>
                </a:solidFill>
              </a:rPr>
              <a:t>Wednesday 1</a:t>
            </a:r>
            <a:r>
              <a:rPr lang="en-GB" b="1" baseline="30000" dirty="0">
                <a:solidFill>
                  <a:srgbClr val="FF0000"/>
                </a:solidFill>
              </a:rPr>
              <a:t>st</a:t>
            </a:r>
            <a:r>
              <a:rPr lang="en-GB" b="1" dirty="0">
                <a:solidFill>
                  <a:srgbClr val="FF0000"/>
                </a:solidFill>
              </a:rPr>
              <a:t> September 2021.</a:t>
            </a:r>
          </a:p>
          <a:p>
            <a:r>
              <a:rPr lang="en-GB" dirty="0"/>
              <a:t>Secondary school admissions information and the SCAF (Secondary School Application Form) are available on-line </a:t>
            </a:r>
            <a:r>
              <a:rPr lang="en-GB" dirty="0">
                <a:hlinkClick r:id="rId2"/>
              </a:rPr>
              <a:t>www.kent.gov.uk/ola</a:t>
            </a:r>
            <a:endParaRPr lang="en-GB" dirty="0"/>
          </a:p>
          <a:p>
            <a:r>
              <a:rPr lang="en-GB" dirty="0"/>
              <a:t>The national closing date for applications is </a:t>
            </a:r>
            <a:r>
              <a:rPr lang="en-GB" b="1" dirty="0">
                <a:solidFill>
                  <a:srgbClr val="FF0000"/>
                </a:solidFill>
              </a:rPr>
              <a:t>Monday 1</a:t>
            </a:r>
            <a:r>
              <a:rPr lang="en-GB" b="1" baseline="30000" dirty="0">
                <a:solidFill>
                  <a:srgbClr val="FF0000"/>
                </a:solidFill>
              </a:rPr>
              <a:t>st</a:t>
            </a:r>
            <a:r>
              <a:rPr lang="en-GB" b="1" dirty="0">
                <a:solidFill>
                  <a:srgbClr val="FF0000"/>
                </a:solidFill>
              </a:rPr>
              <a:t> November 2021. </a:t>
            </a:r>
          </a:p>
          <a:p>
            <a:r>
              <a:rPr lang="en-GB" dirty="0"/>
              <a:t>It is recommended that you make </a:t>
            </a:r>
            <a:r>
              <a:rPr lang="en-GB" b="1" dirty="0">
                <a:solidFill>
                  <a:srgbClr val="FF0000"/>
                </a:solidFill>
              </a:rPr>
              <a:t>4 choices of school</a:t>
            </a:r>
            <a:r>
              <a:rPr lang="en-GB" dirty="0">
                <a:solidFill>
                  <a:srgbClr val="FF0000"/>
                </a:solidFill>
              </a:rPr>
              <a:t>. </a:t>
            </a:r>
          </a:p>
          <a:p>
            <a:r>
              <a:rPr lang="en-GB" dirty="0"/>
              <a:t>It is important that you rank your choices in order of preference.</a:t>
            </a:r>
          </a:p>
        </p:txBody>
      </p:sp>
    </p:spTree>
    <p:extLst>
      <p:ext uri="{BB962C8B-B14F-4D97-AF65-F5344CB8AC3E}">
        <p14:creationId xmlns:p14="http://schemas.microsoft.com/office/powerpoint/2010/main" val="4007842210"/>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1" y="-132416"/>
            <a:ext cx="8194431" cy="1981200"/>
          </a:xfrm>
        </p:spPr>
        <p:txBody>
          <a:bodyPr/>
          <a:lstStyle/>
          <a:p>
            <a:r>
              <a:rPr lang="en-GB" dirty="0"/>
              <a:t>Applying for a secondary school place</a:t>
            </a:r>
          </a:p>
        </p:txBody>
      </p:sp>
      <p:sp>
        <p:nvSpPr>
          <p:cNvPr id="3" name="Content Placeholder 2"/>
          <p:cNvSpPr>
            <a:spLocks noGrp="1"/>
          </p:cNvSpPr>
          <p:nvPr>
            <p:ph idx="1"/>
          </p:nvPr>
        </p:nvSpPr>
        <p:spPr>
          <a:xfrm>
            <a:off x="1088942" y="2160562"/>
            <a:ext cx="7704667" cy="3332816"/>
          </a:xfrm>
        </p:spPr>
        <p:txBody>
          <a:bodyPr>
            <a:noAutofit/>
          </a:bodyPr>
          <a:lstStyle/>
          <a:p>
            <a:pPr marL="0" indent="0">
              <a:buNone/>
            </a:pPr>
            <a:r>
              <a:rPr lang="en-GB" dirty="0"/>
              <a:t>Before you complete the SCAF:</a:t>
            </a:r>
          </a:p>
          <a:p>
            <a:r>
              <a:rPr lang="en-GB" dirty="0"/>
              <a:t>Check the school’s admissions criteria - this sets out how schools choose which children to offer a school place to. Schools publish admissions criteria and useful information on their websites.  You will find a list of secondary school websites in the back of the ‘Admission to Secondary Schools in Kent’ guide: </a:t>
            </a:r>
            <a:r>
              <a:rPr lang="en-GB" dirty="0">
                <a:hlinkClick r:id="rId2"/>
              </a:rPr>
              <a:t>https://www.kent.gov.uk/__data/assets/pdf_file/0020/17930/Secondary-admissions-booklet-all-areas.pdf</a:t>
            </a:r>
            <a:endParaRPr lang="en-GB" dirty="0"/>
          </a:p>
          <a:p>
            <a:r>
              <a:rPr lang="en-GB" dirty="0"/>
              <a:t>Read the school’s Ofsted reports and check school league tables.</a:t>
            </a:r>
          </a:p>
          <a:p>
            <a:r>
              <a:rPr lang="en-GB" dirty="0"/>
              <a:t>Ask other parents what they think about the school.</a:t>
            </a:r>
          </a:p>
        </p:txBody>
      </p:sp>
    </p:spTree>
    <p:extLst>
      <p:ext uri="{BB962C8B-B14F-4D97-AF65-F5344CB8AC3E}">
        <p14:creationId xmlns:p14="http://schemas.microsoft.com/office/powerpoint/2010/main" val="1684000134"/>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07" y="-565759"/>
            <a:ext cx="8500672" cy="1981200"/>
          </a:xfrm>
        </p:spPr>
        <p:txBody>
          <a:bodyPr/>
          <a:lstStyle/>
          <a:p>
            <a:r>
              <a:rPr lang="en-GB" dirty="0"/>
              <a:t>Applying for a secondary school place</a:t>
            </a:r>
          </a:p>
        </p:txBody>
      </p:sp>
      <p:sp>
        <p:nvSpPr>
          <p:cNvPr id="3" name="Content Placeholder 2"/>
          <p:cNvSpPr>
            <a:spLocks noGrp="1"/>
          </p:cNvSpPr>
          <p:nvPr>
            <p:ph idx="1"/>
          </p:nvPr>
        </p:nvSpPr>
        <p:spPr>
          <a:xfrm>
            <a:off x="1359568" y="1644589"/>
            <a:ext cx="7573385" cy="4599799"/>
          </a:xfrm>
        </p:spPr>
        <p:txBody>
          <a:bodyPr>
            <a:noAutofit/>
          </a:bodyPr>
          <a:lstStyle/>
          <a:p>
            <a:pPr marL="0" indent="0">
              <a:buNone/>
            </a:pPr>
            <a:r>
              <a:rPr lang="en-GB" dirty="0"/>
              <a:t>Before you complete the SCAF:</a:t>
            </a:r>
          </a:p>
          <a:p>
            <a:r>
              <a:rPr lang="en-GB" dirty="0"/>
              <a:t>Visit secondary schools as early as possible with your child so that they can start to consider their options.</a:t>
            </a:r>
          </a:p>
          <a:p>
            <a:r>
              <a:rPr lang="en-GB" dirty="0"/>
              <a:t> Secondary schools will advertise details about admissions, open afternoons and evenings on their websites.  It is worth familiarising yourself with the websites of the schools on your short-list. </a:t>
            </a:r>
          </a:p>
          <a:p>
            <a:r>
              <a:rPr lang="en-GB" dirty="0"/>
              <a:t>Get a ‘feel’ for the environment and ethos of each school and involve your child in the decision-making process.</a:t>
            </a:r>
          </a:p>
          <a:p>
            <a:r>
              <a:rPr lang="en-GB" dirty="0"/>
              <a:t>However, consider the impact of school visits during the school day on your child’s current learning – please check with the class teacher and inform the School Office of any planned visits.</a:t>
            </a:r>
          </a:p>
          <a:p>
            <a:endParaRPr lang="en-GB" dirty="0"/>
          </a:p>
        </p:txBody>
      </p:sp>
    </p:spTree>
    <p:extLst>
      <p:ext uri="{BB962C8B-B14F-4D97-AF65-F5344CB8AC3E}">
        <p14:creationId xmlns:p14="http://schemas.microsoft.com/office/powerpoint/2010/main" val="1912012687"/>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8" y="-265592"/>
            <a:ext cx="8686800" cy="1981200"/>
          </a:xfrm>
        </p:spPr>
        <p:txBody>
          <a:bodyPr/>
          <a:lstStyle/>
          <a:p>
            <a:r>
              <a:rPr lang="en-GB" dirty="0"/>
              <a:t>Applying for a secondary school place</a:t>
            </a:r>
          </a:p>
        </p:txBody>
      </p:sp>
      <p:sp>
        <p:nvSpPr>
          <p:cNvPr id="5" name="Content Placeholder 2"/>
          <p:cNvSpPr txBox="1">
            <a:spLocks/>
          </p:cNvSpPr>
          <p:nvPr/>
        </p:nvSpPr>
        <p:spPr bwMode="auto">
          <a:xfrm>
            <a:off x="1471248" y="1715608"/>
            <a:ext cx="7010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5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2"/>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a:lstStyle>
          <a:p>
            <a:r>
              <a:rPr lang="en-GB" dirty="0">
                <a:solidFill>
                  <a:schemeClr val="tx1"/>
                </a:solidFill>
              </a:rPr>
              <a:t>Before you complete the SCAF:</a:t>
            </a:r>
          </a:p>
          <a:p>
            <a:pPr>
              <a:lnSpc>
                <a:spcPct val="100000"/>
              </a:lnSpc>
            </a:pPr>
            <a:r>
              <a:rPr lang="en-GB" kern="0" dirty="0">
                <a:solidFill>
                  <a:schemeClr val="tx1"/>
                </a:solidFill>
              </a:rPr>
              <a:t>Find out how the school can support your child if you are choosing a school for a child with a specific educational need.</a:t>
            </a:r>
          </a:p>
          <a:p>
            <a:pPr>
              <a:lnSpc>
                <a:spcPct val="100000"/>
              </a:lnSpc>
            </a:pPr>
            <a:r>
              <a:rPr lang="en-GB" kern="0" dirty="0">
                <a:solidFill>
                  <a:schemeClr val="tx1"/>
                </a:solidFill>
              </a:rPr>
              <a:t>Consider travel arrangements – the proximity of schools from Kings Hill and non-direct bus routes may add up to a very long day for children.</a:t>
            </a:r>
          </a:p>
          <a:p>
            <a:pPr>
              <a:lnSpc>
                <a:spcPct val="100000"/>
              </a:lnSpc>
            </a:pPr>
            <a:r>
              <a:rPr lang="en-GB" kern="0" dirty="0">
                <a:solidFill>
                  <a:schemeClr val="tx1"/>
                </a:solidFill>
              </a:rPr>
              <a:t>Remember that you can seek advice from your child’s class teacher – we are here to offer advice and support you through the application process.</a:t>
            </a:r>
          </a:p>
        </p:txBody>
      </p:sp>
    </p:spTree>
    <p:extLst>
      <p:ext uri="{BB962C8B-B14F-4D97-AF65-F5344CB8AC3E}">
        <p14:creationId xmlns:p14="http://schemas.microsoft.com/office/powerpoint/2010/main" val="3045708552"/>
      </p:ext>
    </p:extLst>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FF0000"/>
      </a:accent5>
      <a:accent6>
        <a:srgbClr val="968C8C"/>
      </a:accent6>
      <a:hlink>
        <a:srgbClr val="F7B615"/>
      </a:hlink>
      <a:folHlink>
        <a:srgbClr val="70440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68A5906-F268-4F87-9765-7B21AABD07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123</TotalTime>
  <Words>2234</Words>
  <Application>Microsoft Office PowerPoint</Application>
  <PresentationFormat>On-screen Show (4:3)</PresentationFormat>
  <Paragraphs>167</Paragraphs>
  <Slides>33</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Corbel</vt:lpstr>
      <vt:lpstr>Parallax</vt:lpstr>
      <vt:lpstr>Secondary School Transfer Information for Parents September 2021</vt:lpstr>
      <vt:lpstr>Aims</vt:lpstr>
      <vt:lpstr>Which secondary school?</vt:lpstr>
      <vt:lpstr>Which secondary school?</vt:lpstr>
      <vt:lpstr>Choosing the most suitable path</vt:lpstr>
      <vt:lpstr>Applying for a secondary school place </vt:lpstr>
      <vt:lpstr>Applying for a secondary school place</vt:lpstr>
      <vt:lpstr>Applying for a secondary school place</vt:lpstr>
      <vt:lpstr>Applying for a secondary school place</vt:lpstr>
      <vt:lpstr>Applying for a grammar school place</vt:lpstr>
      <vt:lpstr>Applying for a grammar school place</vt:lpstr>
      <vt:lpstr>Other secondary school options</vt:lpstr>
      <vt:lpstr>Kent’s system of selection</vt:lpstr>
      <vt:lpstr>Kent Test Registration</vt:lpstr>
      <vt:lpstr>Kent Test Results</vt:lpstr>
      <vt:lpstr>Kent Test (11+) format</vt:lpstr>
      <vt:lpstr>Kent Test (11+) format</vt:lpstr>
      <vt:lpstr>Kent Test (11+) format</vt:lpstr>
      <vt:lpstr>Kent Test (11+) format</vt:lpstr>
      <vt:lpstr>Kent Test (11+) format</vt:lpstr>
      <vt:lpstr>Kent Test (11+) coaching</vt:lpstr>
      <vt:lpstr>Kent Test (11+) scores</vt:lpstr>
      <vt:lpstr>Grammar school threshold 2020</vt:lpstr>
      <vt:lpstr>Kent Test scores report 2020</vt:lpstr>
      <vt:lpstr>Headteacher Appeals</vt:lpstr>
      <vt:lpstr>Teacher Assessment and Evidence</vt:lpstr>
      <vt:lpstr>The Medway Test </vt:lpstr>
      <vt:lpstr>National Offer Day</vt:lpstr>
      <vt:lpstr>National Offer Day</vt:lpstr>
      <vt:lpstr>If you are unhappy with the offer </vt:lpstr>
      <vt:lpstr>School Support</vt:lpstr>
      <vt:lpstr>Contact information</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Transfer</dc:title>
  <dc:creator>Jane Wilce</dc:creator>
  <cp:lastModifiedBy>J Wilce</cp:lastModifiedBy>
  <cp:revision>20</cp:revision>
  <dcterms:created xsi:type="dcterms:W3CDTF">2020-09-12T09:37:14Z</dcterms:created>
  <dcterms:modified xsi:type="dcterms:W3CDTF">2021-09-07T16:16:50Z</dcterms:modified>
</cp:coreProperties>
</file>