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7"/>
  </p:notesMasterIdLst>
  <p:handoutMasterIdLst>
    <p:handoutMasterId r:id="rId38"/>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300" r:id="rId18"/>
    <p:sldId id="258" r:id="rId19"/>
    <p:sldId id="267" r:id="rId20"/>
    <p:sldId id="268" r:id="rId21"/>
    <p:sldId id="269" r:id="rId22"/>
    <p:sldId id="270" r:id="rId23"/>
    <p:sldId id="296" r:id="rId24"/>
    <p:sldId id="271" r:id="rId25"/>
    <p:sldId id="272" r:id="rId26"/>
    <p:sldId id="301" r:id="rId27"/>
    <p:sldId id="275" r:id="rId28"/>
    <p:sldId id="305" r:id="rId29"/>
    <p:sldId id="284" r:id="rId30"/>
    <p:sldId id="278" r:id="rId31"/>
    <p:sldId id="303" r:id="rId32"/>
    <p:sldId id="279" r:id="rId33"/>
    <p:sldId id="286" r:id="rId34"/>
    <p:sldId id="282" r:id="rId35"/>
    <p:sldId id="283"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4836" autoAdjust="0"/>
  </p:normalViewPr>
  <p:slideViewPr>
    <p:cSldViewPr snapToGrid="0">
      <p:cViewPr varScale="1">
        <p:scale>
          <a:sx n="69" d="100"/>
          <a:sy n="69" d="100"/>
        </p:scale>
        <p:origin x="11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15/10/2021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kent.gov.uk/__data/assets/excel_doc/0003/115932/2020-Kent-Test-scores-report.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__data/assets/pdf_file/0020/17930/Secondary-admissions-booklet-all-area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__data/assets/pdf_file/0020/17930/Secondary-admissions-booklet-all-area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Parents</a:t>
            </a:r>
            <a:br>
              <a:rPr lang="en-US" dirty="0"/>
            </a:br>
            <a:r>
              <a:rPr lang="en-US" sz="4400" dirty="0"/>
              <a:t>September </a:t>
            </a:r>
            <a:r>
              <a:rPr lang="en-US" sz="4400" dirty="0" smtClean="0"/>
              <a:t>2021 – Updated version October 2021</a:t>
            </a:r>
            <a:endParaRPr lang="en-US" sz="4400" dirty="0"/>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715608"/>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r>
              <a:rPr lang="en-GB" dirty="0">
                <a:solidFill>
                  <a:schemeClr val="tx1"/>
                </a:solidFill>
              </a:rPr>
              <a:t>Before you complete the SCAF:</a:t>
            </a:r>
          </a:p>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p:txBody>
      </p:sp>
    </p:spTree>
    <p:extLst>
      <p:ext uri="{BB962C8B-B14F-4D97-AF65-F5344CB8AC3E}">
        <p14:creationId xmlns:p14="http://schemas.microsoft.com/office/powerpoint/2010/main" val="304570855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school's </a:t>
            </a:r>
            <a:r>
              <a:rPr lang="en-GB" sz="2600" dirty="0" err="1">
                <a:hlinkClick r:id="rId3"/>
              </a:rPr>
              <a:t>school's</a:t>
            </a:r>
            <a:r>
              <a:rPr lang="en-GB" sz="2600" dirty="0">
                <a:hlinkClick r:id="rId3"/>
              </a:rPr>
              <a:t>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246183"/>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rmAutofit lnSpcReduction="10000"/>
          </a:bodyPr>
          <a:lstStyle/>
          <a:p>
            <a:pPr marL="0" indent="0">
              <a:buNone/>
            </a:pPr>
            <a:endParaRPr lang="en-GB" dirty="0"/>
          </a:p>
          <a:p>
            <a:r>
              <a:rPr lang="en-GB" b="1" dirty="0"/>
              <a:t>If your child was not tested or was not assessed as suitable for a Kent grammar school</a:t>
            </a:r>
            <a:r>
              <a:rPr lang="en-GB" dirty="0"/>
              <a:t>, you can still apply for a Kent grammar school but your application will be turned down. </a:t>
            </a:r>
          </a:p>
          <a:p>
            <a:r>
              <a:rPr lang="en-GB" dirty="0"/>
              <a:t>You will then have the right to </a:t>
            </a:r>
            <a:r>
              <a:rPr lang="en-GB" dirty="0">
                <a:hlinkClick r:id="rId2"/>
              </a:rPr>
              <a:t>appeal</a:t>
            </a:r>
            <a:r>
              <a:rPr lang="en-GB" dirty="0"/>
              <a:t> to explain why you think grammar school is a suitable option for your child.</a:t>
            </a:r>
          </a:p>
          <a:p>
            <a:r>
              <a:rPr lang="en-GB" dirty="0"/>
              <a:t>Your child’s class teacher is the best person to offer advice and support should you be in this position after National Offer Day.</a:t>
            </a:r>
          </a:p>
          <a:p>
            <a:endParaRPr lang="en-GB" sz="2200" dirty="0"/>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0"/>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rmAutofit/>
          </a:bodyPr>
          <a:lstStyle/>
          <a:p>
            <a:pPr marL="0" indent="0">
              <a:buNone/>
            </a:pPr>
            <a:endParaRPr lang="en-GB" dirty="0"/>
          </a:p>
          <a:p>
            <a:r>
              <a:rPr lang="en-GB" dirty="0"/>
              <a:t>Apart from Kent schools and other LA schools, there is the option of funded education – Independent Schools. </a:t>
            </a:r>
          </a:p>
          <a:p>
            <a:r>
              <a:rPr lang="en-GB"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dirty="0"/>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132416"/>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rmAutofit/>
          </a:bodyPr>
          <a:lstStyle/>
          <a:p>
            <a:r>
              <a:rPr lang="en-GB" dirty="0"/>
              <a:t>Kent operates a system of selection for secondary education.  </a:t>
            </a:r>
          </a:p>
          <a:p>
            <a:r>
              <a:rPr lang="en-GB" dirty="0"/>
              <a:t>Pupils wishing to attend a grammar school from Year 7 must sit the Kent Selection Test (or Medway Selection Test if you are thinking of applying for a Medway grammar school).</a:t>
            </a:r>
          </a:p>
          <a:p>
            <a:r>
              <a:rPr lang="en-GB" dirty="0"/>
              <a:t>Your own research, together with guidance from the school and your child’s class teacher if needed, is key is to making the right choice of school for your child. </a:t>
            </a:r>
          </a:p>
          <a:p>
            <a:endParaRPr lang="en-GB" sz="2200" dirty="0"/>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010269" y="-17584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752600" y="1606428"/>
            <a:ext cx="6735763" cy="4572000"/>
          </a:xfrm>
        </p:spPr>
        <p:txBody>
          <a:bodyPr/>
          <a:lstStyle/>
          <a:p>
            <a:r>
              <a:rPr lang="en-GB" dirty="0"/>
              <a:t>Pupils are selected for grammar schools by means of a test that will take place in school on </a:t>
            </a:r>
            <a:r>
              <a:rPr lang="en-GB" sz="2400" b="1" dirty="0">
                <a:solidFill>
                  <a:srgbClr val="FF0000"/>
                </a:solidFill>
              </a:rPr>
              <a:t>Thursday 9th September</a:t>
            </a:r>
            <a:r>
              <a:rPr lang="en-GB" sz="2400" b="1" dirty="0"/>
              <a:t>  </a:t>
            </a:r>
            <a:r>
              <a:rPr lang="en-GB" sz="2400" b="1" dirty="0">
                <a:solidFill>
                  <a:srgbClr val="FF0000"/>
                </a:solidFill>
              </a:rPr>
              <a:t>2021.</a:t>
            </a:r>
            <a:r>
              <a:rPr lang="en-GB" dirty="0"/>
              <a:t> </a:t>
            </a:r>
          </a:p>
          <a:p>
            <a:r>
              <a:rPr lang="en-GB" b="1" i="1" dirty="0"/>
              <a:t>Your child must not attend the assessment if they are in a period of self isolation or exhibit COVID-19 symptoms on the day of the test. </a:t>
            </a:r>
            <a:r>
              <a:rPr lang="en-GB" b="1" dirty="0">
                <a:solidFill>
                  <a:srgbClr val="FF0000"/>
                </a:solidFill>
              </a:rPr>
              <a:t>If you provide evidence,</a:t>
            </a:r>
            <a:r>
              <a:rPr lang="en-GB" dirty="0"/>
              <a:t> details of alternative arrangements will be confirmed shortly after their originally scheduled test date.</a:t>
            </a:r>
          </a:p>
          <a:p>
            <a:endParaRPr lang="en-US" sz="2200" b="1" dirty="0">
              <a:solidFill>
                <a:srgbClr val="FF0000"/>
              </a:solidFill>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175845"/>
            <a:ext cx="7704667" cy="1981200"/>
          </a:xfrm>
        </p:spPr>
        <p:txBody>
          <a:bodyPr/>
          <a:lstStyle/>
          <a:p>
            <a:r>
              <a:rPr lang="en-US" dirty="0"/>
              <a:t>Kent Test Results</a:t>
            </a:r>
          </a:p>
        </p:txBody>
      </p:sp>
      <p:sp>
        <p:nvSpPr>
          <p:cNvPr id="5126" name="Rectangle 6"/>
          <p:cNvSpPr>
            <a:spLocks noGrp="1" noChangeArrowheads="1"/>
          </p:cNvSpPr>
          <p:nvPr>
            <p:ph idx="1"/>
          </p:nvPr>
        </p:nvSpPr>
        <p:spPr>
          <a:xfrm>
            <a:off x="1752600" y="1606428"/>
            <a:ext cx="6735763" cy="4572000"/>
          </a:xfrm>
        </p:spPr>
        <p:txBody>
          <a:bodyPr>
            <a:normAutofit lnSpcReduction="10000"/>
          </a:bodyPr>
          <a:lstStyle/>
          <a:p>
            <a:r>
              <a:rPr lang="en-GB" dirty="0"/>
              <a:t>If you registered online, KCC will email your child’s Kent Test result to you after 4pm on </a:t>
            </a:r>
            <a:r>
              <a:rPr lang="en-GB" b="1" dirty="0">
                <a:solidFill>
                  <a:srgbClr val="FF0000"/>
                </a:solidFill>
              </a:rPr>
              <a:t>21 October 2021 </a:t>
            </a:r>
            <a:r>
              <a:rPr lang="en-GB" dirty="0"/>
              <a:t>(the delivery time will depend on your email service provider). Please note that this is </a:t>
            </a:r>
            <a:r>
              <a:rPr lang="en-GB" dirty="0">
                <a:solidFill>
                  <a:srgbClr val="FF0000"/>
                </a:solidFill>
              </a:rPr>
              <a:t>before</a:t>
            </a:r>
            <a:r>
              <a:rPr lang="en-GB" dirty="0"/>
              <a:t> the SCAF deadline.</a:t>
            </a:r>
          </a:p>
          <a:p>
            <a:r>
              <a:rPr lang="en-GB" dirty="0"/>
              <a:t>If you did not register online and KCC do not have a valid email address for you, the Kent Test result can only be sent by letter.  If possible, they will post your child’s result to you on results day by first class post. </a:t>
            </a:r>
          </a:p>
          <a:p>
            <a:r>
              <a:rPr lang="en-GB"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rmAutofit lnSpcReduction="10000"/>
          </a:bodyPr>
          <a:lstStyle/>
          <a:p>
            <a:r>
              <a:rPr lang="en-GB" dirty="0"/>
              <a:t>The tests are multiple-choice with a separate answer sheet. They are marked by an automated marking machine.</a:t>
            </a:r>
          </a:p>
          <a:p>
            <a:r>
              <a:rPr lang="en-GB"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244969"/>
            <a:ext cx="7704667" cy="3332816"/>
          </a:xfrm>
        </p:spPr>
        <p:txBody>
          <a:bodyPr>
            <a:noAutofit/>
          </a:bodyPr>
          <a:lstStyle/>
          <a:p>
            <a:r>
              <a:rPr lang="en-GB" b="1" dirty="0"/>
              <a:t>English test </a:t>
            </a:r>
            <a:r>
              <a:rPr lang="en-GB" dirty="0"/>
              <a:t>– 5 minutes practice followed by a 25 minute test . There are 3 sections: </a:t>
            </a:r>
          </a:p>
          <a:p>
            <a:r>
              <a:rPr lang="en-GB" i="1" dirty="0"/>
              <a:t>A comprehension test: </a:t>
            </a:r>
            <a:r>
              <a:rPr lang="en-GB" dirty="0"/>
              <a:t>The 2020 passage was quite long and needed to be read quickly. Many of the questions were referred to numbered lines in the passage – it is essential to notice these. </a:t>
            </a:r>
          </a:p>
          <a:p>
            <a:r>
              <a:rPr lang="en-GB" i="1" dirty="0"/>
              <a:t>Sentence completion exercises: </a:t>
            </a:r>
            <a:r>
              <a:rPr lang="en-GB" dirty="0"/>
              <a:t>These assess knowledge of grammar and vocabulary structure.</a:t>
            </a:r>
          </a:p>
          <a:p>
            <a:r>
              <a:rPr lang="en-GB" i="1" dirty="0"/>
              <a:t>Spelling exercise:  </a:t>
            </a:r>
            <a:r>
              <a:rPr lang="en-GB"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704667" cy="3332816"/>
          </a:xfrm>
        </p:spPr>
        <p:txBody>
          <a:bodyPr>
            <a:noAutofit/>
          </a:bodyPr>
          <a:lstStyle/>
          <a:p>
            <a:r>
              <a:rPr lang="en-GB" b="1" dirty="0"/>
              <a:t>Maths test </a:t>
            </a:r>
            <a:r>
              <a:rPr lang="en-GB" dirty="0"/>
              <a:t>- 5 minutes practice followed by a 25 minute test.</a:t>
            </a:r>
          </a:p>
          <a:p>
            <a:r>
              <a:rPr lang="en-GB" dirty="0"/>
              <a:t>The maths test contains a series of multiple-choice questions covering a variety of topics taught in schools up to the start of Year 6. </a:t>
            </a:r>
          </a:p>
          <a:p>
            <a:r>
              <a:rPr lang="en-GB" dirty="0"/>
              <a:t>A small number of questions will be based on the KS2 curriculum coverage but will be more difficult than children are used to. This is so test children’s ability to apply skills to higher level problem solving.</a:t>
            </a:r>
          </a:p>
          <a:p>
            <a:r>
              <a:rPr lang="en-GB"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lstStyle/>
          <a:p>
            <a:endParaRPr lang="en-GB" dirty="0"/>
          </a:p>
          <a:p>
            <a:pPr lvl="0"/>
            <a:r>
              <a:rPr lang="en-GB" dirty="0"/>
              <a:t>To provide guidance on choosing the most suitable secondary school path for your child.</a:t>
            </a:r>
          </a:p>
          <a:p>
            <a:pPr lvl="0"/>
            <a:r>
              <a:rPr lang="en-GB" dirty="0"/>
              <a:t>To provide key dates and information regarding the secondary school application process.</a:t>
            </a:r>
          </a:p>
          <a:p>
            <a:pPr lvl="0"/>
            <a:r>
              <a:rPr lang="en-GB" dirty="0"/>
              <a:t>To explain Kent’s selective system of secondary education and provide information regarding the Kent Test (11+).</a:t>
            </a:r>
          </a:p>
          <a:p>
            <a:pPr marL="0" indent="0">
              <a:buNone/>
            </a:pPr>
            <a:endParaRPr lang="en-GB" dirty="0"/>
          </a:p>
          <a:p>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lstStyle/>
          <a:p>
            <a:r>
              <a:rPr lang="en-GB" dirty="0"/>
              <a:t>The second test will be a reasoning paper. It will take about 1 hour, including the practice sections and questions. </a:t>
            </a:r>
          </a:p>
          <a:p>
            <a:r>
              <a:rPr lang="en-GB" dirty="0"/>
              <a:t>It will contain a verbal reasoning section and a non-verbal reasoning section of roughly the same length. </a:t>
            </a:r>
          </a:p>
          <a:p>
            <a:r>
              <a:rPr lang="en-GB"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11794" y="-203980"/>
            <a:ext cx="7704667" cy="1981200"/>
          </a:xfrm>
        </p:spPr>
        <p:txBody>
          <a:bodyPr/>
          <a:lstStyle/>
          <a:p>
            <a:r>
              <a:rPr lang="en-US" dirty="0"/>
              <a:t>Kent Test (11+) format</a:t>
            </a:r>
          </a:p>
        </p:txBody>
      </p:sp>
      <p:sp>
        <p:nvSpPr>
          <p:cNvPr id="4105" name="Rectangle 9"/>
          <p:cNvSpPr>
            <a:spLocks noGrp="1" noChangeArrowheads="1"/>
          </p:cNvSpPr>
          <p:nvPr>
            <p:ph idx="1"/>
          </p:nvPr>
        </p:nvSpPr>
        <p:spPr>
          <a:xfrm>
            <a:off x="1471247" y="1325075"/>
            <a:ext cx="7010400" cy="4572000"/>
          </a:xfrm>
        </p:spPr>
        <p:txBody>
          <a:bodyPr>
            <a:normAutofit/>
          </a:bodyPr>
          <a:lstStyle/>
          <a:p>
            <a:r>
              <a:rPr lang="en-GB" dirty="0"/>
              <a:t>There will also be a writing exercise which will not be marked but may be used by a local </a:t>
            </a:r>
            <a:r>
              <a:rPr lang="en-GB" dirty="0" err="1"/>
              <a:t>Headteacher</a:t>
            </a:r>
            <a:r>
              <a:rPr lang="en-GB" dirty="0"/>
              <a:t> panel as part of the </a:t>
            </a:r>
            <a:r>
              <a:rPr lang="en-GB" dirty="0" err="1"/>
              <a:t>Headteacher</a:t>
            </a:r>
            <a:r>
              <a:rPr lang="en-GB" dirty="0"/>
              <a:t> assessment stage for pupils who have not passed the Kent Test.</a:t>
            </a:r>
          </a:p>
          <a:p>
            <a:r>
              <a:rPr lang="en-GB" dirty="0"/>
              <a:t>40 minutes will be allowed for the writing task, including 10 minutes planning time.</a:t>
            </a:r>
          </a:p>
          <a:p>
            <a:r>
              <a:rPr lang="en-GB"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lstStyle/>
          <a:p>
            <a:r>
              <a:rPr lang="en-GB" dirty="0"/>
              <a:t>Your child will get 3 standardised scores, one for English, one for Maths and one for Reasoning, and a total (aggregate) score.</a:t>
            </a:r>
          </a:p>
          <a:p>
            <a:r>
              <a:rPr lang="en-GB"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2020</a:t>
            </a:r>
          </a:p>
        </p:txBody>
      </p:sp>
      <p:sp>
        <p:nvSpPr>
          <p:cNvPr id="4105" name="Rectangle 9"/>
          <p:cNvSpPr>
            <a:spLocks noGrp="1" noChangeArrowheads="1"/>
          </p:cNvSpPr>
          <p:nvPr>
            <p:ph idx="1"/>
          </p:nvPr>
        </p:nvSpPr>
        <p:spPr>
          <a:xfrm>
            <a:off x="1602474" y="1327175"/>
            <a:ext cx="7200332" cy="4572000"/>
          </a:xfrm>
        </p:spPr>
        <p:txBody>
          <a:bodyPr>
            <a:normAutofit lnSpcReduction="10000"/>
          </a:bodyPr>
          <a:lstStyle/>
          <a:p>
            <a:r>
              <a:rPr lang="en-GB" dirty="0"/>
              <a:t>To be given a grammar school assessment, children needed a total score of 330 or more, with no single score lower than 110. The lowest possible score on the different tests is 69 or 70. The highest score on each test is 141, so the highest possible total score is 423.</a:t>
            </a:r>
          </a:p>
          <a:p>
            <a:r>
              <a:rPr lang="en-GB"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2020</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https://www.kent.gov.uk/__data/assets/excel_doc/0003/115932/2020-Kent-Test-scores-report.xlsx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t>Kent will allow a ‘</a:t>
            </a:r>
            <a:r>
              <a:rPr lang="en-GB" dirty="0" err="1"/>
              <a:t>Headteacher</a:t>
            </a:r>
            <a:r>
              <a:rPr lang="en-GB" dirty="0"/>
              <a:t> Appeal’ if a child was not successful in the Kent Test but was expected to be.</a:t>
            </a:r>
          </a:p>
          <a:p>
            <a:r>
              <a:rPr lang="en-GB" dirty="0"/>
              <a:t>A ‘</a:t>
            </a:r>
            <a:r>
              <a:rPr lang="en-GB" dirty="0" err="1"/>
              <a:t>Headteacher</a:t>
            </a:r>
            <a:r>
              <a:rPr lang="en-GB" dirty="0"/>
              <a:t> Appeal’ is actually constructed by the child’s class teacher based on prior attainment and current teacher assessment.  The appeal form is then counter-signed by the Headteacher.</a:t>
            </a:r>
          </a:p>
          <a:p>
            <a:r>
              <a:rPr lang="en-GB" dirty="0"/>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60005766"/>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a:t>Evidence will be drawn from pupils’ academic work during their first week’s in Year 6, as well as the summer term in Year 5.  </a:t>
            </a:r>
          </a:p>
          <a:p>
            <a:r>
              <a:rPr lang="en-GB" dirty="0"/>
              <a:t>In addition, all Year 6 pupils will be sitting a CAT4 test to support teacher assessment of pupils’ attainment in core subject areas.</a:t>
            </a:r>
          </a:p>
          <a:p>
            <a:r>
              <a:rPr lang="en-GB" dirty="0"/>
              <a:t>More information for parents regarding CAT4 testing can be found here:</a:t>
            </a:r>
          </a:p>
          <a:p>
            <a:r>
              <a:rPr lang="en-GB" dirty="0">
                <a:hlinkClick r:id="rId2"/>
              </a:rPr>
              <a:t>https://www.gl-assessment.co.uk/support/cat4-product-support/cat4-information-for-parents/</a:t>
            </a:r>
            <a:endParaRPr lang="en-GB" dirty="0"/>
          </a:p>
        </p:txBody>
      </p:sp>
    </p:spTree>
    <p:extLst>
      <p:ext uri="{BB962C8B-B14F-4D97-AF65-F5344CB8AC3E}">
        <p14:creationId xmlns:p14="http://schemas.microsoft.com/office/powerpoint/2010/main" val="3192964428"/>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on either Saturday 18</a:t>
            </a:r>
            <a:r>
              <a:rPr lang="en-GB" baseline="30000" dirty="0"/>
              <a:t>th</a:t>
            </a:r>
            <a:r>
              <a:rPr lang="en-GB" dirty="0"/>
              <a:t>  or Sunday 19</a:t>
            </a:r>
            <a:r>
              <a:rPr lang="en-GB" baseline="30000" dirty="0"/>
              <a:t>th</a:t>
            </a:r>
            <a:r>
              <a:rPr lang="en-GB" dirty="0"/>
              <a:t>  September 2021.  One 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National offer day will be on </a:t>
            </a:r>
            <a:r>
              <a:rPr lang="en-GB" b="1" dirty="0">
                <a:solidFill>
                  <a:srgbClr val="FF0000"/>
                </a:solidFill>
              </a:rPr>
              <a:t>Tuesday 1st  March 2022.</a:t>
            </a:r>
            <a:r>
              <a:rPr lang="en-GB" dirty="0">
                <a:solidFill>
                  <a:srgbClr val="FF0000"/>
                </a:solidFill>
              </a:rPr>
              <a:t>. </a:t>
            </a:r>
            <a:r>
              <a:rPr lang="en-GB" b="1" dirty="0"/>
              <a:t>If you apply online KCC will email you after 4pm</a:t>
            </a:r>
            <a:r>
              <a:rPr lang="en-GB" dirty="0"/>
              <a:t> to tell you which school you have been offered. KCC cannot guarantee the exact time you will receive your email, this will depend on your email service provider.</a:t>
            </a:r>
          </a:p>
          <a:p>
            <a:r>
              <a:rPr lang="en-GB" b="1" dirty="0"/>
              <a:t>You can also </a:t>
            </a:r>
            <a:r>
              <a:rPr lang="en-GB" b="1" dirty="0">
                <a:hlinkClick r:id="rId3"/>
              </a:rPr>
              <a:t>log in</a:t>
            </a:r>
            <a:r>
              <a:rPr lang="en-GB" b="1" dirty="0"/>
              <a:t> after 5pm to view your offer online.</a:t>
            </a:r>
          </a:p>
          <a:p>
            <a:endParaRPr lang="en-GB"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lstStyle/>
          <a:p>
            <a:r>
              <a:rPr lang="en-GB"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dirty="0"/>
              <a:t>Each,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Offers should be accepted or declined by </a:t>
            </a:r>
            <a:r>
              <a:rPr lang="en-GB" b="1" dirty="0">
                <a:solidFill>
                  <a:srgbClr val="FF0000"/>
                </a:solidFill>
              </a:rPr>
              <a:t>Tuesday 15</a:t>
            </a:r>
            <a:r>
              <a:rPr lang="en-GB" b="1" baseline="30000" dirty="0">
                <a:solidFill>
                  <a:srgbClr val="FF0000"/>
                </a:solidFill>
              </a:rPr>
              <a:t>th</a:t>
            </a:r>
            <a:r>
              <a:rPr lang="en-GB" b="1" dirty="0">
                <a:solidFill>
                  <a:srgbClr val="FF0000"/>
                </a:solidFill>
              </a:rPr>
              <a:t> March 2022</a:t>
            </a:r>
            <a:r>
              <a:rPr lang="en-GB" dirty="0">
                <a:solidFill>
                  <a:srgbClr val="FF0000"/>
                </a:solidFill>
              </a:rPr>
              <a:t>.  </a:t>
            </a:r>
            <a:r>
              <a:rPr lang="en-GB" dirty="0"/>
              <a:t>The school recommends that you accept the offer, even if you are appealing for an alternative school place.</a:t>
            </a:r>
          </a:p>
          <a:p>
            <a:r>
              <a:rPr lang="en-GB" dirty="0"/>
              <a:t>The deadline for lodging parent appeals is </a:t>
            </a:r>
            <a:r>
              <a:rPr lang="en-GB" b="1" dirty="0">
                <a:solidFill>
                  <a:srgbClr val="FF0000"/>
                </a:solidFill>
              </a:rPr>
              <a:t>Monday 28</a:t>
            </a:r>
            <a:r>
              <a:rPr lang="en-GB" b="1" baseline="30000" dirty="0">
                <a:solidFill>
                  <a:srgbClr val="FF0000"/>
                </a:solidFill>
              </a:rPr>
              <a:t>th</a:t>
            </a:r>
            <a:r>
              <a:rPr lang="en-GB" b="1" dirty="0">
                <a:solidFill>
                  <a:srgbClr val="FF0000"/>
                </a:solidFill>
              </a:rPr>
              <a:t> March 2022</a:t>
            </a:r>
            <a:r>
              <a:rPr lang="en-GB" dirty="0"/>
              <a:t>.</a:t>
            </a:r>
          </a:p>
          <a:p>
            <a:endParaRPr lang="en-GB" dirty="0"/>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877" y="-276297"/>
            <a:ext cx="7704667" cy="1981200"/>
          </a:xfrm>
        </p:spPr>
        <p:txBody>
          <a:bodyPr/>
          <a:lstStyle/>
          <a:p>
            <a:r>
              <a:rPr lang="en-GB" dirty="0"/>
              <a:t>School Support</a:t>
            </a:r>
          </a:p>
        </p:txBody>
      </p:sp>
      <p:sp>
        <p:nvSpPr>
          <p:cNvPr id="3" name="Content Placeholder 2"/>
          <p:cNvSpPr>
            <a:spLocks noGrp="1"/>
          </p:cNvSpPr>
          <p:nvPr>
            <p:ph idx="1"/>
          </p:nvPr>
        </p:nvSpPr>
        <p:spPr>
          <a:xfrm>
            <a:off x="1676400" y="1704903"/>
            <a:ext cx="7010400" cy="4572000"/>
          </a:xfrm>
        </p:spPr>
        <p:txBody>
          <a:bodyPr>
            <a:normAutofit lnSpcReduction="10000"/>
          </a:bodyPr>
          <a:lstStyle/>
          <a:p>
            <a:r>
              <a:rPr lang="en-GB" dirty="0"/>
              <a:t>If you are not awarded your first preference, whether a grammar or non-selective school, the school will support a ‘Parent Appeal’.  </a:t>
            </a:r>
          </a:p>
          <a:p>
            <a:r>
              <a:rPr lang="en-GB" dirty="0"/>
              <a:t>Please book an appointment with your child’s class teacher as soon as possible after school preferences are issued in order to discuss options.</a:t>
            </a:r>
          </a:p>
          <a:p>
            <a:r>
              <a:rPr lang="en-GB"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dirty="0"/>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Good Luck!</a:t>
            </a:r>
          </a:p>
        </p:txBody>
      </p:sp>
      <p:sp>
        <p:nvSpPr>
          <p:cNvPr id="3" name="Content Placeholder 2"/>
          <p:cNvSpPr>
            <a:spLocks noGrp="1"/>
          </p:cNvSpPr>
          <p:nvPr>
            <p:ph idx="1"/>
          </p:nvPr>
        </p:nvSpPr>
        <p:spPr/>
        <p:txBody>
          <a:bodyPr/>
          <a:lstStyle/>
          <a:p>
            <a:pPr marL="0" indent="0" algn="ctr">
              <a:buNone/>
            </a:pPr>
            <a:r>
              <a:rPr lang="en-GB" dirty="0"/>
              <a:t>Please do not hesitate to contact us if you need any advice or support. </a:t>
            </a:r>
          </a:p>
          <a:p>
            <a:pPr marL="0" indent="0" algn="ctr">
              <a:buNone/>
            </a:pPr>
            <a:endParaRPr lang="en-GB" dirty="0"/>
          </a:p>
          <a:p>
            <a:pPr marL="0" indent="0" algn="ctr">
              <a:buNone/>
            </a:pPr>
            <a:endParaRPr lang="en-GB" dirty="0"/>
          </a:p>
          <a:p>
            <a:pPr marL="0" indent="0" algn="ctr">
              <a:buNone/>
            </a:pPr>
            <a:r>
              <a:rPr lang="en-GB" dirty="0"/>
              <a:t>Miss J Wilce, UKS2 Assistant Head Teacher: </a:t>
            </a:r>
            <a:r>
              <a:rPr lang="en-GB" dirty="0">
                <a:hlinkClick r:id="rId2"/>
              </a:rPr>
              <a:t>jwilce@discovery.kent.sch.uk</a:t>
            </a:r>
            <a:endParaRPr lang="en-GB" dirty="0"/>
          </a:p>
          <a:p>
            <a:pPr marL="0" indent="0" algn="ctr">
              <a:buNone/>
            </a:pPr>
            <a:endParaRPr lang="en-GB" dirty="0"/>
          </a:p>
          <a:p>
            <a:pPr marL="0" indent="0">
              <a:buNone/>
            </a:pPr>
            <a:endParaRPr lang="en-GB" sz="3200" dirty="0"/>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9625" y="1531949"/>
            <a:ext cx="7037056" cy="4967514"/>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Approximately one third of pupils are awarded a grammar school place through means of academic selection.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https://www.kent.gov.uk/__data/assets/pdf_file/0020/17930/Secondary-admissions-booklet-all-areas.pdf</a:t>
            </a:r>
            <a:endParaRPr lang="en-GB" sz="2400" dirty="0"/>
          </a:p>
          <a:p>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752600" y="304800"/>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Final Secondary School Allocations July 2021</a:t>
            </a:r>
          </a:p>
        </p:txBody>
      </p:sp>
      <p:pic>
        <p:nvPicPr>
          <p:cNvPr id="3" name="Picture 2" descr="Table&#10;&#10;Description automatically generated">
            <a:extLst>
              <a:ext uri="{FF2B5EF4-FFF2-40B4-BE49-F238E27FC236}">
                <a16:creationId xmlns:a16="http://schemas.microsoft.com/office/drawing/2014/main" id="{D2B01BFA-A76A-406E-98A0-36FD50B62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9564" y="865217"/>
            <a:ext cx="5658720" cy="5832362"/>
          </a:xfrm>
          <a:prstGeom prst="rect">
            <a:avLst/>
          </a:prstGeom>
        </p:spPr>
      </p:pic>
    </p:spTree>
    <p:extLst>
      <p:ext uri="{BB962C8B-B14F-4D97-AF65-F5344CB8AC3E}">
        <p14:creationId xmlns:p14="http://schemas.microsoft.com/office/powerpoint/2010/main" val="405389110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722620" y="1617036"/>
            <a:ext cx="7010400" cy="4572000"/>
          </a:xfrm>
        </p:spPr>
        <p:txBody>
          <a:bodyPr>
            <a:normAutofit/>
          </a:bodyPr>
          <a:lstStyle/>
          <a:p>
            <a:pPr marL="0" indent="0">
              <a:buNone/>
            </a:pPr>
            <a:r>
              <a:rPr lang="en-GB" dirty="0"/>
              <a:t>Your decision must be right for your individual child.  Some things to consider:</a:t>
            </a:r>
          </a:p>
          <a:p>
            <a:r>
              <a:rPr lang="en-GB" dirty="0"/>
              <a:t>your child’s skills and strengths – which environment will they thrive in?</a:t>
            </a:r>
          </a:p>
          <a:p>
            <a:r>
              <a:rPr lang="en-GB" dirty="0"/>
              <a:t>your child’s learning style and resilience - will they cope with the pressures of an academically selective setting?</a:t>
            </a:r>
          </a:p>
          <a:p>
            <a:r>
              <a:rPr lang="en-GB" dirty="0"/>
              <a:t>recent progress reports – does your child’s academic progress reflect the requirements of a grammar school setting?</a:t>
            </a:r>
          </a:p>
          <a:p>
            <a:pPr marL="0" indent="0">
              <a:buNone/>
            </a:pPr>
            <a:endParaRPr lang="en-GB" dirty="0"/>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secondary school transfer in 2021 opened on </a:t>
            </a:r>
            <a:r>
              <a:rPr lang="en-GB" b="1" dirty="0">
                <a:solidFill>
                  <a:srgbClr val="FF0000"/>
                </a:solidFill>
              </a:rPr>
              <a:t>Wednesday 1</a:t>
            </a:r>
            <a:r>
              <a:rPr lang="en-GB" b="1" baseline="30000" dirty="0">
                <a:solidFill>
                  <a:srgbClr val="FF0000"/>
                </a:solidFill>
              </a:rPr>
              <a:t>st</a:t>
            </a:r>
            <a:r>
              <a:rPr lang="en-GB" b="1" dirty="0">
                <a:solidFill>
                  <a:srgbClr val="FF0000"/>
                </a:solidFill>
              </a:rPr>
              <a:t> September 2021.</a:t>
            </a: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a:solidFill>
                  <a:srgbClr val="FF0000"/>
                </a:solidFill>
              </a:rPr>
              <a:t>Monday 1</a:t>
            </a:r>
            <a:r>
              <a:rPr lang="en-GB" b="1" baseline="30000" dirty="0">
                <a:solidFill>
                  <a:srgbClr val="FF0000"/>
                </a:solidFill>
              </a:rPr>
              <a:t>st</a:t>
            </a:r>
            <a:r>
              <a:rPr lang="en-GB" b="1" dirty="0">
                <a:solidFill>
                  <a:srgbClr val="FF0000"/>
                </a:solidFill>
              </a:rPr>
              <a:t> November 2021. </a:t>
            </a: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132416"/>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088942" y="2160562"/>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 websites in the back of the ‘Admission to Secondary Schools in Kent’ guide: </a:t>
            </a:r>
            <a:r>
              <a:rPr lang="en-GB" dirty="0">
                <a:hlinkClick r:id="rId2"/>
              </a:rPr>
              <a:t>https://www.kent.gov.uk/__data/assets/pdf_file/0020/17930/Secondary-admissions-booklet-all-areas.pdf</a:t>
            </a:r>
            <a:endParaRPr lang="en-GB" dirty="0"/>
          </a:p>
          <a:p>
            <a:r>
              <a:rPr lang="en-GB" dirty="0"/>
              <a:t>Read 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pPr marL="0" indent="0">
              <a:buNone/>
            </a:pPr>
            <a:r>
              <a:rPr lang="en-GB" dirty="0"/>
              <a:t>Before you complete the SCAF:</a:t>
            </a:r>
          </a:p>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TotalTime>
  <Words>2241</Words>
  <Application>Microsoft Office PowerPoint</Application>
  <PresentationFormat>On-screen Show (4:3)</PresentationFormat>
  <Paragraphs>169</Paragraphs>
  <Slides>34</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Corbel</vt:lpstr>
      <vt:lpstr>Parallax</vt:lpstr>
      <vt:lpstr>Secondary School Transfer Information for Parents September 2021 – Updated version October 2021</vt:lpstr>
      <vt:lpstr>Aims</vt:lpstr>
      <vt:lpstr>Which secondary school?</vt:lpstr>
      <vt:lpstr>Which secondary school?</vt:lpstr>
      <vt:lpstr>Final Secondary School Allocations July 2021</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Results</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2020</vt:lpstr>
      <vt:lpstr>Kent Test scores report 2020</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L Marle</cp:lastModifiedBy>
  <cp:revision>22</cp:revision>
  <dcterms:created xsi:type="dcterms:W3CDTF">2020-09-12T09:37:14Z</dcterms:created>
  <dcterms:modified xsi:type="dcterms:W3CDTF">2021-10-15T11:33:58Z</dcterms:modified>
</cp:coreProperties>
</file>