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4"/>
  </p:sldMasterIdLst>
  <p:notesMasterIdLst>
    <p:notesMasterId r:id="rId47"/>
  </p:notesMasterIdLst>
  <p:handoutMasterIdLst>
    <p:handoutMasterId r:id="rId48"/>
  </p:handoutMasterIdLst>
  <p:sldIdLst>
    <p:sldId id="256" r:id="rId5"/>
    <p:sldId id="262" r:id="rId6"/>
    <p:sldId id="273" r:id="rId7"/>
    <p:sldId id="304" r:id="rId8"/>
    <p:sldId id="306" r:id="rId9"/>
    <p:sldId id="292" r:id="rId10"/>
    <p:sldId id="276" r:id="rId11"/>
    <p:sldId id="293" r:id="rId12"/>
    <p:sldId id="289" r:id="rId13"/>
    <p:sldId id="294" r:id="rId14"/>
    <p:sldId id="298" r:id="rId15"/>
    <p:sldId id="299" r:id="rId16"/>
    <p:sldId id="288" r:id="rId17"/>
    <p:sldId id="295" r:id="rId18"/>
    <p:sldId id="259" r:id="rId19"/>
    <p:sldId id="258" r:id="rId20"/>
    <p:sldId id="267" r:id="rId21"/>
    <p:sldId id="268" r:id="rId22"/>
    <p:sldId id="269" r:id="rId23"/>
    <p:sldId id="270" r:id="rId24"/>
    <p:sldId id="296" r:id="rId25"/>
    <p:sldId id="271" r:id="rId26"/>
    <p:sldId id="272" r:id="rId27"/>
    <p:sldId id="301" r:id="rId28"/>
    <p:sldId id="311" r:id="rId29"/>
    <p:sldId id="316" r:id="rId30"/>
    <p:sldId id="312" r:id="rId31"/>
    <p:sldId id="260" r:id="rId32"/>
    <p:sldId id="261" r:id="rId33"/>
    <p:sldId id="314" r:id="rId34"/>
    <p:sldId id="300" r:id="rId35"/>
    <p:sldId id="307" r:id="rId36"/>
    <p:sldId id="308" r:id="rId37"/>
    <p:sldId id="309" r:id="rId38"/>
    <p:sldId id="315" r:id="rId39"/>
    <p:sldId id="278" r:id="rId40"/>
    <p:sldId id="303" r:id="rId41"/>
    <p:sldId id="279" r:id="rId42"/>
    <p:sldId id="286" r:id="rId43"/>
    <p:sldId id="282" r:id="rId44"/>
    <p:sldId id="310" r:id="rId45"/>
    <p:sldId id="283" r:id="rId46"/>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a:srgbClr val="00FFCC"/>
    <a:srgbClr val="00CC99"/>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2203D4-F346-5A0F-F5AA-D3B6C64D1914}" v="52" dt="2026-05-19T14:33:42.980"/>
    <p1510:client id="{CEAA702C-0D1E-27EE-FB79-59A80BBDAF71}" v="218" dt="2026-05-19T07:54:27.5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1254"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74C0E7A2-7769-40A2-8C34-B72FF738C6C2}" type="datetimeFigureOut">
              <a:rPr lang="en-GB" smtClean="0"/>
              <a:t>20/05/2026</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429DDE52-7042-48CE-8643-ABEFFBA3EC63}" type="slidenum">
              <a:rPr lang="en-GB" smtClean="0"/>
              <a:t>‹#›</a:t>
            </a:fld>
            <a:endParaRPr lang="en-GB"/>
          </a:p>
        </p:txBody>
      </p:sp>
    </p:spTree>
    <p:extLst>
      <p:ext uri="{BB962C8B-B14F-4D97-AF65-F5344CB8AC3E}">
        <p14:creationId xmlns:p14="http://schemas.microsoft.com/office/powerpoint/2010/main" val="32877878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nSpc>
                <a:spcPct val="100000"/>
              </a:lnSpc>
              <a:spcBef>
                <a:spcPct val="0"/>
              </a:spcBef>
              <a:defRPr sz="1200"/>
            </a:lvl1pPr>
          </a:lstStyle>
          <a:p>
            <a:endParaRPr lang="en-US"/>
          </a:p>
        </p:txBody>
      </p:sp>
      <p:sp>
        <p:nvSpPr>
          <p:cNvPr id="61443" name="Rectangle 3"/>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lnSpc>
                <a:spcPct val="100000"/>
              </a:lnSpc>
              <a:spcBef>
                <a:spcPct val="0"/>
              </a:spcBef>
              <a:defRPr sz="1200"/>
            </a:lvl1pPr>
          </a:lstStyle>
          <a:p>
            <a:endParaRPr lang="en-US"/>
          </a:p>
        </p:txBody>
      </p:sp>
      <p:sp>
        <p:nvSpPr>
          <p:cNvPr id="61444"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45"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446" name="Rectangle 6"/>
          <p:cNvSpPr>
            <a:spLocks noGrp="1" noChangeArrowheads="1"/>
          </p:cNvSpPr>
          <p:nvPr>
            <p:ph type="ftr" sz="quarter" idx="4"/>
          </p:nvPr>
        </p:nvSpPr>
        <p:spPr bwMode="auto">
          <a:xfrm>
            <a:off x="0"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nSpc>
                <a:spcPct val="100000"/>
              </a:lnSpc>
              <a:spcBef>
                <a:spcPct val="0"/>
              </a:spcBef>
              <a:defRPr sz="1200"/>
            </a:lvl1pPr>
          </a:lstStyle>
          <a:p>
            <a:endParaRPr lang="en-US"/>
          </a:p>
        </p:txBody>
      </p:sp>
      <p:sp>
        <p:nvSpPr>
          <p:cNvPr id="61447" name="Rectangle 7"/>
          <p:cNvSpPr>
            <a:spLocks noGrp="1" noChangeArrowheads="1"/>
          </p:cNvSpPr>
          <p:nvPr>
            <p:ph type="sldNum" sz="quarter" idx="5"/>
          </p:nvPr>
        </p:nvSpPr>
        <p:spPr bwMode="auto">
          <a:xfrm>
            <a:off x="3850443"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lnSpc>
                <a:spcPct val="100000"/>
              </a:lnSpc>
              <a:spcBef>
                <a:spcPct val="0"/>
              </a:spcBef>
              <a:defRPr sz="1200"/>
            </a:lvl1pPr>
          </a:lstStyle>
          <a:p>
            <a:fld id="{541191D7-EAA8-4D00-8B90-2FC6F2F34491}" type="slidenum">
              <a:rPr lang="en-US"/>
              <a:pPr/>
              <a:t>‹#›</a:t>
            </a:fld>
            <a:endParaRPr lang="en-US"/>
          </a:p>
        </p:txBody>
      </p:sp>
    </p:spTree>
    <p:extLst>
      <p:ext uri="{BB962C8B-B14F-4D97-AF65-F5344CB8AC3E}">
        <p14:creationId xmlns:p14="http://schemas.microsoft.com/office/powerpoint/2010/main" val="354747252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50F11A-810D-459E-AB6B-3D5469F043E0}" type="slidenum">
              <a:rPr lang="en-US"/>
              <a:pPr/>
              <a:t>1</a:t>
            </a:fld>
            <a:endParaRPr 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pPr>
              <a:buFontTx/>
              <a:buChar char="•"/>
            </a:pPr>
            <a:endParaRPr lang="en-US"/>
          </a:p>
        </p:txBody>
      </p:sp>
    </p:spTree>
    <p:extLst>
      <p:ext uri="{BB962C8B-B14F-4D97-AF65-F5344CB8AC3E}">
        <p14:creationId xmlns:p14="http://schemas.microsoft.com/office/powerpoint/2010/main" val="3071520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E9A5F8-BD6F-459E-AC87-87D850E74C35}" type="slidenum">
              <a:rPr lang="en-US"/>
              <a:pPr/>
              <a:t>18</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a:buFontTx/>
              <a:buChar char="•"/>
            </a:pPr>
            <a:endParaRPr lang="en-US"/>
          </a:p>
        </p:txBody>
      </p:sp>
    </p:spTree>
    <p:extLst>
      <p:ext uri="{BB962C8B-B14F-4D97-AF65-F5344CB8AC3E}">
        <p14:creationId xmlns:p14="http://schemas.microsoft.com/office/powerpoint/2010/main" val="29385246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E9A5F8-BD6F-459E-AC87-87D850E74C35}" type="slidenum">
              <a:rPr lang="en-US"/>
              <a:pPr/>
              <a:t>19</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a:buFontTx/>
              <a:buChar char="•"/>
            </a:pPr>
            <a:endParaRPr lang="en-US"/>
          </a:p>
        </p:txBody>
      </p:sp>
    </p:spTree>
    <p:extLst>
      <p:ext uri="{BB962C8B-B14F-4D97-AF65-F5344CB8AC3E}">
        <p14:creationId xmlns:p14="http://schemas.microsoft.com/office/powerpoint/2010/main" val="7320053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E9A5F8-BD6F-459E-AC87-87D850E74C35}" type="slidenum">
              <a:rPr lang="en-US"/>
              <a:pPr/>
              <a:t>20</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a:buFontTx/>
              <a:buChar char="•"/>
            </a:pPr>
            <a:endParaRPr lang="en-US"/>
          </a:p>
        </p:txBody>
      </p:sp>
    </p:spTree>
    <p:extLst>
      <p:ext uri="{BB962C8B-B14F-4D97-AF65-F5344CB8AC3E}">
        <p14:creationId xmlns:p14="http://schemas.microsoft.com/office/powerpoint/2010/main" val="4433771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E9A5F8-BD6F-459E-AC87-87D850E74C35}" type="slidenum">
              <a:rPr lang="en-US"/>
              <a:pPr/>
              <a:t>21</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a:buFontTx/>
              <a:buChar char="•"/>
            </a:pPr>
            <a:endParaRPr lang="en-US"/>
          </a:p>
        </p:txBody>
      </p:sp>
    </p:spTree>
    <p:extLst>
      <p:ext uri="{BB962C8B-B14F-4D97-AF65-F5344CB8AC3E}">
        <p14:creationId xmlns:p14="http://schemas.microsoft.com/office/powerpoint/2010/main" val="4433771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E9A5F8-BD6F-459E-AC87-87D850E74C35}" type="slidenum">
              <a:rPr lang="en-US"/>
              <a:pPr/>
              <a:t>22</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a:buFontTx/>
              <a:buChar char="•"/>
            </a:pPr>
            <a:endParaRPr lang="en-US"/>
          </a:p>
        </p:txBody>
      </p:sp>
    </p:spTree>
    <p:extLst>
      <p:ext uri="{BB962C8B-B14F-4D97-AF65-F5344CB8AC3E}">
        <p14:creationId xmlns:p14="http://schemas.microsoft.com/office/powerpoint/2010/main" val="42627821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E9A5F8-BD6F-459E-AC87-87D850E74C35}" type="slidenum">
              <a:rPr lang="en-US"/>
              <a:pPr/>
              <a:t>23</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a:buFontTx/>
              <a:buChar char="•"/>
            </a:pPr>
            <a:endParaRPr lang="en-US"/>
          </a:p>
        </p:txBody>
      </p:sp>
    </p:spTree>
    <p:extLst>
      <p:ext uri="{BB962C8B-B14F-4D97-AF65-F5344CB8AC3E}">
        <p14:creationId xmlns:p14="http://schemas.microsoft.com/office/powerpoint/2010/main" val="41788715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E9A5F8-BD6F-459E-AC87-87D850E74C35}" type="slidenum">
              <a:rPr lang="en-US"/>
              <a:pPr/>
              <a:t>24</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a:buFontTx/>
              <a:buChar char="•"/>
            </a:pPr>
            <a:endParaRPr lang="en-US"/>
          </a:p>
        </p:txBody>
      </p:sp>
    </p:spTree>
    <p:extLst>
      <p:ext uri="{BB962C8B-B14F-4D97-AF65-F5344CB8AC3E}">
        <p14:creationId xmlns:p14="http://schemas.microsoft.com/office/powerpoint/2010/main" val="3066132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19074D-E8FC-444D-B78B-59016E275218}" type="slidenum">
              <a:rPr lang="en-US"/>
              <a:pPr/>
              <a:t>31</a:t>
            </a:fld>
            <a:endParaRPr 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pPr>
              <a:buFontTx/>
              <a:buChar char="•"/>
            </a:pPr>
            <a:endParaRPr lang="en-US"/>
          </a:p>
        </p:txBody>
      </p:sp>
    </p:spTree>
    <p:extLst>
      <p:ext uri="{BB962C8B-B14F-4D97-AF65-F5344CB8AC3E}">
        <p14:creationId xmlns:p14="http://schemas.microsoft.com/office/powerpoint/2010/main" val="31002483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41191D7-EAA8-4D00-8B90-2FC6F2F34491}" type="slidenum">
              <a:rPr lang="en-US" smtClean="0"/>
              <a:pPr/>
              <a:t>36</a:t>
            </a:fld>
            <a:endParaRPr lang="en-US"/>
          </a:p>
        </p:txBody>
      </p:sp>
    </p:spTree>
    <p:extLst>
      <p:ext uri="{BB962C8B-B14F-4D97-AF65-F5344CB8AC3E}">
        <p14:creationId xmlns:p14="http://schemas.microsoft.com/office/powerpoint/2010/main" val="16043634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41191D7-EAA8-4D00-8B90-2FC6F2F34491}" type="slidenum">
              <a:rPr lang="en-US" smtClean="0"/>
              <a:pPr/>
              <a:t>37</a:t>
            </a:fld>
            <a:endParaRPr lang="en-US"/>
          </a:p>
        </p:txBody>
      </p:sp>
    </p:spTree>
    <p:extLst>
      <p:ext uri="{BB962C8B-B14F-4D97-AF65-F5344CB8AC3E}">
        <p14:creationId xmlns:p14="http://schemas.microsoft.com/office/powerpoint/2010/main" val="22530798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4E6FDD-33F0-4D7A-8BA8-457B277DCF4B}" type="slidenum">
              <a:rPr lang="en-US"/>
              <a:pPr/>
              <a:t>2</a:t>
            </a:fld>
            <a:endParaRPr 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pPr>
              <a:buFontTx/>
              <a:buChar char="•"/>
            </a:pPr>
            <a:endParaRPr lang="en-US"/>
          </a:p>
        </p:txBody>
      </p:sp>
    </p:spTree>
    <p:extLst>
      <p:ext uri="{BB962C8B-B14F-4D97-AF65-F5344CB8AC3E}">
        <p14:creationId xmlns:p14="http://schemas.microsoft.com/office/powerpoint/2010/main" val="22116365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41191D7-EAA8-4D00-8B90-2FC6F2F34491}" type="slidenum">
              <a:rPr lang="en-US" smtClean="0"/>
              <a:pPr/>
              <a:t>4</a:t>
            </a:fld>
            <a:endParaRPr lang="en-US"/>
          </a:p>
        </p:txBody>
      </p:sp>
    </p:spTree>
    <p:extLst>
      <p:ext uri="{BB962C8B-B14F-4D97-AF65-F5344CB8AC3E}">
        <p14:creationId xmlns:p14="http://schemas.microsoft.com/office/powerpoint/2010/main" val="986818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41191D7-EAA8-4D00-8B90-2FC6F2F34491}" type="slidenum">
              <a:rPr lang="en-US" smtClean="0"/>
              <a:pPr/>
              <a:t>5</a:t>
            </a:fld>
            <a:endParaRPr lang="en-US"/>
          </a:p>
        </p:txBody>
      </p:sp>
    </p:spTree>
    <p:extLst>
      <p:ext uri="{BB962C8B-B14F-4D97-AF65-F5344CB8AC3E}">
        <p14:creationId xmlns:p14="http://schemas.microsoft.com/office/powerpoint/2010/main" val="13349723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2317C3-CFB6-4C4C-AAA2-62CF3E19D61A}" type="slidenum">
              <a:rPr lang="en-US"/>
              <a:pPr/>
              <a:t>6</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pPr>
              <a:buFontTx/>
              <a:buChar char="•"/>
            </a:pPr>
            <a:endParaRPr lang="en-US"/>
          </a:p>
        </p:txBody>
      </p:sp>
    </p:spTree>
    <p:extLst>
      <p:ext uri="{BB962C8B-B14F-4D97-AF65-F5344CB8AC3E}">
        <p14:creationId xmlns:p14="http://schemas.microsoft.com/office/powerpoint/2010/main" val="22281745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2317C3-CFB6-4C4C-AAA2-62CF3E19D61A}" type="slidenum">
              <a:rPr lang="en-US"/>
              <a:pPr/>
              <a:t>14</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pPr>
              <a:buFontTx/>
              <a:buChar char="•"/>
            </a:pPr>
            <a:endParaRPr lang="en-US"/>
          </a:p>
        </p:txBody>
      </p:sp>
    </p:spTree>
    <p:extLst>
      <p:ext uri="{BB962C8B-B14F-4D97-AF65-F5344CB8AC3E}">
        <p14:creationId xmlns:p14="http://schemas.microsoft.com/office/powerpoint/2010/main" val="1808198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19074D-E8FC-444D-B78B-59016E275218}" type="slidenum">
              <a:rPr lang="en-US"/>
              <a:pPr/>
              <a:t>15</a:t>
            </a:fld>
            <a:endParaRPr 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pPr>
              <a:buFontTx/>
              <a:buChar char="•"/>
            </a:pPr>
            <a:endParaRPr lang="en-US"/>
          </a:p>
        </p:txBody>
      </p:sp>
    </p:spTree>
    <p:extLst>
      <p:ext uri="{BB962C8B-B14F-4D97-AF65-F5344CB8AC3E}">
        <p14:creationId xmlns:p14="http://schemas.microsoft.com/office/powerpoint/2010/main" val="1191586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E9A5F8-BD6F-459E-AC87-87D850E74C35}" type="slidenum">
              <a:rPr lang="en-US"/>
              <a:pPr/>
              <a:t>16</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a:buFontTx/>
              <a:buChar char="•"/>
            </a:pPr>
            <a:endParaRPr lang="en-US"/>
          </a:p>
        </p:txBody>
      </p:sp>
    </p:spTree>
    <p:extLst>
      <p:ext uri="{BB962C8B-B14F-4D97-AF65-F5344CB8AC3E}">
        <p14:creationId xmlns:p14="http://schemas.microsoft.com/office/powerpoint/2010/main" val="24080063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E9A5F8-BD6F-459E-AC87-87D850E74C35}" type="slidenum">
              <a:rPr lang="en-US"/>
              <a:pPr/>
              <a:t>17</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a:buFontTx/>
              <a:buChar char="•"/>
            </a:pPr>
            <a:endParaRPr lang="en-US"/>
          </a:p>
        </p:txBody>
      </p:sp>
    </p:spTree>
    <p:extLst>
      <p:ext uri="{BB962C8B-B14F-4D97-AF65-F5344CB8AC3E}">
        <p14:creationId xmlns:p14="http://schemas.microsoft.com/office/powerpoint/2010/main" val="2522074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325773" y="6117336"/>
            <a:ext cx="857473" cy="365125"/>
          </a:xfrm>
        </p:spPr>
        <p:txBody>
          <a:bodyPr/>
          <a:lstStyle/>
          <a:p>
            <a:endParaRPr lang="en-US"/>
          </a:p>
        </p:txBody>
      </p:sp>
      <p:sp>
        <p:nvSpPr>
          <p:cNvPr id="5" name="Footer Placeholder 4"/>
          <p:cNvSpPr>
            <a:spLocks noGrp="1"/>
          </p:cNvSpPr>
          <p:nvPr>
            <p:ph type="ftr" sz="quarter" idx="11"/>
          </p:nvPr>
        </p:nvSpPr>
        <p:spPr>
          <a:xfrm>
            <a:off x="3623733" y="6117336"/>
            <a:ext cx="3609438" cy="365125"/>
          </a:xfrm>
        </p:spPr>
        <p:txBody>
          <a:bodyPr/>
          <a:lstStyle/>
          <a:p>
            <a:endParaRPr lang="en-US"/>
          </a:p>
        </p:txBody>
      </p:sp>
      <p:sp>
        <p:nvSpPr>
          <p:cNvPr id="6" name="Slide Number Placeholder 5"/>
          <p:cNvSpPr>
            <a:spLocks noGrp="1"/>
          </p:cNvSpPr>
          <p:nvPr>
            <p:ph type="sldNum" sz="quarter" idx="12"/>
          </p:nvPr>
        </p:nvSpPr>
        <p:spPr>
          <a:xfrm>
            <a:off x="8275320" y="6117336"/>
            <a:ext cx="411480" cy="365125"/>
          </a:xfrm>
        </p:spPr>
        <p:txBody>
          <a:bodyPr/>
          <a:lstStyle/>
          <a:p>
            <a:fld id="{80B0D17D-2647-4266-9487-0CA541A3FAFE}" type="slidenum">
              <a:rPr lang="en-US" smtClean="0"/>
              <a:pPr/>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2382328738"/>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F01D4-9524-4813-B564-656FF752DF88}" type="slidenum">
              <a:rPr lang="en-US" smtClean="0"/>
              <a:pPr/>
              <a:t>‹#›</a:t>
            </a:fld>
            <a:endParaRPr lang="en-US"/>
          </a:p>
        </p:txBody>
      </p:sp>
    </p:spTree>
    <p:extLst>
      <p:ext uri="{BB962C8B-B14F-4D97-AF65-F5344CB8AC3E}">
        <p14:creationId xmlns:p14="http://schemas.microsoft.com/office/powerpoint/2010/main" val="3122282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F01D4-9524-4813-B564-656FF752DF88}" type="slidenum">
              <a:rPr lang="en-US" smtClean="0"/>
              <a:pPr/>
              <a:t>‹#›</a:t>
            </a:fld>
            <a:endParaRPr lang="en-US"/>
          </a:p>
        </p:txBody>
      </p:sp>
    </p:spTree>
    <p:extLst>
      <p:ext uri="{BB962C8B-B14F-4D97-AF65-F5344CB8AC3E}">
        <p14:creationId xmlns:p14="http://schemas.microsoft.com/office/powerpoint/2010/main" val="41801538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F01D4-9524-4813-B564-656FF752DF88}" type="slidenum">
              <a:rPr lang="en-US" smtClean="0"/>
              <a:pPr/>
              <a:t>‹#›</a:t>
            </a:fld>
            <a:endParaRPr lang="en-US"/>
          </a:p>
        </p:txBody>
      </p:sp>
    </p:spTree>
    <p:extLst>
      <p:ext uri="{BB962C8B-B14F-4D97-AF65-F5344CB8AC3E}">
        <p14:creationId xmlns:p14="http://schemas.microsoft.com/office/powerpoint/2010/main" val="24213107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F01D4-9524-4813-B564-656FF752DF88}" type="slidenum">
              <a:rPr lang="en-US" smtClean="0"/>
              <a:pPr/>
              <a:t>‹#›</a:t>
            </a:fld>
            <a:endParaRPr lang="en-US"/>
          </a:p>
        </p:txBody>
      </p:sp>
    </p:spTree>
    <p:extLst>
      <p:ext uri="{BB962C8B-B14F-4D97-AF65-F5344CB8AC3E}">
        <p14:creationId xmlns:p14="http://schemas.microsoft.com/office/powerpoint/2010/main" val="21719493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F01D4-9524-4813-B564-656FF752DF88}" type="slidenum">
              <a:rPr lang="en-US" smtClean="0"/>
              <a:pPr/>
              <a:t>‹#›</a:t>
            </a:fld>
            <a:endParaRPr lang="en-US"/>
          </a:p>
        </p:txBody>
      </p:sp>
    </p:spTree>
    <p:extLst>
      <p:ext uri="{BB962C8B-B14F-4D97-AF65-F5344CB8AC3E}">
        <p14:creationId xmlns:p14="http://schemas.microsoft.com/office/powerpoint/2010/main" val="224109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F01D4-9524-4813-B564-656FF752DF88}" type="slidenum">
              <a:rPr lang="en-US" smtClean="0"/>
              <a:pPr/>
              <a:t>‹#›</a:t>
            </a:fld>
            <a:endParaRPr lang="en-US"/>
          </a:p>
        </p:txBody>
      </p:sp>
    </p:spTree>
    <p:extLst>
      <p:ext uri="{BB962C8B-B14F-4D97-AF65-F5344CB8AC3E}">
        <p14:creationId xmlns:p14="http://schemas.microsoft.com/office/powerpoint/2010/main" val="35386301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8B10A-B675-4087-9034-9B2183FA19D1}" type="slidenum">
              <a:rPr lang="en-US" smtClean="0"/>
              <a:pPr/>
              <a:t>‹#›</a:t>
            </a:fld>
            <a:endParaRPr lang="en-US"/>
          </a:p>
        </p:txBody>
      </p:sp>
    </p:spTree>
    <p:extLst>
      <p:ext uri="{BB962C8B-B14F-4D97-AF65-F5344CB8AC3E}">
        <p14:creationId xmlns:p14="http://schemas.microsoft.com/office/powerpoint/2010/main" val="3320360079"/>
      </p:ext>
    </p:extLst>
  </p:cSld>
  <p:clrMapOvr>
    <a:masterClrMapping/>
  </p:clrMapOvr>
  <p:transition>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BD3488-233A-4527-AB2B-86B08BC2E42E}" type="slidenum">
              <a:rPr lang="en-US" smtClean="0"/>
              <a:pPr/>
              <a:t>‹#›</a:t>
            </a:fld>
            <a:endParaRPr lang="en-US"/>
          </a:p>
        </p:txBody>
      </p:sp>
    </p:spTree>
    <p:extLst>
      <p:ext uri="{BB962C8B-B14F-4D97-AF65-F5344CB8AC3E}">
        <p14:creationId xmlns:p14="http://schemas.microsoft.com/office/powerpoint/2010/main" val="172703680"/>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344329" y="6108173"/>
            <a:ext cx="857473" cy="365125"/>
          </a:xfrm>
        </p:spPr>
        <p:txBody>
          <a:bodyPr/>
          <a:lstStyle/>
          <a:p>
            <a:endParaRPr lang="en-US"/>
          </a:p>
        </p:txBody>
      </p:sp>
      <p:sp>
        <p:nvSpPr>
          <p:cNvPr id="5" name="Footer Placeholder 4"/>
          <p:cNvSpPr>
            <a:spLocks noGrp="1"/>
          </p:cNvSpPr>
          <p:nvPr>
            <p:ph type="ftr" sz="quarter" idx="11"/>
          </p:nvPr>
        </p:nvSpPr>
        <p:spPr>
          <a:xfrm>
            <a:off x="1972647" y="6108173"/>
            <a:ext cx="5314517" cy="365125"/>
          </a:xfrm>
        </p:spPr>
        <p:txBody>
          <a:bodyPr/>
          <a:lstStyle/>
          <a:p>
            <a:endParaRPr lang="en-US"/>
          </a:p>
        </p:txBody>
      </p:sp>
      <p:sp>
        <p:nvSpPr>
          <p:cNvPr id="6" name="Slide Number Placeholder 5"/>
          <p:cNvSpPr>
            <a:spLocks noGrp="1"/>
          </p:cNvSpPr>
          <p:nvPr>
            <p:ph type="sldNum" sz="quarter" idx="12"/>
          </p:nvPr>
        </p:nvSpPr>
        <p:spPr>
          <a:xfrm>
            <a:off x="8258967" y="6108173"/>
            <a:ext cx="427833" cy="365125"/>
          </a:xfrm>
        </p:spPr>
        <p:txBody>
          <a:bodyPr/>
          <a:lstStyle/>
          <a:p>
            <a:fld id="{B3F9DD91-C94B-4410-B8E2-C31341F4D57B}" type="slidenum">
              <a:rPr lang="en-US" smtClean="0"/>
              <a:pPr/>
              <a:t>‹#›</a:t>
            </a:fld>
            <a:endParaRPr lang="en-US"/>
          </a:p>
        </p:txBody>
      </p:sp>
    </p:spTree>
    <p:extLst>
      <p:ext uri="{BB962C8B-B14F-4D97-AF65-F5344CB8AC3E}">
        <p14:creationId xmlns:p14="http://schemas.microsoft.com/office/powerpoint/2010/main" val="744043399"/>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273317" y="6116070"/>
            <a:ext cx="413483" cy="365125"/>
          </a:xfrm>
        </p:spPr>
        <p:txBody>
          <a:bodyPr/>
          <a:lstStyle/>
          <a:p>
            <a:fld id="{E99CDFB7-BA1E-400C-A6DB-42D5818B1DD6}" type="slidenum">
              <a:rPr lang="en-US" smtClean="0"/>
              <a:pPr/>
              <a:t>‹#›</a:t>
            </a:fld>
            <a:endParaRPr lang="en-US"/>
          </a:p>
        </p:txBody>
      </p:sp>
    </p:spTree>
    <p:extLst>
      <p:ext uri="{BB962C8B-B14F-4D97-AF65-F5344CB8AC3E}">
        <p14:creationId xmlns:p14="http://schemas.microsoft.com/office/powerpoint/2010/main" val="3013616701"/>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71D494-68BC-407F-AF65-AB0F97113BB5}" type="slidenum">
              <a:rPr lang="en-US" smtClean="0"/>
              <a:pPr/>
              <a:t>‹#›</a:t>
            </a:fld>
            <a:endParaRPr lang="en-US"/>
          </a:p>
        </p:txBody>
      </p:sp>
    </p:spTree>
    <p:extLst>
      <p:ext uri="{BB962C8B-B14F-4D97-AF65-F5344CB8AC3E}">
        <p14:creationId xmlns:p14="http://schemas.microsoft.com/office/powerpoint/2010/main" val="1905263465"/>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3E3192-E4CE-48D6-A6F2-6D2A272381B1}" type="slidenum">
              <a:rPr lang="en-US" smtClean="0"/>
              <a:pPr/>
              <a:t>‹#›</a:t>
            </a:fld>
            <a:endParaRPr lang="en-US"/>
          </a:p>
        </p:txBody>
      </p:sp>
    </p:spTree>
    <p:extLst>
      <p:ext uri="{BB962C8B-B14F-4D97-AF65-F5344CB8AC3E}">
        <p14:creationId xmlns:p14="http://schemas.microsoft.com/office/powerpoint/2010/main" val="747445823"/>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D38FEF-6213-4598-919E-2C5D33C16990}" type="slidenum">
              <a:rPr lang="en-US" smtClean="0"/>
              <a:pPr/>
              <a:t>‹#›</a:t>
            </a:fld>
            <a:endParaRPr lang="en-US"/>
          </a:p>
        </p:txBody>
      </p:sp>
    </p:spTree>
    <p:extLst>
      <p:ext uri="{BB962C8B-B14F-4D97-AF65-F5344CB8AC3E}">
        <p14:creationId xmlns:p14="http://schemas.microsoft.com/office/powerpoint/2010/main" val="3240338015"/>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A107C3-E985-4DC2-8886-570CDD1DCD6B}" type="slidenum">
              <a:rPr lang="en-US" smtClean="0"/>
              <a:pPr/>
              <a:t>‹#›</a:t>
            </a:fld>
            <a:endParaRPr lang="en-US"/>
          </a:p>
        </p:txBody>
      </p:sp>
    </p:spTree>
    <p:extLst>
      <p:ext uri="{BB962C8B-B14F-4D97-AF65-F5344CB8AC3E}">
        <p14:creationId xmlns:p14="http://schemas.microsoft.com/office/powerpoint/2010/main" val="1871208835"/>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87DE84-1273-4261-A7F9-101789AABE14}" type="slidenum">
              <a:rPr lang="en-US" smtClean="0"/>
              <a:pPr/>
              <a:t>‹#›</a:t>
            </a:fld>
            <a:endParaRPr lang="en-US"/>
          </a:p>
        </p:txBody>
      </p:sp>
    </p:spTree>
    <p:extLst>
      <p:ext uri="{BB962C8B-B14F-4D97-AF65-F5344CB8AC3E}">
        <p14:creationId xmlns:p14="http://schemas.microsoft.com/office/powerpoint/2010/main" val="3481628047"/>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84E99E-F311-4DF1-948C-EE093CE6CFF9}" type="slidenum">
              <a:rPr lang="en-US" smtClean="0"/>
              <a:pPr/>
              <a:t>‹#›</a:t>
            </a:fld>
            <a:endParaRPr lang="en-US"/>
          </a:p>
        </p:txBody>
      </p:sp>
    </p:spTree>
    <p:extLst>
      <p:ext uri="{BB962C8B-B14F-4D97-AF65-F5344CB8AC3E}">
        <p14:creationId xmlns:p14="http://schemas.microsoft.com/office/powerpoint/2010/main" val="2345201203"/>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alphaModFix amt="8000"/>
            <a:lum/>
          </a:blip>
          <a:srcRect/>
          <a:stretch>
            <a:fillRect l="32000" t="2000" r="-1000" b="4000"/>
          </a:stretch>
        </a:blipFill>
        <a:effectLst/>
      </p:bgPr>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D1F01D4-9524-4813-B564-656FF752DF88}" type="slidenum">
              <a:rPr lang="en-US" smtClean="0"/>
              <a:pPr/>
              <a:t>‹#›</a:t>
            </a:fld>
            <a:endParaRPr lang="en-US"/>
          </a:p>
        </p:txBody>
      </p:sp>
    </p:spTree>
    <p:extLst>
      <p:ext uri="{BB962C8B-B14F-4D97-AF65-F5344CB8AC3E}">
        <p14:creationId xmlns:p14="http://schemas.microsoft.com/office/powerpoint/2010/main" val="3152847782"/>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 id="2147483714" r:id="rId15"/>
    <p:sldLayoutId id="2147483715" r:id="rId16"/>
    <p:sldLayoutId id="2147483716" r:id="rId17"/>
  </p:sldLayoutIdLst>
  <p:transition>
    <p:fade thruBlk="1"/>
  </p:transition>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kent.gov.uk/education-and-children/schools/school-places/choosing-a-schoo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kent.gov.uk/education-and-children/schools/school-places/after-you-get-your-school-offer" TargetMode="External"/><Relationship Id="rId2" Type="http://schemas.openxmlformats.org/officeDocument/2006/relationships/hyperlink" Target="http://www.kent.gov.uk/education-and-children/schools/school-places/admissions-criteria" TargetMode="External"/><Relationship Id="rId1" Type="http://schemas.openxmlformats.org/officeDocument/2006/relationships/slideLayout" Target="../slideLayouts/slideLayout2.xml"/><Relationship Id="rId4" Type="http://schemas.openxmlformats.org/officeDocument/2006/relationships/hyperlink" Target="http://www.kent.gov.uk/education-and-children/schools/school-places/appeal-a-school-offer#tab-2"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www.kent.gov.uk/education-and-children/schools/school-places/appeal-a-school-offer#tab-2"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kent.gov.uk/education-and-children/schools/school-places/kent-test#tab-1"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kent.gov.uk/__data/assets/pdf_file/0014/14513/Kent-Test-familiarisation-booklet.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11plus.gl-assessment.co.uk/free-materials/"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kent.gov.uk/education-and-children/schools/school-places/kent-test/kent-test-result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medway.gov.uk/info/200137/schools_and_learning/1049/medway_test_11"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kent.gov.uk/ola" TargetMode="External"/><Relationship Id="rId2" Type="http://schemas.openxmlformats.org/officeDocument/2006/relationships/hyperlink" Target="https://www.kent.gov.uk/education-and-children/schools/school-places/secondary-school-places" TargetMode="External"/><Relationship Id="rId1" Type="http://schemas.openxmlformats.org/officeDocument/2006/relationships/slideLayout" Target="../slideLayouts/slideLayout2.xml"/><Relationship Id="rId6" Type="http://schemas.openxmlformats.org/officeDocument/2006/relationships/hyperlink" Target="mailto:kent.admissions@kent.gov.uk" TargetMode="External"/><Relationship Id="rId5" Type="http://schemas.openxmlformats.org/officeDocument/2006/relationships/hyperlink" Target="https://www.medway.gov.uk/info/200137/schools_and_learning/1049/medway_test_11/2" TargetMode="External"/><Relationship Id="rId4" Type="http://schemas.openxmlformats.org/officeDocument/2006/relationships/hyperlink" Target="https://www.kent.gov.uk/education-and-children/schools/school-places/kent-test"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www.kent.gov.uk/education-and-children/schools/school-places/kent-test" TargetMode="External"/><Relationship Id="rId2" Type="http://schemas.openxmlformats.org/officeDocument/2006/relationships/hyperlink" Target="https://www.kent.gov.uk/__data/assets/pdf_file/0006/196314/Kent-Test-familiarisation-booklet.pdf" TargetMode="External"/><Relationship Id="rId1" Type="http://schemas.openxmlformats.org/officeDocument/2006/relationships/slideLayout" Target="../slideLayouts/slideLayout2.xml"/><Relationship Id="rId6" Type="http://schemas.openxmlformats.org/officeDocument/2006/relationships/hyperlink" Target="https://www.discovery.kent.sch.uk/assets/Kent-Test-Leaflet-for-parents-1.pdf" TargetMode="External"/><Relationship Id="rId5" Type="http://schemas.openxmlformats.org/officeDocument/2006/relationships/hyperlink" Target="https://www.atomlearning.com/blog/the-kent-test" TargetMode="External"/><Relationship Id="rId4" Type="http://schemas.openxmlformats.org/officeDocument/2006/relationships/hyperlink" Target="https://resources.atomlearning.co.uk/kent-test-interactive-guide" TargetMode="External"/></Relationships>
</file>

<file path=ppt/slides/_rels/slide42.xml.rels><?xml version="1.0" encoding="UTF-8" standalone="yes"?>
<Relationships xmlns="http://schemas.openxmlformats.org/package/2006/relationships"><Relationship Id="rId3" Type="http://schemas.openxmlformats.org/officeDocument/2006/relationships/hyperlink" Target="mailto:kstannard@discovery.kent.sch.uk" TargetMode="External"/><Relationship Id="rId2" Type="http://schemas.openxmlformats.org/officeDocument/2006/relationships/hyperlink" Target="mailto:jwilce@discovery.kent.sch.u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kent.gov.uk/ol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kent.gov.uk/education-and-children/schools/school-places/admissions-criteria/admissions-criteria-202728/secondary-20272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E3D4922-3D1C-4679-9A86-15BFC1A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164E9BCF-1B67-4514-808C-A5DCBDEB4A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1"/>
            <a:ext cx="3302781"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76" name="Group 75">
            <a:extLst>
              <a:ext uri="{FF2B5EF4-FFF2-40B4-BE49-F238E27FC236}">
                <a16:creationId xmlns:a16="http://schemas.microsoft.com/office/drawing/2014/main" id="{32238778-9D1D-45F4-BB78-76F208A224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486469" y="0"/>
            <a:ext cx="1827609" cy="6858001"/>
            <a:chOff x="1320800" y="0"/>
            <a:chExt cx="2436813" cy="6858001"/>
          </a:xfrm>
        </p:grpSpPr>
        <p:sp>
          <p:nvSpPr>
            <p:cNvPr id="77" name="Freeform 6">
              <a:extLst>
                <a:ext uri="{FF2B5EF4-FFF2-40B4-BE49-F238E27FC236}">
                  <a16:creationId xmlns:a16="http://schemas.microsoft.com/office/drawing/2014/main" id="{93667F4D-F2CD-4E50-BACC-24766910F7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GB"/>
            </a:p>
          </p:txBody>
        </p:sp>
        <p:sp>
          <p:nvSpPr>
            <p:cNvPr id="78" name="Freeform 7">
              <a:extLst>
                <a:ext uri="{FF2B5EF4-FFF2-40B4-BE49-F238E27FC236}">
                  <a16:creationId xmlns:a16="http://schemas.microsoft.com/office/drawing/2014/main" id="{20CAAE25-D2F2-493F-9569-EC552C1ADD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GB"/>
            </a:p>
          </p:txBody>
        </p:sp>
        <p:sp>
          <p:nvSpPr>
            <p:cNvPr id="79" name="Freeform 8">
              <a:extLst>
                <a:ext uri="{FF2B5EF4-FFF2-40B4-BE49-F238E27FC236}">
                  <a16:creationId xmlns:a16="http://schemas.microsoft.com/office/drawing/2014/main" id="{42D5E996-541D-42BA-8B22-F7E96752CE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GB"/>
            </a:p>
          </p:txBody>
        </p:sp>
        <p:sp>
          <p:nvSpPr>
            <p:cNvPr id="80" name="Freeform 9">
              <a:extLst>
                <a:ext uri="{FF2B5EF4-FFF2-40B4-BE49-F238E27FC236}">
                  <a16:creationId xmlns:a16="http://schemas.microsoft.com/office/drawing/2014/main" id="{6BDB86F1-7C07-4D49-B9C9-7837A1FB25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GB"/>
            </a:p>
          </p:txBody>
        </p:sp>
        <p:sp>
          <p:nvSpPr>
            <p:cNvPr id="81" name="Freeform 10">
              <a:extLst>
                <a:ext uri="{FF2B5EF4-FFF2-40B4-BE49-F238E27FC236}">
                  <a16:creationId xmlns:a16="http://schemas.microsoft.com/office/drawing/2014/main" id="{92FDEA97-0861-44C0-9B26-4BB5F777AE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GB"/>
            </a:p>
          </p:txBody>
        </p:sp>
        <p:sp>
          <p:nvSpPr>
            <p:cNvPr id="82" name="Freeform 11">
              <a:extLst>
                <a:ext uri="{FF2B5EF4-FFF2-40B4-BE49-F238E27FC236}">
                  <a16:creationId xmlns:a16="http://schemas.microsoft.com/office/drawing/2014/main" id="{A9F3AA02-C861-444A-9178-0BD3D3CE16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GB"/>
            </a:p>
          </p:txBody>
        </p:sp>
      </p:grpSp>
      <p:sp>
        <p:nvSpPr>
          <p:cNvPr id="2050" name="Rectangle 2"/>
          <p:cNvSpPr>
            <a:spLocks noGrp="1" noChangeArrowheads="1"/>
          </p:cNvSpPr>
          <p:nvPr>
            <p:ph type="ctrTitle"/>
          </p:nvPr>
        </p:nvSpPr>
        <p:spPr>
          <a:xfrm>
            <a:off x="3576160" y="1391418"/>
            <a:ext cx="5336730" cy="3842570"/>
          </a:xfrm>
        </p:spPr>
        <p:txBody>
          <a:bodyPr anchor="ctr">
            <a:normAutofit fontScale="90000"/>
          </a:bodyPr>
          <a:lstStyle/>
          <a:p>
            <a:pPr algn="ctr"/>
            <a:r>
              <a:rPr lang="en-US">
                <a:latin typeface="Calibri" panose="020F0502020204030204" pitchFamily="34" charset="0"/>
                <a:cs typeface="Calibri" panose="020F0502020204030204" pitchFamily="34" charset="0"/>
              </a:rPr>
              <a:t>Secondary School Transfer Information for </a:t>
            </a:r>
            <a:br>
              <a:rPr lang="en-US">
                <a:latin typeface="Calibri" panose="020F0502020204030204" pitchFamily="34" charset="0"/>
                <a:cs typeface="Calibri" panose="020F0502020204030204" pitchFamily="34" charset="0"/>
              </a:rPr>
            </a:br>
            <a:r>
              <a:rPr lang="en-US">
                <a:latin typeface="Calibri" panose="020F0502020204030204" pitchFamily="34" charset="0"/>
                <a:cs typeface="Calibri" panose="020F0502020204030204" pitchFamily="34" charset="0"/>
              </a:rPr>
              <a:t>Year 5 Parents</a:t>
            </a:r>
            <a:br>
              <a:rPr lang="en-US">
                <a:latin typeface="Calibri" panose="020F0502020204030204" pitchFamily="34" charset="0"/>
                <a:cs typeface="Calibri" panose="020F0502020204030204" pitchFamily="34" charset="0"/>
              </a:rPr>
            </a:br>
            <a:r>
              <a:rPr lang="en-US" sz="4400">
                <a:latin typeface="Calibri" panose="020F0502020204030204" pitchFamily="34" charset="0"/>
                <a:cs typeface="Calibri" panose="020F0502020204030204" pitchFamily="34" charset="0"/>
              </a:rPr>
              <a:t>May 2026</a:t>
            </a:r>
          </a:p>
        </p:txBody>
      </p:sp>
      <p:sp>
        <p:nvSpPr>
          <p:cNvPr id="2051" name="Rectangle 3"/>
          <p:cNvSpPr>
            <a:spLocks noGrp="1" noChangeArrowheads="1"/>
          </p:cNvSpPr>
          <p:nvPr>
            <p:ph type="subTitle" idx="1"/>
          </p:nvPr>
        </p:nvSpPr>
        <p:spPr>
          <a:xfrm>
            <a:off x="293916" y="264611"/>
            <a:ext cx="1898637" cy="2535740"/>
          </a:xfrm>
        </p:spPr>
        <p:txBody>
          <a:bodyPr anchor="ctr">
            <a:normAutofit/>
          </a:bodyPr>
          <a:lstStyle/>
          <a:p>
            <a:pPr>
              <a:spcBef>
                <a:spcPct val="0"/>
              </a:spcBef>
            </a:pPr>
            <a:r>
              <a:rPr lang="en-US" sz="3000" b="1" i="1">
                <a:solidFill>
                  <a:srgbClr val="FFFFFF"/>
                </a:solidFill>
              </a:rPr>
              <a:t>Choosing the right path for your child</a:t>
            </a:r>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048" y="-265592"/>
            <a:ext cx="8686800" cy="1981200"/>
          </a:xfrm>
        </p:spPr>
        <p:txBody>
          <a:bodyPr/>
          <a:lstStyle/>
          <a:p>
            <a:r>
              <a:rPr lang="en-GB">
                <a:latin typeface="Calibri" panose="020F0502020204030204" pitchFamily="34" charset="0"/>
                <a:cs typeface="Calibri" panose="020F0502020204030204" pitchFamily="34" charset="0"/>
              </a:rPr>
              <a:t>Applying for a secondary school place</a:t>
            </a:r>
          </a:p>
        </p:txBody>
      </p:sp>
      <p:sp>
        <p:nvSpPr>
          <p:cNvPr id="5" name="Content Placeholder 2"/>
          <p:cNvSpPr txBox="1">
            <a:spLocks/>
          </p:cNvSpPr>
          <p:nvPr/>
        </p:nvSpPr>
        <p:spPr bwMode="auto">
          <a:xfrm>
            <a:off x="1471248" y="1265442"/>
            <a:ext cx="70104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50000"/>
              </a:spcBef>
              <a:spcAft>
                <a:spcPct val="0"/>
              </a:spcAft>
              <a:buChar char="•"/>
              <a:defRPr sz="2400">
                <a:solidFill>
                  <a:schemeClr val="tx2"/>
                </a:solidFill>
                <a:latin typeface="+mn-lt"/>
                <a:ea typeface="+mn-ea"/>
                <a:cs typeface="+mn-cs"/>
              </a:defRPr>
            </a:lvl1pPr>
            <a:lvl2pPr marL="742950" indent="-285750" algn="l" rtl="0" eaLnBrk="1" fontAlgn="base" hangingPunct="1">
              <a:spcBef>
                <a:spcPct val="20000"/>
              </a:spcBef>
              <a:spcAft>
                <a:spcPct val="0"/>
              </a:spcAft>
              <a:buFont typeface="Wingdings" pitchFamily="2" charset="2"/>
              <a:buChar char="Ø"/>
              <a:defRPr sz="2200" i="1">
                <a:solidFill>
                  <a:schemeClr val="tx2"/>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sz="1600">
                <a:solidFill>
                  <a:schemeClr val="tx1"/>
                </a:solidFill>
                <a:latin typeface="+mn-lt"/>
              </a:defRPr>
            </a:lvl4pPr>
            <a:lvl5pPr marL="2057400" indent="-228600" algn="l" rtl="0" eaLnBrk="1" fontAlgn="base" hangingPunct="1">
              <a:spcBef>
                <a:spcPct val="20000"/>
              </a:spcBef>
              <a:spcAft>
                <a:spcPct val="0"/>
              </a:spcAft>
              <a:buChar char="»"/>
              <a:defRPr sz="1200">
                <a:solidFill>
                  <a:schemeClr val="tx1"/>
                </a:solidFill>
                <a:latin typeface="+mn-lt"/>
              </a:defRPr>
            </a:lvl5pPr>
            <a:lvl6pPr marL="2514600" indent="-228600" algn="l" rtl="0" eaLnBrk="1" fontAlgn="base" hangingPunct="1">
              <a:spcBef>
                <a:spcPct val="20000"/>
              </a:spcBef>
              <a:spcAft>
                <a:spcPct val="0"/>
              </a:spcAft>
              <a:buChar char="»"/>
              <a:defRPr sz="1200">
                <a:solidFill>
                  <a:schemeClr val="tx1"/>
                </a:solidFill>
                <a:latin typeface="+mn-lt"/>
              </a:defRPr>
            </a:lvl6pPr>
            <a:lvl7pPr marL="2971800" indent="-228600" algn="l" rtl="0" eaLnBrk="1" fontAlgn="base" hangingPunct="1">
              <a:spcBef>
                <a:spcPct val="20000"/>
              </a:spcBef>
              <a:spcAft>
                <a:spcPct val="0"/>
              </a:spcAft>
              <a:buChar char="»"/>
              <a:defRPr sz="1200">
                <a:solidFill>
                  <a:schemeClr val="tx1"/>
                </a:solidFill>
                <a:latin typeface="+mn-lt"/>
              </a:defRPr>
            </a:lvl7pPr>
            <a:lvl8pPr marL="3429000" indent="-228600" algn="l" rtl="0" eaLnBrk="1" fontAlgn="base" hangingPunct="1">
              <a:spcBef>
                <a:spcPct val="20000"/>
              </a:spcBef>
              <a:spcAft>
                <a:spcPct val="0"/>
              </a:spcAft>
              <a:buChar char="»"/>
              <a:defRPr sz="1200">
                <a:solidFill>
                  <a:schemeClr val="tx1"/>
                </a:solidFill>
                <a:latin typeface="+mn-lt"/>
              </a:defRPr>
            </a:lvl8pPr>
            <a:lvl9pPr marL="3886200" indent="-228600" algn="l" rtl="0" eaLnBrk="1" fontAlgn="base" hangingPunct="1">
              <a:spcBef>
                <a:spcPct val="20000"/>
              </a:spcBef>
              <a:spcAft>
                <a:spcPct val="0"/>
              </a:spcAft>
              <a:buChar char="»"/>
              <a:defRPr sz="1200">
                <a:solidFill>
                  <a:schemeClr val="tx1"/>
                </a:solidFill>
                <a:latin typeface="+mn-lt"/>
              </a:defRPr>
            </a:lvl9pPr>
          </a:lstStyle>
          <a:p>
            <a:pPr>
              <a:lnSpc>
                <a:spcPct val="100000"/>
              </a:lnSpc>
            </a:pPr>
            <a:r>
              <a:rPr lang="en-GB" kern="0">
                <a:solidFill>
                  <a:schemeClr val="tx1"/>
                </a:solidFill>
                <a:latin typeface="Calibri" panose="020F0502020204030204" pitchFamily="34" charset="0"/>
                <a:cs typeface="Calibri" panose="020F0502020204030204" pitchFamily="34" charset="0"/>
              </a:rPr>
              <a:t>Find out how the school can support your child if you are choosing a school for a child with a specific educational need.</a:t>
            </a:r>
          </a:p>
          <a:p>
            <a:pPr>
              <a:lnSpc>
                <a:spcPct val="100000"/>
              </a:lnSpc>
            </a:pPr>
            <a:r>
              <a:rPr lang="en-GB" kern="0">
                <a:solidFill>
                  <a:schemeClr val="tx1"/>
                </a:solidFill>
                <a:latin typeface="Calibri" panose="020F0502020204030204" pitchFamily="34" charset="0"/>
                <a:cs typeface="Calibri" panose="020F0502020204030204" pitchFamily="34" charset="0"/>
              </a:rPr>
              <a:t>Consider travel arrangements – the proximity of schools from Kings Hill and non-direct bus routes may add up to a very long day for children.</a:t>
            </a:r>
          </a:p>
          <a:p>
            <a:pPr>
              <a:lnSpc>
                <a:spcPct val="100000"/>
              </a:lnSpc>
            </a:pPr>
            <a:r>
              <a:rPr lang="en-GB" kern="0">
                <a:solidFill>
                  <a:schemeClr val="tx1"/>
                </a:solidFill>
                <a:latin typeface="Calibri" panose="020F0502020204030204" pitchFamily="34" charset="0"/>
                <a:cs typeface="Calibri" panose="020F0502020204030204" pitchFamily="34" charset="0"/>
              </a:rPr>
              <a:t>Remember that you can seek advice from your child’s class teacher – we are here to offer advice and support you through the application process.</a:t>
            </a:r>
          </a:p>
          <a:p>
            <a:pPr>
              <a:lnSpc>
                <a:spcPct val="100000"/>
              </a:lnSpc>
            </a:pPr>
            <a:r>
              <a:rPr lang="en-GB" kern="0">
                <a:solidFill>
                  <a:schemeClr val="tx1"/>
                </a:solidFill>
                <a:latin typeface="Calibri" panose="020F0502020204030204" pitchFamily="34" charset="0"/>
                <a:cs typeface="Calibri" panose="020F0502020204030204" pitchFamily="34" charset="0"/>
              </a:rPr>
              <a:t>Further information on choosing a school can be found here: </a:t>
            </a:r>
            <a:r>
              <a:rPr lang="en-GB">
                <a:hlinkClick r:id="rId2"/>
              </a:rPr>
              <a:t>Choosing a school - Kent County Council</a:t>
            </a:r>
            <a:endParaRPr lang="en-GB" kern="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45708552"/>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960" y="-175846"/>
            <a:ext cx="8322040" cy="1981200"/>
          </a:xfrm>
        </p:spPr>
        <p:txBody>
          <a:bodyPr/>
          <a:lstStyle/>
          <a:p>
            <a:r>
              <a:rPr lang="en-GB">
                <a:latin typeface="Calibri" panose="020F0502020204030204" pitchFamily="34" charset="0"/>
                <a:cs typeface="Calibri" panose="020F0502020204030204" pitchFamily="34" charset="0"/>
              </a:rPr>
              <a:t>Applying for a grammar school place</a:t>
            </a:r>
          </a:p>
        </p:txBody>
      </p:sp>
      <p:sp>
        <p:nvSpPr>
          <p:cNvPr id="3" name="Content Placeholder 2"/>
          <p:cNvSpPr>
            <a:spLocks noGrp="1"/>
          </p:cNvSpPr>
          <p:nvPr>
            <p:ph idx="1"/>
          </p:nvPr>
        </p:nvSpPr>
        <p:spPr>
          <a:xfrm>
            <a:off x="1477780" y="1377885"/>
            <a:ext cx="7010400" cy="4572000"/>
          </a:xfrm>
        </p:spPr>
        <p:txBody>
          <a:bodyPr>
            <a:normAutofit fontScale="92500" lnSpcReduction="20000"/>
          </a:bodyPr>
          <a:lstStyle/>
          <a:p>
            <a:pPr marL="0" indent="0">
              <a:buNone/>
            </a:pPr>
            <a:endParaRPr lang="en-GB" sz="2200">
              <a:latin typeface="Calibri" panose="020F0502020204030204" pitchFamily="34" charset="0"/>
              <a:cs typeface="Calibri" panose="020F0502020204030204" pitchFamily="34" charset="0"/>
            </a:endParaRPr>
          </a:p>
          <a:p>
            <a:r>
              <a:rPr lang="en-GB" sz="2600" b="1">
                <a:latin typeface="Calibri" panose="020F0502020204030204" pitchFamily="34" charset="0"/>
                <a:cs typeface="Calibri" panose="020F0502020204030204" pitchFamily="34" charset="0"/>
              </a:rPr>
              <a:t>If your child is assessed as suitable for grammar school,</a:t>
            </a:r>
            <a:r>
              <a:rPr lang="en-GB" sz="2600">
                <a:latin typeface="Calibri" panose="020F0502020204030204" pitchFamily="34" charset="0"/>
                <a:cs typeface="Calibri" panose="020F0502020204030204" pitchFamily="34" charset="0"/>
              </a:rPr>
              <a:t> any Kent grammar school you apply for will consider your application, but this does not guarantee your child will be offered a place. </a:t>
            </a:r>
          </a:p>
          <a:p>
            <a:r>
              <a:rPr lang="en-GB" sz="2600">
                <a:latin typeface="Calibri" panose="020F0502020204030204" pitchFamily="34" charset="0"/>
                <a:cs typeface="Calibri" panose="020F0502020204030204" pitchFamily="34" charset="0"/>
              </a:rPr>
              <a:t>If more children qualify for places than it has space for, the school must use its </a:t>
            </a:r>
            <a:r>
              <a:rPr lang="en-GB" sz="2600">
                <a:latin typeface="Calibri" panose="020F0502020204030204" pitchFamily="34" charset="0"/>
                <a:cs typeface="Calibri" panose="020F0502020204030204" pitchFamily="34" charset="0"/>
                <a:hlinkClick r:id="rId2"/>
              </a:rPr>
              <a:t>admissions criteria</a:t>
            </a:r>
            <a:r>
              <a:rPr lang="en-GB" sz="2600">
                <a:latin typeface="Calibri" panose="020F0502020204030204" pitchFamily="34" charset="0"/>
                <a:cs typeface="Calibri" panose="020F0502020204030204" pitchFamily="34" charset="0"/>
              </a:rPr>
              <a:t> to decide which children to offer places to. </a:t>
            </a:r>
          </a:p>
          <a:p>
            <a:r>
              <a:rPr lang="en-GB" sz="2600">
                <a:latin typeface="Calibri" panose="020F0502020204030204" pitchFamily="34" charset="0"/>
                <a:cs typeface="Calibri" panose="020F0502020204030204" pitchFamily="34" charset="0"/>
              </a:rPr>
              <a:t>If your child is not offered a place at a grammar school because it is full you can put their name on the </a:t>
            </a:r>
            <a:r>
              <a:rPr lang="en-GB" sz="2600">
                <a:latin typeface="Calibri" panose="020F0502020204030204" pitchFamily="34" charset="0"/>
                <a:cs typeface="Calibri" panose="020F0502020204030204" pitchFamily="34" charset="0"/>
                <a:hlinkClick r:id="rId3"/>
              </a:rPr>
              <a:t>school's waiting list</a:t>
            </a:r>
            <a:r>
              <a:rPr lang="en-GB" sz="2600">
                <a:latin typeface="Calibri" panose="020F0502020204030204" pitchFamily="34" charset="0"/>
                <a:cs typeface="Calibri" panose="020F0502020204030204" pitchFamily="34" charset="0"/>
              </a:rPr>
              <a:t>. </a:t>
            </a:r>
          </a:p>
          <a:p>
            <a:r>
              <a:rPr lang="en-GB" sz="2600">
                <a:latin typeface="Calibri" panose="020F0502020204030204" pitchFamily="34" charset="0"/>
                <a:cs typeface="Calibri" panose="020F0502020204030204" pitchFamily="34" charset="0"/>
              </a:rPr>
              <a:t>You can also </a:t>
            </a:r>
            <a:r>
              <a:rPr lang="en-GB" sz="2600">
                <a:latin typeface="Calibri" panose="020F0502020204030204" pitchFamily="34" charset="0"/>
                <a:cs typeface="Calibri" panose="020F0502020204030204" pitchFamily="34" charset="0"/>
                <a:hlinkClick r:id="rId4"/>
              </a:rPr>
              <a:t>appeal</a:t>
            </a:r>
            <a:r>
              <a:rPr lang="en-GB" sz="2600">
                <a:latin typeface="Calibri" panose="020F0502020204030204" pitchFamily="34" charset="0"/>
                <a:cs typeface="Calibri" panose="020F0502020204030204" pitchFamily="34" charset="0"/>
              </a:rPr>
              <a:t> to explain why you think the school should admit your child even though it is full.</a:t>
            </a:r>
          </a:p>
          <a:p>
            <a:endParaRPr lang="en-GB" sz="22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53704933"/>
      </p:ext>
    </p:extLst>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8464" y="-386860"/>
            <a:ext cx="8391378" cy="1981200"/>
          </a:xfrm>
        </p:spPr>
        <p:txBody>
          <a:bodyPr/>
          <a:lstStyle/>
          <a:p>
            <a:r>
              <a:rPr lang="en-GB">
                <a:latin typeface="Calibri" panose="020F0502020204030204" pitchFamily="34" charset="0"/>
                <a:cs typeface="Calibri" panose="020F0502020204030204" pitchFamily="34" charset="0"/>
              </a:rPr>
              <a:t>Applying for a grammar school place</a:t>
            </a:r>
          </a:p>
        </p:txBody>
      </p:sp>
      <p:sp>
        <p:nvSpPr>
          <p:cNvPr id="3" name="Content Placeholder 2"/>
          <p:cNvSpPr>
            <a:spLocks noGrp="1"/>
          </p:cNvSpPr>
          <p:nvPr>
            <p:ph idx="1"/>
          </p:nvPr>
        </p:nvSpPr>
        <p:spPr>
          <a:xfrm>
            <a:off x="1478953" y="1406021"/>
            <a:ext cx="7010400" cy="4572000"/>
          </a:xfrm>
        </p:spPr>
        <p:txBody>
          <a:bodyPr>
            <a:noAutofit/>
          </a:bodyPr>
          <a:lstStyle/>
          <a:p>
            <a:pPr marL="0" indent="0">
              <a:buNone/>
            </a:pPr>
            <a:endParaRPr lang="en-GB" sz="2800">
              <a:latin typeface="Calibri" panose="020F0502020204030204" pitchFamily="34" charset="0"/>
              <a:cs typeface="Calibri" panose="020F0502020204030204" pitchFamily="34" charset="0"/>
            </a:endParaRPr>
          </a:p>
          <a:p>
            <a:r>
              <a:rPr lang="en-GB" sz="2800" b="1">
                <a:latin typeface="Calibri" panose="020F0502020204030204" pitchFamily="34" charset="0"/>
                <a:cs typeface="Calibri" panose="020F0502020204030204" pitchFamily="34" charset="0"/>
              </a:rPr>
              <a:t>If your child was not tested or was not assessed as suitable for a Kent grammar school</a:t>
            </a:r>
            <a:r>
              <a:rPr lang="en-GB" sz="2800">
                <a:latin typeface="Calibri" panose="020F0502020204030204" pitchFamily="34" charset="0"/>
                <a:cs typeface="Calibri" panose="020F0502020204030204" pitchFamily="34" charset="0"/>
              </a:rPr>
              <a:t>, you can still apply for a Kent grammar school, but your application will be initially turned down. </a:t>
            </a:r>
          </a:p>
          <a:p>
            <a:r>
              <a:rPr lang="en-GB" sz="2800">
                <a:latin typeface="Calibri" panose="020F0502020204030204" pitchFamily="34" charset="0"/>
                <a:cs typeface="Calibri" panose="020F0502020204030204" pitchFamily="34" charset="0"/>
              </a:rPr>
              <a:t>You will then have the right to </a:t>
            </a:r>
            <a:r>
              <a:rPr lang="en-GB" sz="2800">
                <a:latin typeface="Calibri" panose="020F0502020204030204" pitchFamily="34" charset="0"/>
                <a:cs typeface="Calibri" panose="020F0502020204030204" pitchFamily="34" charset="0"/>
                <a:hlinkClick r:id="rId2"/>
              </a:rPr>
              <a:t>appeal</a:t>
            </a:r>
            <a:r>
              <a:rPr lang="en-GB" sz="2800">
                <a:latin typeface="Calibri" panose="020F0502020204030204" pitchFamily="34" charset="0"/>
                <a:cs typeface="Calibri" panose="020F0502020204030204" pitchFamily="34" charset="0"/>
              </a:rPr>
              <a:t> to explain why you think grammar school is a suitable option for your child.</a:t>
            </a:r>
          </a:p>
          <a:p>
            <a:r>
              <a:rPr lang="en-GB" sz="2800">
                <a:latin typeface="Calibri" panose="020F0502020204030204" pitchFamily="34" charset="0"/>
                <a:cs typeface="Calibri" panose="020F0502020204030204" pitchFamily="34" charset="0"/>
              </a:rPr>
              <a:t>Your child’s class teacher is the best person to offer support and advice should you be in this position after National Offer Day.</a:t>
            </a:r>
          </a:p>
          <a:p>
            <a:endParaRPr lang="en-GB" sz="28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98192028"/>
      </p:ext>
    </p:extLst>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6351" y="-295421"/>
            <a:ext cx="8447649" cy="1981200"/>
          </a:xfrm>
        </p:spPr>
        <p:txBody>
          <a:bodyPr/>
          <a:lstStyle/>
          <a:p>
            <a:r>
              <a:rPr lang="en-GB">
                <a:latin typeface="Calibri" panose="020F0502020204030204" pitchFamily="34" charset="0"/>
                <a:cs typeface="Calibri" panose="020F0502020204030204" pitchFamily="34" charset="0"/>
              </a:rPr>
              <a:t>Other secondary school options</a:t>
            </a:r>
          </a:p>
        </p:txBody>
      </p:sp>
      <p:sp>
        <p:nvSpPr>
          <p:cNvPr id="3" name="Content Placeholder 2"/>
          <p:cNvSpPr>
            <a:spLocks noGrp="1"/>
          </p:cNvSpPr>
          <p:nvPr>
            <p:ph idx="1"/>
          </p:nvPr>
        </p:nvSpPr>
        <p:spPr>
          <a:xfrm>
            <a:off x="1539740" y="1406021"/>
            <a:ext cx="7010400" cy="4572000"/>
          </a:xfrm>
        </p:spPr>
        <p:txBody>
          <a:bodyPr>
            <a:noAutofit/>
          </a:bodyPr>
          <a:lstStyle/>
          <a:p>
            <a:pPr marL="0" indent="0">
              <a:buNone/>
            </a:pPr>
            <a:endParaRPr lang="en-GB" sz="2800">
              <a:latin typeface="Calibri" panose="020F0502020204030204" pitchFamily="34" charset="0"/>
              <a:cs typeface="Calibri" panose="020F0502020204030204" pitchFamily="34" charset="0"/>
            </a:endParaRPr>
          </a:p>
          <a:p>
            <a:r>
              <a:rPr lang="en-GB" sz="2800">
                <a:latin typeface="Calibri" panose="020F0502020204030204" pitchFamily="34" charset="0"/>
                <a:cs typeface="Calibri" panose="020F0502020204030204" pitchFamily="34" charset="0"/>
              </a:rPr>
              <a:t>Apart from Kent schools and other LA schools, there is the option of funded education – Independent Schools. </a:t>
            </a:r>
          </a:p>
          <a:p>
            <a:r>
              <a:rPr lang="en-GB" sz="2800">
                <a:latin typeface="Calibri" panose="020F0502020204030204" pitchFamily="34" charset="0"/>
                <a:cs typeface="Calibri" panose="020F0502020204030204" pitchFamily="34" charset="0"/>
              </a:rPr>
              <a:t>There are many privately funded schools in the area that also require an entrance test or have specific selective criteria. The information for these will be on their websites.  We are able to provide references for these schools and will support any application. </a:t>
            </a:r>
          </a:p>
          <a:p>
            <a:endParaRPr lang="en-GB" sz="28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56830468"/>
      </p:ext>
    </p:extLst>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 name="Rectangle 10"/>
          <p:cNvSpPr>
            <a:spLocks noGrp="1" noChangeArrowheads="1"/>
          </p:cNvSpPr>
          <p:nvPr>
            <p:ph type="title"/>
          </p:nvPr>
        </p:nvSpPr>
        <p:spPr>
          <a:xfrm>
            <a:off x="982133" y="-405619"/>
            <a:ext cx="7704667" cy="1981200"/>
          </a:xfrm>
        </p:spPr>
        <p:txBody>
          <a:bodyPr/>
          <a:lstStyle/>
          <a:p>
            <a:r>
              <a:rPr lang="en-US">
                <a:latin typeface="Calibri" panose="020F0502020204030204" pitchFamily="34" charset="0"/>
                <a:cs typeface="Calibri" panose="020F0502020204030204" pitchFamily="34" charset="0"/>
              </a:rPr>
              <a:t>Kent’s system of selection</a:t>
            </a:r>
          </a:p>
        </p:txBody>
      </p:sp>
      <p:sp>
        <p:nvSpPr>
          <p:cNvPr id="3083" name="Rectangle 11"/>
          <p:cNvSpPr>
            <a:spLocks noGrp="1" noChangeArrowheads="1"/>
          </p:cNvSpPr>
          <p:nvPr>
            <p:ph idx="1"/>
          </p:nvPr>
        </p:nvSpPr>
        <p:spPr>
          <a:xfrm>
            <a:off x="982133" y="1674055"/>
            <a:ext cx="7704667" cy="4325761"/>
          </a:xfrm>
        </p:spPr>
        <p:txBody>
          <a:bodyPr>
            <a:noAutofit/>
          </a:bodyPr>
          <a:lstStyle/>
          <a:p>
            <a:r>
              <a:rPr lang="en-GB" sz="2800">
                <a:latin typeface="Calibri" panose="020F0502020204030204" pitchFamily="34" charset="0"/>
                <a:cs typeface="Calibri" panose="020F0502020204030204" pitchFamily="34" charset="0"/>
              </a:rPr>
              <a:t>Kent operates a system of selection for secondary education.  </a:t>
            </a:r>
          </a:p>
          <a:p>
            <a:r>
              <a:rPr lang="en-GB" sz="2800">
                <a:latin typeface="Calibri" panose="020F0502020204030204" pitchFamily="34" charset="0"/>
                <a:cs typeface="Calibri" panose="020F0502020204030204" pitchFamily="34" charset="0"/>
              </a:rPr>
              <a:t>Pupils wishing to attend a grammar school from Year 7 must sit the Kent Selection Test (or Medway Selection Test if you are thinking of applying for a Medway grammar school).</a:t>
            </a:r>
          </a:p>
          <a:p>
            <a:r>
              <a:rPr lang="en-GB" sz="2800">
                <a:latin typeface="Calibri" panose="020F0502020204030204" pitchFamily="34" charset="0"/>
                <a:cs typeface="Calibri" panose="020F0502020204030204" pitchFamily="34" charset="0"/>
              </a:rPr>
              <a:t>Your own research, together with guidance from the school and your child’s class teacher if needed, is key is to making the right choice of school for your child. </a:t>
            </a:r>
          </a:p>
          <a:p>
            <a:endParaRPr lang="en-GB" sz="28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96580352"/>
      </p:ext>
    </p:extLst>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p:cNvSpPr>
            <a:spLocks noGrp="1" noChangeArrowheads="1"/>
          </p:cNvSpPr>
          <p:nvPr>
            <p:ph type="title"/>
          </p:nvPr>
        </p:nvSpPr>
        <p:spPr>
          <a:xfrm>
            <a:off x="968066" y="-465406"/>
            <a:ext cx="7704667" cy="1981200"/>
          </a:xfrm>
        </p:spPr>
        <p:txBody>
          <a:bodyPr/>
          <a:lstStyle/>
          <a:p>
            <a:r>
              <a:rPr lang="en-US">
                <a:latin typeface="Calibri" panose="020F0502020204030204" pitchFamily="34" charset="0"/>
                <a:cs typeface="Calibri" panose="020F0502020204030204" pitchFamily="34" charset="0"/>
              </a:rPr>
              <a:t>Kent Test Registration</a:t>
            </a:r>
          </a:p>
        </p:txBody>
      </p:sp>
      <p:sp>
        <p:nvSpPr>
          <p:cNvPr id="5126" name="Rectangle 6"/>
          <p:cNvSpPr>
            <a:spLocks noGrp="1" noChangeArrowheads="1"/>
          </p:cNvSpPr>
          <p:nvPr>
            <p:ph idx="1"/>
          </p:nvPr>
        </p:nvSpPr>
        <p:spPr>
          <a:xfrm>
            <a:off x="1491175" y="1760806"/>
            <a:ext cx="7020662" cy="4572000"/>
          </a:xfrm>
        </p:spPr>
        <p:txBody>
          <a:bodyPr>
            <a:noAutofit/>
          </a:bodyPr>
          <a:lstStyle/>
          <a:p>
            <a:r>
              <a:rPr lang="en-GB">
                <a:latin typeface="Calibri" panose="020F0502020204030204" pitchFamily="34" charset="0"/>
                <a:cs typeface="Calibri" panose="020F0502020204030204" pitchFamily="34" charset="0"/>
              </a:rPr>
              <a:t>Pupils are selected for grammar schools by means of a test that will take place in school on </a:t>
            </a:r>
            <a:r>
              <a:rPr lang="en-GB" b="1">
                <a:solidFill>
                  <a:srgbClr val="FF0000"/>
                </a:solidFill>
                <a:latin typeface="Calibri" panose="020F0502020204030204" pitchFamily="34" charset="0"/>
                <a:cs typeface="Calibri" panose="020F0502020204030204" pitchFamily="34" charset="0"/>
              </a:rPr>
              <a:t>Thursday 10</a:t>
            </a:r>
            <a:r>
              <a:rPr lang="en-GB" b="1" baseline="30000">
                <a:solidFill>
                  <a:srgbClr val="FF0000"/>
                </a:solidFill>
                <a:latin typeface="Calibri" panose="020F0502020204030204" pitchFamily="34" charset="0"/>
                <a:cs typeface="Calibri" panose="020F0502020204030204" pitchFamily="34" charset="0"/>
              </a:rPr>
              <a:t>th</a:t>
            </a:r>
            <a:r>
              <a:rPr lang="en-GB" b="1">
                <a:solidFill>
                  <a:srgbClr val="FF0000"/>
                </a:solidFill>
                <a:latin typeface="Calibri" panose="020F0502020204030204" pitchFamily="34" charset="0"/>
                <a:cs typeface="Calibri" panose="020F0502020204030204" pitchFamily="34" charset="0"/>
              </a:rPr>
              <a:t> September</a:t>
            </a:r>
            <a:r>
              <a:rPr lang="en-GB" b="1">
                <a:latin typeface="Calibri" panose="020F0502020204030204" pitchFamily="34" charset="0"/>
                <a:cs typeface="Calibri" panose="020F0502020204030204" pitchFamily="34" charset="0"/>
              </a:rPr>
              <a:t>  </a:t>
            </a:r>
            <a:r>
              <a:rPr lang="en-GB" b="1">
                <a:solidFill>
                  <a:srgbClr val="FF0000"/>
                </a:solidFill>
                <a:latin typeface="Calibri" panose="020F0502020204030204" pitchFamily="34" charset="0"/>
                <a:cs typeface="Calibri" panose="020F0502020204030204" pitchFamily="34" charset="0"/>
              </a:rPr>
              <a:t>2026.</a:t>
            </a:r>
            <a:r>
              <a:rPr lang="en-GB">
                <a:latin typeface="Calibri" panose="020F0502020204030204" pitchFamily="34" charset="0"/>
                <a:cs typeface="Calibri" panose="020F0502020204030204" pitchFamily="34" charset="0"/>
              </a:rPr>
              <a:t> </a:t>
            </a:r>
          </a:p>
          <a:p>
            <a:r>
              <a:rPr lang="en-GB">
                <a:latin typeface="Calibri" panose="020F0502020204030204" pitchFamily="34" charset="0"/>
                <a:cs typeface="Calibri" panose="020F0502020204030204" pitchFamily="34" charset="0"/>
              </a:rPr>
              <a:t>Registration for the Kent Test opens on </a:t>
            </a:r>
            <a:r>
              <a:rPr lang="en-GB" b="1">
                <a:solidFill>
                  <a:srgbClr val="FF0000"/>
                </a:solidFill>
                <a:latin typeface="Calibri" panose="020F0502020204030204" pitchFamily="34" charset="0"/>
                <a:cs typeface="Calibri" panose="020F0502020204030204" pitchFamily="34" charset="0"/>
              </a:rPr>
              <a:t>Monday 1</a:t>
            </a:r>
            <a:r>
              <a:rPr lang="en-GB" b="1" baseline="30000">
                <a:solidFill>
                  <a:srgbClr val="FF0000"/>
                </a:solidFill>
                <a:latin typeface="Calibri" panose="020F0502020204030204" pitchFamily="34" charset="0"/>
                <a:cs typeface="Calibri" panose="020F0502020204030204" pitchFamily="34" charset="0"/>
              </a:rPr>
              <a:t>st</a:t>
            </a:r>
            <a:r>
              <a:rPr lang="en-GB" b="1">
                <a:solidFill>
                  <a:srgbClr val="FF0000"/>
                </a:solidFill>
                <a:latin typeface="Calibri" panose="020F0502020204030204" pitchFamily="34" charset="0"/>
                <a:cs typeface="Calibri" panose="020F0502020204030204" pitchFamily="34" charset="0"/>
              </a:rPr>
              <a:t> June 2026. </a:t>
            </a:r>
            <a:r>
              <a:rPr lang="en-GB">
                <a:latin typeface="Calibri" panose="020F0502020204030204" pitchFamily="34" charset="0"/>
                <a:cs typeface="Calibri" panose="020F0502020204030204" pitchFamily="34" charset="0"/>
              </a:rPr>
              <a:t>A link will be added to this page: </a:t>
            </a:r>
            <a:r>
              <a:rPr lang="en-GB">
                <a:hlinkClick r:id="rId3"/>
              </a:rPr>
              <a:t>Kent Test - Kent County Council</a:t>
            </a:r>
            <a:endParaRPr lang="en-GB"/>
          </a:p>
          <a:p>
            <a:r>
              <a:rPr lang="en-GB">
                <a:latin typeface="Calibri" panose="020F0502020204030204" pitchFamily="34" charset="0"/>
                <a:cs typeface="Calibri" panose="020F0502020204030204" pitchFamily="34" charset="0"/>
              </a:rPr>
              <a:t>Registration for the Kent Test closes on </a:t>
            </a:r>
            <a:r>
              <a:rPr lang="en-GB" b="1">
                <a:solidFill>
                  <a:srgbClr val="FF0000"/>
                </a:solidFill>
                <a:latin typeface="Calibri" panose="020F0502020204030204" pitchFamily="34" charset="0"/>
                <a:cs typeface="Calibri" panose="020F0502020204030204" pitchFamily="34" charset="0"/>
              </a:rPr>
              <a:t>Wednesday 1</a:t>
            </a:r>
            <a:r>
              <a:rPr lang="en-GB" b="1" baseline="30000">
                <a:solidFill>
                  <a:srgbClr val="FF0000"/>
                </a:solidFill>
                <a:latin typeface="Calibri" panose="020F0502020204030204" pitchFamily="34" charset="0"/>
                <a:cs typeface="Calibri" panose="020F0502020204030204" pitchFamily="34" charset="0"/>
              </a:rPr>
              <a:t>st</a:t>
            </a:r>
            <a:r>
              <a:rPr lang="en-GB" b="1">
                <a:solidFill>
                  <a:srgbClr val="FF0000"/>
                </a:solidFill>
                <a:latin typeface="Calibri" panose="020F0502020204030204" pitchFamily="34" charset="0"/>
                <a:cs typeface="Calibri" panose="020F0502020204030204" pitchFamily="34" charset="0"/>
              </a:rPr>
              <a:t> July 2026.  </a:t>
            </a:r>
            <a:r>
              <a:rPr lang="en-GB">
                <a:latin typeface="Calibri" panose="020F0502020204030204" pitchFamily="34" charset="0"/>
                <a:cs typeface="Calibri" panose="020F0502020204030204" pitchFamily="34" charset="0"/>
              </a:rPr>
              <a:t>Please note that there will be no opportunity to register your child for the test after this date.  However, you can withdraw your child if you decide that the Kent Test will not be beneficial for their choice of school.</a:t>
            </a:r>
            <a:endParaRPr lang="en-US">
              <a:latin typeface="Calibri" panose="020F0502020204030204" pitchFamily="34" charset="0"/>
              <a:cs typeface="Calibri" panose="020F0502020204030204" pitchFamily="34" charset="0"/>
            </a:endParaRPr>
          </a:p>
          <a:p>
            <a:endParaRPr lang="en-US" b="1">
              <a:solidFill>
                <a:srgbClr val="FF0000"/>
              </a:solidFill>
              <a:latin typeface="Calibri" panose="020F0502020204030204" pitchFamily="34" charset="0"/>
              <a:cs typeface="Calibri" panose="020F0502020204030204" pitchFamily="34" charset="0"/>
            </a:endParaRPr>
          </a:p>
        </p:txBody>
      </p:sp>
    </p:spTree>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4" name="Rectangle 8"/>
          <p:cNvSpPr>
            <a:spLocks noGrp="1" noChangeArrowheads="1"/>
          </p:cNvSpPr>
          <p:nvPr>
            <p:ph type="title"/>
          </p:nvPr>
        </p:nvSpPr>
        <p:spPr>
          <a:xfrm>
            <a:off x="982132" y="-309489"/>
            <a:ext cx="7704667" cy="1981200"/>
          </a:xfrm>
        </p:spPr>
        <p:txBody>
          <a:bodyPr/>
          <a:lstStyle/>
          <a:p>
            <a:r>
              <a:rPr lang="en-US">
                <a:latin typeface="Calibri" panose="020F0502020204030204" pitchFamily="34" charset="0"/>
                <a:cs typeface="Calibri" panose="020F0502020204030204" pitchFamily="34" charset="0"/>
              </a:rPr>
              <a:t>Kent Test (11+) format</a:t>
            </a:r>
          </a:p>
        </p:txBody>
      </p:sp>
      <p:sp>
        <p:nvSpPr>
          <p:cNvPr id="4105" name="Rectangle 9"/>
          <p:cNvSpPr>
            <a:spLocks noGrp="1" noChangeArrowheads="1"/>
          </p:cNvSpPr>
          <p:nvPr>
            <p:ph idx="1"/>
          </p:nvPr>
        </p:nvSpPr>
        <p:spPr>
          <a:xfrm>
            <a:off x="982132" y="2259037"/>
            <a:ext cx="7704667" cy="3332816"/>
          </a:xfrm>
        </p:spPr>
        <p:txBody>
          <a:bodyPr>
            <a:noAutofit/>
          </a:bodyPr>
          <a:lstStyle/>
          <a:p>
            <a:r>
              <a:rPr lang="en-GB" sz="2800">
                <a:latin typeface="Calibri" panose="020F0502020204030204" pitchFamily="34" charset="0"/>
                <a:cs typeface="Calibri" panose="020F0502020204030204" pitchFamily="34" charset="0"/>
              </a:rPr>
              <a:t>The tests are multiple-choice with a separate answer sheet. They are marked by an automated marking machine.</a:t>
            </a:r>
          </a:p>
          <a:p>
            <a:r>
              <a:rPr lang="en-GB" sz="2800">
                <a:latin typeface="Calibri" panose="020F0502020204030204" pitchFamily="34" charset="0"/>
                <a:cs typeface="Calibri" panose="020F0502020204030204" pitchFamily="34" charset="0"/>
              </a:rPr>
              <a:t>The first test will be an English and mathematics paper and will take 1 hour. Each section will involve a 5-minute practice exercise followed by a 25-minute test. The English section will involve a comprehension exercise as well as some additional questions drawn from a set designed to test literacy skills.</a:t>
            </a:r>
          </a:p>
          <a:p>
            <a:endParaRPr lang="en-GB" sz="2800">
              <a:latin typeface="Calibri" panose="020F0502020204030204" pitchFamily="34" charset="0"/>
              <a:cs typeface="Calibri" panose="020F0502020204030204" pitchFamily="34" charset="0"/>
            </a:endParaRPr>
          </a:p>
        </p:txBody>
      </p:sp>
    </p:spTree>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4" name="Rectangle 8"/>
          <p:cNvSpPr>
            <a:spLocks noGrp="1" noChangeArrowheads="1"/>
          </p:cNvSpPr>
          <p:nvPr>
            <p:ph type="title"/>
          </p:nvPr>
        </p:nvSpPr>
        <p:spPr>
          <a:xfrm>
            <a:off x="982133" y="-393895"/>
            <a:ext cx="7704667" cy="1981200"/>
          </a:xfrm>
        </p:spPr>
        <p:txBody>
          <a:bodyPr/>
          <a:lstStyle/>
          <a:p>
            <a:r>
              <a:rPr lang="en-US">
                <a:latin typeface="Calibri" panose="020F0502020204030204" pitchFamily="34" charset="0"/>
                <a:cs typeface="Calibri" panose="020F0502020204030204" pitchFamily="34" charset="0"/>
              </a:rPr>
              <a:t>Kent Test (11+) format</a:t>
            </a:r>
          </a:p>
        </p:txBody>
      </p:sp>
      <p:sp>
        <p:nvSpPr>
          <p:cNvPr id="4105" name="Rectangle 9"/>
          <p:cNvSpPr>
            <a:spLocks noGrp="1" noChangeArrowheads="1"/>
          </p:cNvSpPr>
          <p:nvPr>
            <p:ph idx="1"/>
          </p:nvPr>
        </p:nvSpPr>
        <p:spPr>
          <a:xfrm>
            <a:off x="1094674" y="2244969"/>
            <a:ext cx="7704667" cy="3332816"/>
          </a:xfrm>
        </p:spPr>
        <p:txBody>
          <a:bodyPr>
            <a:noAutofit/>
          </a:bodyPr>
          <a:lstStyle/>
          <a:p>
            <a:r>
              <a:rPr lang="en-GB" sz="2800" b="1">
                <a:latin typeface="Calibri" panose="020F0502020204030204" pitchFamily="34" charset="0"/>
                <a:cs typeface="Calibri" panose="020F0502020204030204" pitchFamily="34" charset="0"/>
              </a:rPr>
              <a:t>English test </a:t>
            </a:r>
            <a:r>
              <a:rPr lang="en-GB" sz="2800">
                <a:latin typeface="Calibri" panose="020F0502020204030204" pitchFamily="34" charset="0"/>
                <a:cs typeface="Calibri" panose="020F0502020204030204" pitchFamily="34" charset="0"/>
              </a:rPr>
              <a:t>– 5 minutes practice followed by a 25-minute test . There are 3 sections: </a:t>
            </a:r>
          </a:p>
          <a:p>
            <a:r>
              <a:rPr lang="en-GB" sz="2800" i="1">
                <a:latin typeface="Calibri" panose="020F0502020204030204" pitchFamily="34" charset="0"/>
                <a:cs typeface="Calibri" panose="020F0502020204030204" pitchFamily="34" charset="0"/>
              </a:rPr>
              <a:t>A comprehension test: </a:t>
            </a:r>
            <a:r>
              <a:rPr lang="en-GB" sz="2800">
                <a:latin typeface="Calibri" panose="020F0502020204030204" pitchFamily="34" charset="0"/>
                <a:cs typeface="Calibri" panose="020F0502020204030204" pitchFamily="34" charset="0"/>
              </a:rPr>
              <a:t>The passages are usually quite long with complex vocabulary.  Children must demonstrate good levels of fluency and language comprehension to be successful.  </a:t>
            </a:r>
          </a:p>
          <a:p>
            <a:r>
              <a:rPr lang="en-GB" sz="2800" i="1">
                <a:latin typeface="Calibri" panose="020F0502020204030204" pitchFamily="34" charset="0"/>
                <a:cs typeface="Calibri" panose="020F0502020204030204" pitchFamily="34" charset="0"/>
              </a:rPr>
              <a:t>Sentence completion exercises: </a:t>
            </a:r>
            <a:r>
              <a:rPr lang="en-GB" sz="2800">
                <a:latin typeface="Calibri" panose="020F0502020204030204" pitchFamily="34" charset="0"/>
                <a:cs typeface="Calibri" panose="020F0502020204030204" pitchFamily="34" charset="0"/>
              </a:rPr>
              <a:t>These assess knowledge of grammar and vocabulary structure.</a:t>
            </a:r>
          </a:p>
          <a:p>
            <a:r>
              <a:rPr lang="en-GB" sz="2800" i="1">
                <a:latin typeface="Calibri" panose="020F0502020204030204" pitchFamily="34" charset="0"/>
                <a:cs typeface="Calibri" panose="020F0502020204030204" pitchFamily="34" charset="0"/>
              </a:rPr>
              <a:t>Spelling exercise:  </a:t>
            </a:r>
            <a:r>
              <a:rPr lang="en-GB" sz="2800">
                <a:latin typeface="Calibri" panose="020F0502020204030204" pitchFamily="34" charset="0"/>
                <a:cs typeface="Calibri" panose="020F0502020204030204" pitchFamily="34" charset="0"/>
              </a:rPr>
              <a:t>This involves recognising the spelling mistake.</a:t>
            </a:r>
          </a:p>
        </p:txBody>
      </p:sp>
    </p:spTree>
    <p:extLst>
      <p:ext uri="{BB962C8B-B14F-4D97-AF65-F5344CB8AC3E}">
        <p14:creationId xmlns:p14="http://schemas.microsoft.com/office/powerpoint/2010/main" val="3713881739"/>
      </p:ext>
    </p:extLst>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4" name="Rectangle 8"/>
          <p:cNvSpPr>
            <a:spLocks noGrp="1" noChangeArrowheads="1"/>
          </p:cNvSpPr>
          <p:nvPr>
            <p:ph type="title"/>
          </p:nvPr>
        </p:nvSpPr>
        <p:spPr>
          <a:xfrm>
            <a:off x="982133" y="-498176"/>
            <a:ext cx="7704667" cy="1981200"/>
          </a:xfrm>
        </p:spPr>
        <p:txBody>
          <a:bodyPr/>
          <a:lstStyle/>
          <a:p>
            <a:r>
              <a:rPr lang="en-US">
                <a:latin typeface="Calibri" panose="020F0502020204030204" pitchFamily="34" charset="0"/>
                <a:cs typeface="Calibri" panose="020F0502020204030204" pitchFamily="34" charset="0"/>
              </a:rPr>
              <a:t>Kent Test (11+) format</a:t>
            </a:r>
          </a:p>
        </p:txBody>
      </p:sp>
      <p:sp>
        <p:nvSpPr>
          <p:cNvPr id="4105" name="Rectangle 9"/>
          <p:cNvSpPr>
            <a:spLocks noGrp="1" noChangeArrowheads="1"/>
          </p:cNvSpPr>
          <p:nvPr>
            <p:ph idx="1"/>
          </p:nvPr>
        </p:nvSpPr>
        <p:spPr>
          <a:xfrm>
            <a:off x="982133" y="2160563"/>
            <a:ext cx="7880513" cy="3332816"/>
          </a:xfrm>
        </p:spPr>
        <p:txBody>
          <a:bodyPr>
            <a:noAutofit/>
          </a:bodyPr>
          <a:lstStyle/>
          <a:p>
            <a:r>
              <a:rPr lang="en-GB" sz="2800" b="1">
                <a:latin typeface="Calibri" panose="020F0502020204030204" pitchFamily="34" charset="0"/>
                <a:cs typeface="Calibri" panose="020F0502020204030204" pitchFamily="34" charset="0"/>
              </a:rPr>
              <a:t>Mathematics test </a:t>
            </a:r>
            <a:r>
              <a:rPr lang="en-GB" sz="2800">
                <a:latin typeface="Calibri" panose="020F0502020204030204" pitchFamily="34" charset="0"/>
                <a:cs typeface="Calibri" panose="020F0502020204030204" pitchFamily="34" charset="0"/>
              </a:rPr>
              <a:t>- 5 minutes practice followed by a 25-minute test.</a:t>
            </a:r>
          </a:p>
          <a:p>
            <a:r>
              <a:rPr lang="en-GB" sz="2800">
                <a:latin typeface="Calibri" panose="020F0502020204030204" pitchFamily="34" charset="0"/>
                <a:cs typeface="Calibri" panose="020F0502020204030204" pitchFamily="34" charset="0"/>
              </a:rPr>
              <a:t>The mathematics test contains a series of multiple-choice questions covering a variety of topics taught in schools up to the start of Year 6. </a:t>
            </a:r>
          </a:p>
          <a:p>
            <a:r>
              <a:rPr lang="en-GB" sz="2800">
                <a:latin typeface="Calibri" panose="020F0502020204030204" pitchFamily="34" charset="0"/>
                <a:cs typeface="Calibri" panose="020F0502020204030204" pitchFamily="34" charset="0"/>
              </a:rPr>
              <a:t>Some questions will be based on the KS2 curriculum topics but will be more difficult than children are used to. This is to test children’s ability to apply skills to higher level problem solving.</a:t>
            </a:r>
          </a:p>
          <a:p>
            <a:r>
              <a:rPr lang="en-GB" sz="2800">
                <a:latin typeface="Calibri" panose="020F0502020204030204" pitchFamily="34" charset="0"/>
                <a:cs typeface="Calibri" panose="020F0502020204030204" pitchFamily="34" charset="0"/>
              </a:rPr>
              <a:t>Children will be able to do their workings on test paper.</a:t>
            </a:r>
          </a:p>
        </p:txBody>
      </p:sp>
    </p:spTree>
    <p:extLst>
      <p:ext uri="{BB962C8B-B14F-4D97-AF65-F5344CB8AC3E}">
        <p14:creationId xmlns:p14="http://schemas.microsoft.com/office/powerpoint/2010/main" val="3803439356"/>
      </p:ext>
    </p:extLst>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4" name="Rectangle 8"/>
          <p:cNvSpPr>
            <a:spLocks noGrp="1" noChangeArrowheads="1"/>
          </p:cNvSpPr>
          <p:nvPr>
            <p:ph type="title"/>
          </p:nvPr>
        </p:nvSpPr>
        <p:spPr>
          <a:xfrm>
            <a:off x="982133" y="0"/>
            <a:ext cx="7704667" cy="1981200"/>
          </a:xfrm>
        </p:spPr>
        <p:txBody>
          <a:bodyPr/>
          <a:lstStyle/>
          <a:p>
            <a:r>
              <a:rPr lang="en-US">
                <a:latin typeface="Calibri" panose="020F0502020204030204" pitchFamily="34" charset="0"/>
                <a:cs typeface="Calibri" panose="020F0502020204030204" pitchFamily="34" charset="0"/>
              </a:rPr>
              <a:t>Kent Test (11+) format</a:t>
            </a:r>
          </a:p>
        </p:txBody>
      </p:sp>
      <p:sp>
        <p:nvSpPr>
          <p:cNvPr id="4105" name="Rectangle 9"/>
          <p:cNvSpPr>
            <a:spLocks noGrp="1" noChangeArrowheads="1"/>
          </p:cNvSpPr>
          <p:nvPr>
            <p:ph idx="1"/>
          </p:nvPr>
        </p:nvSpPr>
        <p:spPr>
          <a:xfrm>
            <a:off x="1080607" y="1981200"/>
            <a:ext cx="7704667" cy="3332816"/>
          </a:xfrm>
        </p:spPr>
        <p:txBody>
          <a:bodyPr>
            <a:noAutofit/>
          </a:bodyPr>
          <a:lstStyle/>
          <a:p>
            <a:r>
              <a:rPr lang="en-GB" sz="2800">
                <a:latin typeface="Calibri" panose="020F0502020204030204" pitchFamily="34" charset="0"/>
                <a:cs typeface="Calibri" panose="020F0502020204030204" pitchFamily="34" charset="0"/>
              </a:rPr>
              <a:t>The second test will be a reasoning paper. It will take about 1 hour, including the practice sections and questions. </a:t>
            </a:r>
          </a:p>
          <a:p>
            <a:r>
              <a:rPr lang="en-GB" sz="2800">
                <a:latin typeface="Calibri" panose="020F0502020204030204" pitchFamily="34" charset="0"/>
                <a:cs typeface="Calibri" panose="020F0502020204030204" pitchFamily="34" charset="0"/>
              </a:rPr>
              <a:t>It will contain a verbal reasoning section and a non-verbal reasoning section of roughly the same length. </a:t>
            </a:r>
          </a:p>
          <a:p>
            <a:r>
              <a:rPr lang="en-GB" sz="2800">
                <a:latin typeface="Calibri" panose="020F0502020204030204" pitchFamily="34" charset="0"/>
                <a:cs typeface="Calibri" panose="020F0502020204030204" pitchFamily="34" charset="0"/>
              </a:rPr>
              <a:t>The non-verbal reasoning will be split into short sections, administered and timed individually.</a:t>
            </a:r>
          </a:p>
        </p:txBody>
      </p:sp>
    </p:spTree>
    <p:extLst>
      <p:ext uri="{BB962C8B-B14F-4D97-AF65-F5344CB8AC3E}">
        <p14:creationId xmlns:p14="http://schemas.microsoft.com/office/powerpoint/2010/main" val="317060257"/>
      </p:ext>
    </p:extLst>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1" name="Rectangle 9"/>
          <p:cNvSpPr>
            <a:spLocks noGrp="1" noChangeArrowheads="1"/>
          </p:cNvSpPr>
          <p:nvPr>
            <p:ph type="title"/>
          </p:nvPr>
        </p:nvSpPr>
        <p:spPr/>
        <p:txBody>
          <a:bodyPr/>
          <a:lstStyle/>
          <a:p>
            <a:r>
              <a:rPr lang="en-US">
                <a:latin typeface="Calibri" panose="020F0502020204030204" pitchFamily="34" charset="0"/>
                <a:cs typeface="Calibri" panose="020F0502020204030204" pitchFamily="34" charset="0"/>
              </a:rPr>
              <a:t>Aims</a:t>
            </a:r>
          </a:p>
        </p:txBody>
      </p:sp>
      <p:sp>
        <p:nvSpPr>
          <p:cNvPr id="8202" name="Rectangle 10"/>
          <p:cNvSpPr>
            <a:spLocks noGrp="1" noChangeArrowheads="1"/>
          </p:cNvSpPr>
          <p:nvPr>
            <p:ph idx="1"/>
          </p:nvPr>
        </p:nvSpPr>
        <p:spPr>
          <a:xfrm>
            <a:off x="982133" y="2160563"/>
            <a:ext cx="7704667" cy="3332816"/>
          </a:xfrm>
          <a:noFill/>
        </p:spPr>
        <p:txBody>
          <a:bodyPr>
            <a:noAutofit/>
          </a:bodyPr>
          <a:lstStyle/>
          <a:p>
            <a:endParaRPr lang="en-GB" sz="2800">
              <a:latin typeface="Calibri" panose="020F0502020204030204" pitchFamily="34" charset="0"/>
              <a:cs typeface="Calibri" panose="020F0502020204030204" pitchFamily="34" charset="0"/>
            </a:endParaRPr>
          </a:p>
          <a:p>
            <a:pPr lvl="0"/>
            <a:r>
              <a:rPr lang="en-GB" sz="2800">
                <a:latin typeface="Calibri" panose="020F0502020204030204" pitchFamily="34" charset="0"/>
                <a:cs typeface="Calibri" panose="020F0502020204030204" pitchFamily="34" charset="0"/>
              </a:rPr>
              <a:t>To provide guidance on choosing the most suitable secondary school path for your child.</a:t>
            </a:r>
          </a:p>
          <a:p>
            <a:pPr lvl="0"/>
            <a:r>
              <a:rPr lang="en-GB" sz="2800">
                <a:latin typeface="Calibri" panose="020F0502020204030204" pitchFamily="34" charset="0"/>
                <a:cs typeface="Calibri" panose="020F0502020204030204" pitchFamily="34" charset="0"/>
              </a:rPr>
              <a:t>To provide key dates and information regarding the secondary school application process.</a:t>
            </a:r>
          </a:p>
          <a:p>
            <a:pPr lvl="0"/>
            <a:r>
              <a:rPr lang="en-GB" sz="2800">
                <a:latin typeface="Calibri" panose="020F0502020204030204" pitchFamily="34" charset="0"/>
                <a:cs typeface="Calibri" panose="020F0502020204030204" pitchFamily="34" charset="0"/>
              </a:rPr>
              <a:t>To explain Kent’s selective system of secondary education and provide information regarding the Kent Test (11+).</a:t>
            </a:r>
          </a:p>
          <a:p>
            <a:pPr marL="0" indent="0">
              <a:buNone/>
            </a:pPr>
            <a:endParaRPr lang="en-GB" sz="2800">
              <a:latin typeface="Calibri" panose="020F0502020204030204" pitchFamily="34" charset="0"/>
              <a:cs typeface="Calibri" panose="020F0502020204030204" pitchFamily="34" charset="0"/>
            </a:endParaRPr>
          </a:p>
          <a:p>
            <a:endParaRPr lang="en-US" sz="2800">
              <a:latin typeface="Calibri" panose="020F0502020204030204" pitchFamily="34" charset="0"/>
              <a:cs typeface="Calibri" panose="020F0502020204030204" pitchFamily="34" charset="0"/>
            </a:endParaRPr>
          </a:p>
        </p:txBody>
      </p:sp>
    </p:spTree>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4" name="Rectangle 8"/>
          <p:cNvSpPr>
            <a:spLocks noGrp="1" noChangeArrowheads="1"/>
          </p:cNvSpPr>
          <p:nvPr>
            <p:ph type="title"/>
          </p:nvPr>
        </p:nvSpPr>
        <p:spPr>
          <a:xfrm>
            <a:off x="883659" y="-414995"/>
            <a:ext cx="7704667" cy="1981200"/>
          </a:xfrm>
        </p:spPr>
        <p:txBody>
          <a:bodyPr/>
          <a:lstStyle/>
          <a:p>
            <a:r>
              <a:rPr lang="en-US">
                <a:latin typeface="Calibri" panose="020F0502020204030204" pitchFamily="34" charset="0"/>
                <a:cs typeface="Calibri" panose="020F0502020204030204" pitchFamily="34" charset="0"/>
              </a:rPr>
              <a:t>Kent Test (11+) format</a:t>
            </a:r>
          </a:p>
        </p:txBody>
      </p:sp>
      <p:sp>
        <p:nvSpPr>
          <p:cNvPr id="4105" name="Rectangle 9"/>
          <p:cNvSpPr>
            <a:spLocks noGrp="1" noChangeArrowheads="1"/>
          </p:cNvSpPr>
          <p:nvPr>
            <p:ph idx="1"/>
          </p:nvPr>
        </p:nvSpPr>
        <p:spPr>
          <a:xfrm>
            <a:off x="1344637" y="1409481"/>
            <a:ext cx="7405467" cy="4572000"/>
          </a:xfrm>
        </p:spPr>
        <p:txBody>
          <a:bodyPr>
            <a:noAutofit/>
          </a:bodyPr>
          <a:lstStyle/>
          <a:p>
            <a:r>
              <a:rPr lang="en-GB" sz="2800">
                <a:latin typeface="Calibri" panose="020F0502020204030204" pitchFamily="34" charset="0"/>
                <a:cs typeface="Calibri" panose="020F0502020204030204" pitchFamily="34" charset="0"/>
              </a:rPr>
              <a:t>There will also be a writing exercise which will not be marked but may be used by a local Head teacher panel as part of the Headteacher assessment stage for pupils who have not passed the Kent Test.</a:t>
            </a:r>
          </a:p>
          <a:p>
            <a:r>
              <a:rPr lang="en-GB" sz="2800">
                <a:latin typeface="Calibri" panose="020F0502020204030204" pitchFamily="34" charset="0"/>
                <a:cs typeface="Calibri" panose="020F0502020204030204" pitchFamily="34" charset="0"/>
              </a:rPr>
              <a:t>40 minutes will be allowed for the writing task, including 10 minutes planning time.</a:t>
            </a:r>
          </a:p>
          <a:p>
            <a:r>
              <a:rPr lang="en-GB" sz="2800">
                <a:latin typeface="Calibri" panose="020F0502020204030204" pitchFamily="34" charset="0"/>
                <a:cs typeface="Calibri" panose="020F0502020204030204" pitchFamily="34" charset="0"/>
              </a:rPr>
              <a:t>Further evidence from a range of work completed during the summer term in Year 5 will also be requested as evidence to inform the Headteacher Appeal panel.</a:t>
            </a:r>
          </a:p>
        </p:txBody>
      </p:sp>
    </p:spTree>
    <p:extLst>
      <p:ext uri="{BB962C8B-B14F-4D97-AF65-F5344CB8AC3E}">
        <p14:creationId xmlns:p14="http://schemas.microsoft.com/office/powerpoint/2010/main" val="1923651343"/>
      </p:ext>
    </p:extLst>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4" name="Rectangle 8"/>
          <p:cNvSpPr>
            <a:spLocks noGrp="1" noChangeArrowheads="1"/>
          </p:cNvSpPr>
          <p:nvPr>
            <p:ph type="title"/>
          </p:nvPr>
        </p:nvSpPr>
        <p:spPr>
          <a:xfrm>
            <a:off x="1080607" y="-386860"/>
            <a:ext cx="7704667" cy="1981200"/>
          </a:xfrm>
        </p:spPr>
        <p:txBody>
          <a:bodyPr/>
          <a:lstStyle/>
          <a:p>
            <a:r>
              <a:rPr lang="en-US">
                <a:latin typeface="Calibri" panose="020F0502020204030204" pitchFamily="34" charset="0"/>
                <a:cs typeface="Calibri" panose="020F0502020204030204" pitchFamily="34" charset="0"/>
              </a:rPr>
              <a:t>Kent Test (11+) coaching</a:t>
            </a:r>
          </a:p>
        </p:txBody>
      </p:sp>
      <p:sp>
        <p:nvSpPr>
          <p:cNvPr id="4105" name="Rectangle 9"/>
          <p:cNvSpPr>
            <a:spLocks noGrp="1" noChangeArrowheads="1"/>
          </p:cNvSpPr>
          <p:nvPr>
            <p:ph idx="1"/>
          </p:nvPr>
        </p:nvSpPr>
        <p:spPr>
          <a:xfrm>
            <a:off x="1242386" y="1594340"/>
            <a:ext cx="7542888" cy="4572000"/>
          </a:xfrm>
        </p:spPr>
        <p:txBody>
          <a:bodyPr>
            <a:noAutofit/>
          </a:bodyPr>
          <a:lstStyle/>
          <a:p>
            <a:r>
              <a:rPr lang="en-GB">
                <a:latin typeface="Calibri" panose="020F0502020204030204" pitchFamily="34" charset="0"/>
                <a:cs typeface="Calibri" panose="020F0502020204030204" pitchFamily="34" charset="0"/>
              </a:rPr>
              <a:t>As the tests are designed for selection purposes, pupils may find them difficult</a:t>
            </a:r>
            <a:r>
              <a:rPr lang="en-GB" b="1">
                <a:latin typeface="Calibri" panose="020F0502020204030204" pitchFamily="34" charset="0"/>
                <a:cs typeface="Calibri" panose="020F0502020204030204" pitchFamily="34" charset="0"/>
              </a:rPr>
              <a:t>.  </a:t>
            </a:r>
          </a:p>
          <a:p>
            <a:r>
              <a:rPr lang="en-GB">
                <a:solidFill>
                  <a:schemeClr val="tx1"/>
                </a:solidFill>
                <a:latin typeface="Calibri" panose="020F0502020204030204" pitchFamily="34" charset="0"/>
                <a:cs typeface="Calibri" panose="020F0502020204030204" pitchFamily="34" charset="0"/>
              </a:rPr>
              <a:t>Schools </a:t>
            </a:r>
            <a:r>
              <a:rPr lang="en-GB" b="1">
                <a:solidFill>
                  <a:schemeClr val="tx1"/>
                </a:solidFill>
                <a:latin typeface="Calibri" panose="020F0502020204030204" pitchFamily="34" charset="0"/>
                <a:cs typeface="Calibri" panose="020F0502020204030204" pitchFamily="34" charset="0"/>
              </a:rPr>
              <a:t>are not </a:t>
            </a:r>
            <a:r>
              <a:rPr lang="en-GB">
                <a:solidFill>
                  <a:schemeClr val="tx1"/>
                </a:solidFill>
                <a:latin typeface="Calibri" panose="020F0502020204030204" pitchFamily="34" charset="0"/>
                <a:cs typeface="Calibri" panose="020F0502020204030204" pitchFamily="34" charset="0"/>
              </a:rPr>
              <a:t>permitted to coach, tutor or prepare children for the test. </a:t>
            </a:r>
          </a:p>
          <a:p>
            <a:r>
              <a:rPr lang="en-GB">
                <a:latin typeface="Calibri" panose="020F0502020204030204" pitchFamily="34" charset="0"/>
                <a:cs typeface="Calibri" panose="020F0502020204030204" pitchFamily="34" charset="0"/>
              </a:rPr>
              <a:t>Test scores are standardised against the performance of an external sample of pupils who have not been coached, so that children who have not undertaken any preparation are not placed at a disadvantage.  </a:t>
            </a:r>
          </a:p>
          <a:p>
            <a:r>
              <a:rPr lang="en-GB">
                <a:latin typeface="Calibri" panose="020F0502020204030204" pitchFamily="34" charset="0"/>
                <a:cs typeface="Calibri" panose="020F0502020204030204" pitchFamily="34" charset="0"/>
              </a:rPr>
              <a:t>The </a:t>
            </a:r>
            <a:r>
              <a:rPr lang="en-GB">
                <a:latin typeface="Calibri" panose="020F0502020204030204" pitchFamily="34" charset="0"/>
                <a:cs typeface="Calibri" panose="020F0502020204030204" pitchFamily="34" charset="0"/>
                <a:hlinkClick r:id="rId3"/>
              </a:rPr>
              <a:t>Kent Test familiarisation booklet (PDF, 2.6 MB)</a:t>
            </a:r>
            <a:r>
              <a:rPr lang="en-GB">
                <a:latin typeface="Calibri" panose="020F0502020204030204" pitchFamily="34" charset="0"/>
                <a:cs typeface="Calibri" panose="020F0502020204030204" pitchFamily="34" charset="0"/>
              </a:rPr>
              <a:t> gives a description of the different parts of the test and advice on approaching the types of questions asked.</a:t>
            </a:r>
          </a:p>
          <a:p>
            <a:r>
              <a:rPr lang="en-GB">
                <a:latin typeface="Calibri" panose="020F0502020204030204" pitchFamily="34" charset="0"/>
                <a:cs typeface="Calibri" panose="020F0502020204030204" pitchFamily="34" charset="0"/>
              </a:rPr>
              <a:t>Additional familiarisation material and parent guides can be downloaded free of charge from </a:t>
            </a:r>
            <a:r>
              <a:rPr lang="en-GB">
                <a:latin typeface="Calibri" panose="020F0502020204030204" pitchFamily="34" charset="0"/>
                <a:cs typeface="Calibri" panose="020F0502020204030204" pitchFamily="34" charset="0"/>
                <a:hlinkClick r:id="rId4"/>
              </a:rPr>
              <a:t>GL Assessment.</a:t>
            </a:r>
            <a:endParaRPr lang="en-GB">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89766783"/>
      </p:ext>
    </p:extLst>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4" name="Rectangle 8"/>
          <p:cNvSpPr>
            <a:spLocks noGrp="1" noChangeArrowheads="1"/>
          </p:cNvSpPr>
          <p:nvPr>
            <p:ph type="title"/>
          </p:nvPr>
        </p:nvSpPr>
        <p:spPr>
          <a:xfrm>
            <a:off x="982133" y="-132416"/>
            <a:ext cx="7704667" cy="1981200"/>
          </a:xfrm>
        </p:spPr>
        <p:txBody>
          <a:bodyPr/>
          <a:lstStyle/>
          <a:p>
            <a:r>
              <a:rPr lang="en-US">
                <a:latin typeface="Calibri" panose="020F0502020204030204" pitchFamily="34" charset="0"/>
                <a:cs typeface="Calibri" panose="020F0502020204030204" pitchFamily="34" charset="0"/>
              </a:rPr>
              <a:t>Kent Test (11+) scores</a:t>
            </a:r>
          </a:p>
        </p:txBody>
      </p:sp>
      <p:sp>
        <p:nvSpPr>
          <p:cNvPr id="4105" name="Rectangle 9"/>
          <p:cNvSpPr>
            <a:spLocks noGrp="1" noChangeArrowheads="1"/>
          </p:cNvSpPr>
          <p:nvPr>
            <p:ph idx="1"/>
          </p:nvPr>
        </p:nvSpPr>
        <p:spPr>
          <a:xfrm>
            <a:off x="982133" y="2188699"/>
            <a:ext cx="7704667" cy="3332816"/>
          </a:xfrm>
        </p:spPr>
        <p:txBody>
          <a:bodyPr>
            <a:noAutofit/>
          </a:bodyPr>
          <a:lstStyle/>
          <a:p>
            <a:r>
              <a:rPr lang="en-GB" sz="2800">
                <a:latin typeface="Calibri" panose="020F0502020204030204" pitchFamily="34" charset="0"/>
                <a:cs typeface="Calibri" panose="020F0502020204030204" pitchFamily="34" charset="0"/>
              </a:rPr>
              <a:t>Your child will get 3 standardised scores, one for English, one for Maths and one for Reasoning, and a total (aggregate) score.</a:t>
            </a:r>
          </a:p>
          <a:p>
            <a:r>
              <a:rPr lang="en-GB" sz="2800">
                <a:latin typeface="Calibri" panose="020F0502020204030204" pitchFamily="34" charset="0"/>
                <a:cs typeface="Calibri" panose="020F0502020204030204" pitchFamily="34" charset="0"/>
              </a:rPr>
              <a:t>Standardisation is a statistical process which compares your child's performance with the average performance of other children in each test. A slight adjustment is made to take account of each child's age so that the youngest are not at a disadvantage.</a:t>
            </a:r>
          </a:p>
        </p:txBody>
      </p:sp>
    </p:spTree>
    <p:extLst>
      <p:ext uri="{BB962C8B-B14F-4D97-AF65-F5344CB8AC3E}">
        <p14:creationId xmlns:p14="http://schemas.microsoft.com/office/powerpoint/2010/main" val="1527054331"/>
      </p:ext>
    </p:extLst>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4" name="Rectangle 8"/>
          <p:cNvSpPr>
            <a:spLocks noGrp="1" noChangeArrowheads="1"/>
          </p:cNvSpPr>
          <p:nvPr>
            <p:ph type="title"/>
          </p:nvPr>
        </p:nvSpPr>
        <p:spPr>
          <a:xfrm>
            <a:off x="1098139" y="-302454"/>
            <a:ext cx="7704667" cy="1981200"/>
          </a:xfrm>
        </p:spPr>
        <p:txBody>
          <a:bodyPr/>
          <a:lstStyle/>
          <a:p>
            <a:r>
              <a:rPr lang="en-GB">
                <a:latin typeface="Calibri" panose="020F0502020204030204" pitchFamily="34" charset="0"/>
                <a:cs typeface="Calibri" panose="020F0502020204030204" pitchFamily="34" charset="0"/>
              </a:rPr>
              <a:t>Grammar school threshold 2025</a:t>
            </a:r>
          </a:p>
        </p:txBody>
      </p:sp>
      <p:sp>
        <p:nvSpPr>
          <p:cNvPr id="4105" name="Rectangle 9"/>
          <p:cNvSpPr>
            <a:spLocks noGrp="1" noChangeArrowheads="1"/>
          </p:cNvSpPr>
          <p:nvPr>
            <p:ph idx="1"/>
          </p:nvPr>
        </p:nvSpPr>
        <p:spPr>
          <a:xfrm>
            <a:off x="1489933" y="1495987"/>
            <a:ext cx="7200332" cy="4572000"/>
          </a:xfrm>
        </p:spPr>
        <p:txBody>
          <a:bodyPr>
            <a:noAutofit/>
          </a:bodyPr>
          <a:lstStyle/>
          <a:p>
            <a:r>
              <a:rPr lang="en-GB" sz="2800">
                <a:latin typeface="Calibri" panose="020F0502020204030204" pitchFamily="34" charset="0"/>
                <a:cs typeface="Calibri" panose="020F0502020204030204" pitchFamily="34" charset="0"/>
              </a:rPr>
              <a:t>To be given a grammar school assessment, children needed a total score of 332 or more, with no single score lower than 108. Test scores range from 69 to 141. The highest possible total score is 423.</a:t>
            </a:r>
          </a:p>
          <a:p>
            <a:r>
              <a:rPr lang="en-GB" sz="2800">
                <a:latin typeface="Calibri" panose="020F0502020204030204" pitchFamily="34" charset="0"/>
                <a:cs typeface="Calibri" panose="020F0502020204030204" pitchFamily="34" charset="0"/>
              </a:rPr>
              <a:t>If your child did not reach the threshold score and their primary school referred their case to the local Head Teacher Assessment Panel, the panel will have looked at their achievement in school and examples of their work, including the writing task completed on the day, before a final decision was made.</a:t>
            </a:r>
          </a:p>
        </p:txBody>
      </p:sp>
    </p:spTree>
    <p:extLst>
      <p:ext uri="{BB962C8B-B14F-4D97-AF65-F5344CB8AC3E}">
        <p14:creationId xmlns:p14="http://schemas.microsoft.com/office/powerpoint/2010/main" val="2130695465"/>
      </p:ext>
    </p:extLst>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4" name="Rectangle 8"/>
          <p:cNvSpPr>
            <a:spLocks noGrp="1" noChangeArrowheads="1"/>
          </p:cNvSpPr>
          <p:nvPr>
            <p:ph type="title"/>
          </p:nvPr>
        </p:nvSpPr>
        <p:spPr>
          <a:xfrm>
            <a:off x="1098139" y="-302454"/>
            <a:ext cx="7704667" cy="1981200"/>
          </a:xfrm>
        </p:spPr>
        <p:txBody>
          <a:bodyPr/>
          <a:lstStyle/>
          <a:p>
            <a:r>
              <a:rPr lang="en-GB">
                <a:latin typeface="Calibri" panose="020F0502020204030204" pitchFamily="34" charset="0"/>
                <a:cs typeface="Calibri" panose="020F0502020204030204" pitchFamily="34" charset="0"/>
              </a:rPr>
              <a:t>Kent Test scores report 2025</a:t>
            </a:r>
          </a:p>
        </p:txBody>
      </p:sp>
      <p:sp>
        <p:nvSpPr>
          <p:cNvPr id="4105" name="Rectangle 9"/>
          <p:cNvSpPr>
            <a:spLocks noGrp="1" noChangeArrowheads="1"/>
          </p:cNvSpPr>
          <p:nvPr>
            <p:ph idx="1"/>
          </p:nvPr>
        </p:nvSpPr>
        <p:spPr>
          <a:xfrm>
            <a:off x="1602474" y="1327174"/>
            <a:ext cx="7200332" cy="4961083"/>
          </a:xfrm>
        </p:spPr>
        <p:txBody>
          <a:bodyPr>
            <a:normAutofit lnSpcReduction="10000"/>
          </a:bodyPr>
          <a:lstStyle/>
          <a:p>
            <a:r>
              <a:rPr lang="en-GB">
                <a:latin typeface="Calibri" panose="020F0502020204030204" pitchFamily="34" charset="0"/>
                <a:cs typeface="Calibri" panose="020F0502020204030204" pitchFamily="34" charset="0"/>
              </a:rPr>
              <a:t>In response to Freedom of Information requests, KCC produce an annual report which shows the number of children who scored each total score. The tabs in the report show grammar school and high school assessed pupils.  The report can be accessed here: </a:t>
            </a:r>
            <a:r>
              <a:rPr lang="en-GB">
                <a:hlinkClick r:id="rId3"/>
              </a:rPr>
              <a:t>Kent Test results - Kent County Council</a:t>
            </a:r>
            <a:endParaRPr lang="en-GB">
              <a:latin typeface="Calibri" panose="020F0502020204030204" pitchFamily="34" charset="0"/>
              <a:cs typeface="Calibri" panose="020F0502020204030204" pitchFamily="34" charset="0"/>
            </a:endParaRPr>
          </a:p>
          <a:p>
            <a:r>
              <a:rPr lang="en-GB">
                <a:latin typeface="Calibri" panose="020F0502020204030204" pitchFamily="34" charset="0"/>
                <a:cs typeface="Calibri" panose="020F0502020204030204" pitchFamily="34" charset="0"/>
              </a:rPr>
              <a:t>Where children have been assessed suitable for grammar school via their local Head Teacher Assessment Panel, their score may be below the 332 total score threshold. Children may also score higher than 332, but still be assessed as suitable for high school in cases where one or more of their individual scores were below 108.</a:t>
            </a:r>
          </a:p>
        </p:txBody>
      </p:sp>
    </p:spTree>
    <p:extLst>
      <p:ext uri="{BB962C8B-B14F-4D97-AF65-F5344CB8AC3E}">
        <p14:creationId xmlns:p14="http://schemas.microsoft.com/office/powerpoint/2010/main" val="2947509340"/>
      </p:ext>
    </p:extLst>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8230" y="-213781"/>
            <a:ext cx="6858000" cy="863361"/>
          </a:xfrm>
        </p:spPr>
        <p:txBody>
          <a:bodyPr>
            <a:noAutofit/>
          </a:bodyPr>
          <a:lstStyle/>
          <a:p>
            <a:r>
              <a:rPr lang="en-GB" sz="4000"/>
              <a:t>Access Arrangements</a:t>
            </a:r>
          </a:p>
        </p:txBody>
      </p:sp>
      <p:sp>
        <p:nvSpPr>
          <p:cNvPr id="3" name="TextBox 2">
            <a:extLst>
              <a:ext uri="{FF2B5EF4-FFF2-40B4-BE49-F238E27FC236}">
                <a16:creationId xmlns:a16="http://schemas.microsoft.com/office/drawing/2014/main" id="{BF665192-2A08-7495-64C2-C11F63BD4941}"/>
              </a:ext>
            </a:extLst>
          </p:cNvPr>
          <p:cNvSpPr txBox="1"/>
          <p:nvPr/>
        </p:nvSpPr>
        <p:spPr>
          <a:xfrm>
            <a:off x="1795506" y="882977"/>
            <a:ext cx="7206472" cy="255454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a:ea typeface="+mn-lt"/>
                <a:cs typeface="+mn-lt"/>
              </a:rPr>
              <a:t>The Equality Act 2010 defines disability as when a person has a </a:t>
            </a:r>
            <a:r>
              <a:rPr lang="en-GB" sz="2000" b="1">
                <a:ea typeface="+mn-lt"/>
                <a:cs typeface="+mn-lt"/>
              </a:rPr>
              <a:t>‘physical or mental  impairment which has a substantial and long-term adverse effect on that person’s ability to carry out normal day to day activities.</a:t>
            </a:r>
            <a:endParaRPr lang="en-GB" sz="2000" b="1"/>
          </a:p>
          <a:p>
            <a:r>
              <a:rPr lang="en-GB" sz="2000">
                <a:ea typeface="+mn-lt"/>
                <a:cs typeface="+mn-lt"/>
              </a:rPr>
              <a:t>This places a duty upon Local Authorities and schools not to discriminate against disabled people or pupils in their access to education. The relevant provisions of the Equality Act  2010 replace those of the Disability Act 1995.</a:t>
            </a:r>
            <a:endParaRPr lang="en-GB" sz="2000"/>
          </a:p>
        </p:txBody>
      </p:sp>
      <p:sp>
        <p:nvSpPr>
          <p:cNvPr id="4" name="TextBox 3">
            <a:extLst>
              <a:ext uri="{FF2B5EF4-FFF2-40B4-BE49-F238E27FC236}">
                <a16:creationId xmlns:a16="http://schemas.microsoft.com/office/drawing/2014/main" id="{6C61A078-E249-4289-9DB4-F4FEF0F0927A}"/>
              </a:ext>
            </a:extLst>
          </p:cNvPr>
          <p:cNvSpPr txBox="1"/>
          <p:nvPr/>
        </p:nvSpPr>
        <p:spPr>
          <a:xfrm>
            <a:off x="2878727" y="3423184"/>
            <a:ext cx="6126480" cy="28315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sz="2000">
              <a:solidFill>
                <a:srgbClr val="000000"/>
              </a:solidFill>
              <a:latin typeface="Corbel"/>
              <a:ea typeface="Segoe UI"/>
              <a:cs typeface="Segoe UI"/>
            </a:endParaRPr>
          </a:p>
          <a:p>
            <a:pPr algn="just"/>
            <a:r>
              <a:rPr lang="en-GB" sz="2000" b="0" i="0" u="none" strike="noStrike" baseline="0">
                <a:solidFill>
                  <a:srgbClr val="000000"/>
                </a:solidFill>
                <a:latin typeface="Corbel"/>
                <a:ea typeface="Segoe UI"/>
                <a:cs typeface="Segoe UI"/>
              </a:rPr>
              <a:t>Special access arrangements </a:t>
            </a:r>
            <a:r>
              <a:rPr lang="en-GB" sz="2000" b="1" i="0" u="none" strike="noStrike" baseline="0">
                <a:solidFill>
                  <a:srgbClr val="000000"/>
                </a:solidFill>
                <a:latin typeface="Corbel"/>
                <a:ea typeface="Segoe UI"/>
                <a:cs typeface="Segoe UI"/>
              </a:rPr>
              <a:t>are </a:t>
            </a:r>
            <a:r>
              <a:rPr lang="en-GB" sz="2000" b="1">
                <a:solidFill>
                  <a:srgbClr val="000000"/>
                </a:solidFill>
                <a:latin typeface="Corbel"/>
                <a:ea typeface="Segoe UI"/>
                <a:cs typeface="Segoe UI"/>
              </a:rPr>
              <a:t>not intended</a:t>
            </a:r>
            <a:r>
              <a:rPr lang="en-GB" sz="2000" b="1" i="0" u="none" strike="noStrike" baseline="0">
                <a:solidFill>
                  <a:srgbClr val="000000"/>
                </a:solidFill>
                <a:latin typeface="Corbel"/>
                <a:ea typeface="Segoe UI"/>
                <a:cs typeface="Segoe UI"/>
              </a:rPr>
              <a:t> to enable children to achieve the highest possible score</a:t>
            </a:r>
            <a:r>
              <a:rPr lang="en-GB" sz="2000" b="0" i="0" u="none" strike="noStrike" baseline="0">
                <a:solidFill>
                  <a:srgbClr val="000000"/>
                </a:solidFill>
                <a:latin typeface="Corbel"/>
                <a:ea typeface="Segoe UI"/>
                <a:cs typeface="Segoe UI"/>
              </a:rPr>
              <a:t>. They </a:t>
            </a:r>
            <a:r>
              <a:rPr lang="en-GB" sz="2000" b="1">
                <a:solidFill>
                  <a:srgbClr val="000000"/>
                </a:solidFill>
                <a:latin typeface="Corbel"/>
                <a:ea typeface="Segoe UI"/>
                <a:cs typeface="Segoe UI"/>
              </a:rPr>
              <a:t>are only</a:t>
            </a:r>
            <a:r>
              <a:rPr lang="en-GB" sz="2000" b="1" i="0" u="none" strike="noStrike" baseline="0">
                <a:solidFill>
                  <a:srgbClr val="000000"/>
                </a:solidFill>
                <a:latin typeface="Corbel"/>
                <a:ea typeface="Segoe UI"/>
                <a:cs typeface="Segoe UI"/>
              </a:rPr>
              <a:t> </a:t>
            </a:r>
            <a:r>
              <a:rPr lang="en-GB" sz="2000" b="0" i="0" u="none" strike="noStrike" baseline="0">
                <a:solidFill>
                  <a:srgbClr val="000000"/>
                </a:solidFill>
                <a:latin typeface="Corbel"/>
                <a:ea typeface="Segoe UI"/>
                <a:cs typeface="Segoe UI"/>
              </a:rPr>
              <a:t>provided </a:t>
            </a:r>
            <a:r>
              <a:rPr lang="en-GB" sz="2000" b="1" i="0" u="none" strike="noStrike" baseline="0">
                <a:solidFill>
                  <a:srgbClr val="000000"/>
                </a:solidFill>
                <a:latin typeface="Corbel"/>
                <a:ea typeface="Segoe UI"/>
                <a:cs typeface="Segoe UI"/>
              </a:rPr>
              <a:t>where the severity of the child’s difficulties</a:t>
            </a:r>
            <a:r>
              <a:rPr lang="en-GB" sz="2000" b="0" i="0" u="none" strike="noStrike" baseline="0">
                <a:solidFill>
                  <a:srgbClr val="000000"/>
                </a:solidFill>
                <a:latin typeface="Corbel"/>
                <a:ea typeface="Segoe UI"/>
                <a:cs typeface="Segoe UI"/>
              </a:rPr>
              <a:t> </a:t>
            </a:r>
            <a:r>
              <a:rPr lang="en-GB" sz="2000" b="1" i="0" u="none" strike="noStrike" baseline="0">
                <a:solidFill>
                  <a:srgbClr val="000000"/>
                </a:solidFill>
                <a:latin typeface="Corbel"/>
                <a:ea typeface="Segoe UI"/>
                <a:cs typeface="Segoe UI"/>
              </a:rPr>
              <a:t>means  that</a:t>
            </a:r>
            <a:r>
              <a:rPr lang="en-GB" sz="2000" b="0" i="0" u="none" strike="noStrike" baseline="0">
                <a:solidFill>
                  <a:srgbClr val="000000"/>
                </a:solidFill>
                <a:latin typeface="Corbel"/>
                <a:ea typeface="Segoe UI"/>
                <a:cs typeface="Segoe UI"/>
              </a:rPr>
              <a:t>,</a:t>
            </a:r>
            <a:r>
              <a:rPr lang="en-GB" sz="2000">
                <a:solidFill>
                  <a:srgbClr val="000000"/>
                </a:solidFill>
                <a:latin typeface="Corbel"/>
                <a:ea typeface="Segoe UI"/>
                <a:cs typeface="Segoe UI"/>
              </a:rPr>
              <a:t> </a:t>
            </a:r>
            <a:r>
              <a:rPr lang="en-GB" sz="2000" b="0" i="0" u="none" strike="noStrike" baseline="0">
                <a:solidFill>
                  <a:srgbClr val="000000"/>
                </a:solidFill>
                <a:latin typeface="Corbel"/>
                <a:ea typeface="Segoe UI"/>
                <a:cs typeface="Segoe UI"/>
              </a:rPr>
              <a:t>although academically able, </a:t>
            </a:r>
            <a:r>
              <a:rPr lang="en-GB" sz="2000" b="1" i="0" u="none" strike="noStrike" baseline="0">
                <a:solidFill>
                  <a:srgbClr val="000000"/>
                </a:solidFill>
                <a:latin typeface="Corbel"/>
                <a:ea typeface="Segoe UI"/>
                <a:cs typeface="Segoe UI"/>
              </a:rPr>
              <a:t>they cannot reasonably be expected </a:t>
            </a:r>
            <a:r>
              <a:rPr lang="en-GB" sz="2000" b="1">
                <a:solidFill>
                  <a:srgbClr val="000000"/>
                </a:solidFill>
                <a:latin typeface="Corbel"/>
                <a:ea typeface="Segoe UI"/>
                <a:cs typeface="Segoe UI"/>
              </a:rPr>
              <a:t>to attempt</a:t>
            </a:r>
            <a:r>
              <a:rPr lang="en-GB" sz="2000" b="1" i="0" u="none" strike="noStrike" baseline="0">
                <a:solidFill>
                  <a:srgbClr val="000000"/>
                </a:solidFill>
                <a:latin typeface="Corbel"/>
                <a:ea typeface="Segoe UI"/>
                <a:cs typeface="Segoe UI"/>
              </a:rPr>
              <a:t> the tests in the standard format or under the </a:t>
            </a:r>
            <a:r>
              <a:rPr lang="en-GB" sz="2000" b="1">
                <a:solidFill>
                  <a:srgbClr val="000000"/>
                </a:solidFill>
                <a:latin typeface="Corbel"/>
                <a:ea typeface="Segoe UI"/>
                <a:cs typeface="Segoe UI"/>
              </a:rPr>
              <a:t>prescribed conditions</a:t>
            </a:r>
            <a:r>
              <a:rPr lang="en-GB" sz="2000" b="0" i="0" u="none" strike="noStrike" baseline="0">
                <a:solidFill>
                  <a:srgbClr val="000000"/>
                </a:solidFill>
                <a:latin typeface="Corbel"/>
                <a:ea typeface="Segoe UI"/>
                <a:cs typeface="Segoe UI"/>
              </a:rPr>
              <a:t>.</a:t>
            </a:r>
            <a:r>
              <a:rPr sz="2000" b="0" i="0">
                <a:solidFill>
                  <a:srgbClr val="000000"/>
                </a:solidFill>
                <a:latin typeface="Corbel"/>
                <a:ea typeface="Corbel"/>
                <a:cs typeface="Corbel"/>
              </a:rPr>
              <a:t>​</a:t>
            </a:r>
            <a:endParaRPr lang="en-GB"/>
          </a:p>
          <a:p>
            <a:pPr algn="ctr"/>
            <a:endParaRPr lang="en-GB"/>
          </a:p>
        </p:txBody>
      </p:sp>
    </p:spTree>
    <p:extLst>
      <p:ext uri="{BB962C8B-B14F-4D97-AF65-F5344CB8AC3E}">
        <p14:creationId xmlns:p14="http://schemas.microsoft.com/office/powerpoint/2010/main" val="109857222"/>
      </p:ext>
    </p:extLst>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3D00A-501C-4FB7-B9B7-2F3A52D95FB8}"/>
              </a:ext>
            </a:extLst>
          </p:cNvPr>
          <p:cNvSpPr>
            <a:spLocks noGrp="1"/>
          </p:cNvSpPr>
          <p:nvPr>
            <p:ph type="title"/>
          </p:nvPr>
        </p:nvSpPr>
        <p:spPr>
          <a:xfrm>
            <a:off x="502920" y="0"/>
            <a:ext cx="8641080" cy="697229"/>
          </a:xfrm>
        </p:spPr>
        <p:txBody>
          <a:bodyPr>
            <a:normAutofit/>
          </a:bodyPr>
          <a:lstStyle/>
          <a:p>
            <a:r>
              <a:rPr lang="en-GB" sz="3200" b="1" i="1"/>
              <a:t>How do we apply for Access Arrangements?</a:t>
            </a:r>
            <a:endParaRPr lang="en-GB" sz="3200"/>
          </a:p>
        </p:txBody>
      </p:sp>
      <p:sp>
        <p:nvSpPr>
          <p:cNvPr id="6" name="TextBox 5">
            <a:extLst>
              <a:ext uri="{FF2B5EF4-FFF2-40B4-BE49-F238E27FC236}">
                <a16:creationId xmlns:a16="http://schemas.microsoft.com/office/drawing/2014/main" id="{B0B25551-4CE3-4481-A741-6A1704D52C43}"/>
              </a:ext>
            </a:extLst>
          </p:cNvPr>
          <p:cNvSpPr txBox="1"/>
          <p:nvPr/>
        </p:nvSpPr>
        <p:spPr>
          <a:xfrm>
            <a:off x="1110343" y="697956"/>
            <a:ext cx="7429500" cy="1200329"/>
          </a:xfrm>
          <a:prstGeom prst="rect">
            <a:avLst/>
          </a:prstGeom>
          <a:noFill/>
        </p:spPr>
        <p:txBody>
          <a:bodyPr wrap="square" rtlCol="0">
            <a:spAutoFit/>
          </a:bodyPr>
          <a:lstStyle/>
          <a:p>
            <a:r>
              <a:rPr lang="en-US" sz="1800">
                <a:latin typeface="Calibri"/>
                <a:ea typeface="Calibri"/>
                <a:cs typeface="Calibri"/>
              </a:rPr>
              <a:t>The School is required to submit an online form and include any additional evidence to that form on behalf of the parents; </a:t>
            </a:r>
            <a:r>
              <a:rPr lang="en-US" sz="1800" b="1" i="1">
                <a:latin typeface="Calibri"/>
                <a:ea typeface="Calibri"/>
                <a:cs typeface="Calibri"/>
              </a:rPr>
              <a:t>parents are</a:t>
            </a:r>
            <a:r>
              <a:rPr lang="en-US" sz="1800">
                <a:latin typeface="Calibri"/>
                <a:ea typeface="Calibri"/>
                <a:cs typeface="Calibri"/>
              </a:rPr>
              <a:t> </a:t>
            </a:r>
            <a:r>
              <a:rPr lang="en-US" sz="1800" b="1" i="1">
                <a:highlight>
                  <a:srgbClr val="FFFF00"/>
                </a:highlight>
                <a:latin typeface="Calibri"/>
                <a:ea typeface="Calibri"/>
                <a:cs typeface="Calibri"/>
              </a:rPr>
              <a:t>not</a:t>
            </a:r>
            <a:r>
              <a:rPr lang="en-US" sz="1800" b="1" i="1">
                <a:latin typeface="Calibri"/>
                <a:ea typeface="Calibri"/>
                <a:cs typeface="Calibri"/>
              </a:rPr>
              <a:t> permitted to make access requests</a:t>
            </a:r>
            <a:r>
              <a:rPr lang="en-US" sz="1800">
                <a:latin typeface="Calibri"/>
                <a:ea typeface="Calibri"/>
                <a:cs typeface="Calibri"/>
              </a:rPr>
              <a:t> </a:t>
            </a:r>
            <a:r>
              <a:rPr lang="en-US" sz="1800" b="1" i="1">
                <a:latin typeface="Calibri"/>
                <a:ea typeface="Calibri"/>
                <a:cs typeface="Calibri"/>
              </a:rPr>
              <a:t>themselves</a:t>
            </a:r>
            <a:r>
              <a:rPr lang="en-US" sz="1800">
                <a:latin typeface="Calibri"/>
                <a:ea typeface="Calibri"/>
                <a:cs typeface="Calibri"/>
              </a:rPr>
              <a:t>. Kent County Council has a hard deadline of 1</a:t>
            </a:r>
            <a:r>
              <a:rPr lang="en-US" sz="1800" baseline="30000">
                <a:latin typeface="Calibri"/>
                <a:ea typeface="Calibri"/>
                <a:cs typeface="Calibri"/>
              </a:rPr>
              <a:t>st</a:t>
            </a:r>
            <a:r>
              <a:rPr lang="en-US" sz="1800">
                <a:latin typeface="Calibri"/>
                <a:ea typeface="Calibri"/>
                <a:cs typeface="Calibri"/>
              </a:rPr>
              <a:t> July. </a:t>
            </a:r>
            <a:endParaRPr lang="en-GB"/>
          </a:p>
        </p:txBody>
      </p:sp>
      <p:pic>
        <p:nvPicPr>
          <p:cNvPr id="10" name="Picture 9">
            <a:extLst>
              <a:ext uri="{FF2B5EF4-FFF2-40B4-BE49-F238E27FC236}">
                <a16:creationId xmlns:a16="http://schemas.microsoft.com/office/drawing/2014/main" id="{EDA1FCB7-898C-4B62-A6FA-D00E5C73FA63}"/>
              </a:ext>
            </a:extLst>
          </p:cNvPr>
          <p:cNvPicPr>
            <a:picLocks noChangeAspect="1"/>
          </p:cNvPicPr>
          <p:nvPr/>
        </p:nvPicPr>
        <p:blipFill rotWithShape="1">
          <a:blip r:embed="rId2"/>
          <a:srcRect t="6908" r="-166" b="17763"/>
          <a:stretch>
            <a:fillRect/>
          </a:stretch>
        </p:blipFill>
        <p:spPr>
          <a:xfrm>
            <a:off x="879597" y="2016579"/>
            <a:ext cx="7908451" cy="2996335"/>
          </a:xfrm>
          <a:prstGeom prst="rect">
            <a:avLst/>
          </a:prstGeom>
        </p:spPr>
      </p:pic>
      <p:sp>
        <p:nvSpPr>
          <p:cNvPr id="3" name="TextBox 2">
            <a:extLst>
              <a:ext uri="{FF2B5EF4-FFF2-40B4-BE49-F238E27FC236}">
                <a16:creationId xmlns:a16="http://schemas.microsoft.com/office/drawing/2014/main" id="{65136B26-5451-77BE-834F-F2AE2D19F140}"/>
              </a:ext>
            </a:extLst>
          </p:cNvPr>
          <p:cNvSpPr txBox="1"/>
          <p:nvPr/>
        </p:nvSpPr>
        <p:spPr>
          <a:xfrm>
            <a:off x="1632857" y="5401491"/>
            <a:ext cx="6910251" cy="13542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algn="l" rtl="0"/>
            <a:r>
              <a:rPr lang="en-GB" sz="1600" kern="1200">
                <a:latin typeface="Calibri"/>
                <a:ea typeface="Calibri"/>
                <a:cs typeface="Calibri"/>
              </a:rPr>
              <a:t>Therefore, all supporting evidence can be split into two key groups, evidence of a child’s need and evidence of how that child is supported in the classroom. It is incredibly important that when submitting your evidence, that there are documents which relate to both of the above groups.</a:t>
            </a:r>
          </a:p>
          <a:p>
            <a:pPr algn="ctr"/>
            <a:endParaRPr lang="en-GB"/>
          </a:p>
        </p:txBody>
      </p:sp>
    </p:spTree>
    <p:extLst>
      <p:ext uri="{BB962C8B-B14F-4D97-AF65-F5344CB8AC3E}">
        <p14:creationId xmlns:p14="http://schemas.microsoft.com/office/powerpoint/2010/main" val="1596772059"/>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A4ACB-0355-CFC3-5673-05658B1AECE6}"/>
              </a:ext>
            </a:extLst>
          </p:cNvPr>
          <p:cNvSpPr>
            <a:spLocks noGrp="1"/>
          </p:cNvSpPr>
          <p:nvPr>
            <p:ph type="title"/>
          </p:nvPr>
        </p:nvSpPr>
        <p:spPr>
          <a:xfrm>
            <a:off x="975337" y="-115110"/>
            <a:ext cx="8070273" cy="727753"/>
          </a:xfrm>
        </p:spPr>
        <p:txBody>
          <a:bodyPr>
            <a:noAutofit/>
          </a:bodyPr>
          <a:lstStyle/>
          <a:p>
            <a:r>
              <a:rPr lang="en-GB" sz="2800"/>
              <a:t>Which Special Arrangements are typically offered?</a:t>
            </a:r>
            <a:endParaRPr lang="en-GB" sz="2800" b="1" i="1"/>
          </a:p>
        </p:txBody>
      </p:sp>
      <p:sp>
        <p:nvSpPr>
          <p:cNvPr id="3" name="TextBox 2">
            <a:extLst>
              <a:ext uri="{FF2B5EF4-FFF2-40B4-BE49-F238E27FC236}">
                <a16:creationId xmlns:a16="http://schemas.microsoft.com/office/drawing/2014/main" id="{B6AB14D4-ABC0-7C86-372A-A8B66C56FC0C}"/>
              </a:ext>
            </a:extLst>
          </p:cNvPr>
          <p:cNvSpPr txBox="1"/>
          <p:nvPr/>
        </p:nvSpPr>
        <p:spPr>
          <a:xfrm>
            <a:off x="1629172" y="5298245"/>
            <a:ext cx="7189470" cy="807913"/>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en-US" sz="1600">
                <a:latin typeface="Calibri"/>
                <a:cs typeface="Calibri"/>
              </a:rPr>
              <a:t>To enable us adequate time to process access applications, parents must request the school make an application for access arrangements </a:t>
            </a:r>
            <a:r>
              <a:rPr lang="en-US" sz="1600">
                <a:highlight>
                  <a:srgbClr val="FFFF00"/>
                </a:highlight>
                <a:latin typeface="Calibri"/>
                <a:cs typeface="Calibri"/>
              </a:rPr>
              <a:t>by 20/06/2026</a:t>
            </a:r>
            <a:r>
              <a:rPr lang="en-US" sz="1600">
                <a:latin typeface="Calibri"/>
                <a:cs typeface="Calibri"/>
              </a:rPr>
              <a:t>.  Any requests after that date may </a:t>
            </a:r>
            <a:r>
              <a:rPr lang="en-US" sz="1600" b="1" i="1">
                <a:latin typeface="Calibri"/>
                <a:cs typeface="Calibri"/>
              </a:rPr>
              <a:t>not be able to be processed </a:t>
            </a:r>
            <a:r>
              <a:rPr lang="en-US" sz="1600">
                <a:latin typeface="Calibri"/>
                <a:cs typeface="Calibri"/>
              </a:rPr>
              <a:t>before the deadline. </a:t>
            </a:r>
            <a:endParaRPr lang="en-US" sz="1600"/>
          </a:p>
        </p:txBody>
      </p:sp>
      <p:sp>
        <p:nvSpPr>
          <p:cNvPr id="6" name="TextBox 5">
            <a:extLst>
              <a:ext uri="{FF2B5EF4-FFF2-40B4-BE49-F238E27FC236}">
                <a16:creationId xmlns:a16="http://schemas.microsoft.com/office/drawing/2014/main" id="{C82524FA-F8AF-49F9-95B6-24AFD6F4F043}"/>
              </a:ext>
            </a:extLst>
          </p:cNvPr>
          <p:cNvSpPr txBox="1"/>
          <p:nvPr/>
        </p:nvSpPr>
        <p:spPr>
          <a:xfrm>
            <a:off x="829500" y="500075"/>
            <a:ext cx="8361946" cy="5201424"/>
          </a:xfrm>
          <a:prstGeom prst="rect">
            <a:avLst/>
          </a:prstGeom>
          <a:noFill/>
        </p:spPr>
        <p:txBody>
          <a:bodyPr wrap="square" lIns="91440" tIns="45720" rIns="91440" bIns="45720" anchor="t">
            <a:spAutoFit/>
          </a:bodyPr>
          <a:lstStyle/>
          <a:p>
            <a:pPr marL="342900" indent="-342900">
              <a:lnSpc>
                <a:spcPct val="150000"/>
              </a:lnSpc>
              <a:buFont typeface="Arial" panose="020B0604020202020204" pitchFamily="34" charset="0"/>
              <a:buChar char="•"/>
            </a:pPr>
            <a:r>
              <a:rPr lang="en-GB" sz="1600">
                <a:latin typeface="Calibri"/>
                <a:ea typeface="Calibri"/>
                <a:cs typeface="Calibri"/>
              </a:rPr>
              <a:t>Enlarged papers (a large print booklet is available in B4 size, approximately 14pt print)</a:t>
            </a:r>
          </a:p>
          <a:p>
            <a:pPr marL="342900" indent="-342900">
              <a:lnSpc>
                <a:spcPct val="150000"/>
              </a:lnSpc>
              <a:buFont typeface="Arial" panose="020B0604020202020204" pitchFamily="34" charset="0"/>
              <a:buChar char="•"/>
            </a:pPr>
            <a:r>
              <a:rPr lang="en-GB" sz="1600">
                <a:latin typeface="Calibri"/>
                <a:ea typeface="Calibri"/>
                <a:cs typeface="Calibri"/>
              </a:rPr>
              <a:t>Support of a scribe or permission to answer on the question paper</a:t>
            </a:r>
          </a:p>
          <a:p>
            <a:pPr marL="342900" indent="-342900">
              <a:lnSpc>
                <a:spcPct val="150000"/>
              </a:lnSpc>
              <a:buFont typeface="Arial" panose="020B0604020202020204" pitchFamily="34" charset="0"/>
              <a:buChar char="•"/>
            </a:pPr>
            <a:r>
              <a:rPr lang="en-GB" sz="1600">
                <a:latin typeface="Calibri"/>
                <a:ea typeface="Calibri"/>
                <a:cs typeface="Calibri"/>
              </a:rPr>
              <a:t>Use of specialist equipment </a:t>
            </a:r>
          </a:p>
          <a:p>
            <a:pPr marL="342900" indent="-342900">
              <a:lnSpc>
                <a:spcPct val="150000"/>
              </a:lnSpc>
              <a:buFont typeface="Arial" panose="020B0604020202020204" pitchFamily="34" charset="0"/>
              <a:buChar char="•"/>
            </a:pPr>
            <a:r>
              <a:rPr lang="en-GB" sz="1600">
                <a:latin typeface="Calibri"/>
                <a:ea typeface="Calibri"/>
                <a:cs typeface="Calibri"/>
              </a:rPr>
              <a:t>Longer to attempt the papers (max allowed is 25%) and the writing task</a:t>
            </a:r>
          </a:p>
          <a:p>
            <a:pPr marL="342900" indent="-342900">
              <a:lnSpc>
                <a:spcPct val="150000"/>
              </a:lnSpc>
              <a:buFont typeface="Arial" panose="020B0604020202020204" pitchFamily="34" charset="0"/>
              <a:buChar char="•"/>
            </a:pPr>
            <a:r>
              <a:rPr lang="en-GB" sz="1600">
                <a:latin typeface="Calibri"/>
                <a:ea typeface="Calibri"/>
                <a:cs typeface="Calibri"/>
              </a:rPr>
              <a:t>Separate or smaller room </a:t>
            </a:r>
          </a:p>
          <a:p>
            <a:pPr marL="342900" indent="-342900">
              <a:lnSpc>
                <a:spcPct val="150000"/>
              </a:lnSpc>
              <a:buFont typeface="Arial" panose="020B0604020202020204" pitchFamily="34" charset="0"/>
              <a:buChar char="•"/>
            </a:pPr>
            <a:r>
              <a:rPr lang="en-GB" sz="1600">
                <a:latin typeface="Calibri"/>
                <a:ea typeface="Calibri"/>
                <a:cs typeface="Calibri"/>
              </a:rPr>
              <a:t>Stop the clock rest breaks if needed</a:t>
            </a:r>
          </a:p>
          <a:p>
            <a:pPr marL="342900" indent="-342900">
              <a:lnSpc>
                <a:spcPct val="150000"/>
              </a:lnSpc>
              <a:buFont typeface="Arial" panose="020B0604020202020204" pitchFamily="34" charset="0"/>
              <a:buChar char="•"/>
            </a:pPr>
            <a:r>
              <a:rPr lang="en-GB" sz="1600">
                <a:latin typeface="Calibri"/>
                <a:ea typeface="Calibri"/>
                <a:cs typeface="Calibri"/>
              </a:rPr>
              <a:t>Support of a prompt </a:t>
            </a:r>
          </a:p>
          <a:p>
            <a:pPr marL="342900" indent="-342900">
              <a:lnSpc>
                <a:spcPct val="150000"/>
              </a:lnSpc>
              <a:buFont typeface="Arial" panose="020B0604020202020204" pitchFamily="34" charset="0"/>
              <a:buChar char="•"/>
            </a:pPr>
            <a:r>
              <a:rPr lang="en-GB" sz="1600">
                <a:latin typeface="Calibri"/>
                <a:ea typeface="Calibri"/>
                <a:cs typeface="Calibri"/>
              </a:rPr>
              <a:t>Specialist equipment (</a:t>
            </a:r>
            <a:r>
              <a:rPr lang="en-GB" sz="1600" err="1">
                <a:latin typeface="Calibri"/>
                <a:ea typeface="Calibri"/>
                <a:cs typeface="Calibri"/>
              </a:rPr>
              <a:t>eg</a:t>
            </a:r>
            <a:r>
              <a:rPr lang="en-GB" sz="1600">
                <a:latin typeface="Calibri"/>
                <a:ea typeface="Calibri"/>
                <a:cs typeface="Calibri"/>
              </a:rPr>
              <a:t>: fidget toys, timers, ear defenders, </a:t>
            </a:r>
            <a:r>
              <a:rPr lang="en-GB" sz="1600" b="0" i="0" err="1">
                <a:effectLst/>
                <a:latin typeface="Calibri"/>
                <a:ea typeface="Calibri"/>
                <a:cs typeface="Calibri"/>
              </a:rPr>
              <a:t>move</a:t>
            </a:r>
            <a:r>
              <a:rPr lang="en-GB" sz="1600" err="1">
                <a:latin typeface="Calibri"/>
                <a:ea typeface="Calibri"/>
                <a:cs typeface="Calibri"/>
              </a:rPr>
              <a:t>‘</a:t>
            </a:r>
            <a:r>
              <a:rPr lang="en-GB" sz="1600" b="0" i="0" err="1">
                <a:effectLst/>
                <a:latin typeface="Calibri"/>
                <a:ea typeface="Calibri"/>
                <a:cs typeface="Calibri"/>
              </a:rPr>
              <a:t>n’sit</a:t>
            </a:r>
            <a:r>
              <a:rPr lang="en-GB" sz="1600" b="0" i="0">
                <a:effectLst/>
                <a:latin typeface="Calibri"/>
                <a:ea typeface="Calibri"/>
                <a:cs typeface="Calibri"/>
              </a:rPr>
              <a:t> cushion)</a:t>
            </a:r>
          </a:p>
          <a:p>
            <a:pPr marL="342900" indent="-342900">
              <a:lnSpc>
                <a:spcPct val="150000"/>
              </a:lnSpc>
              <a:buFont typeface="Arial" panose="020B0604020202020204" pitchFamily="34" charset="0"/>
              <a:buChar char="•"/>
            </a:pPr>
            <a:r>
              <a:rPr lang="en-GB" sz="1600" b="0" i="0">
                <a:effectLst/>
                <a:latin typeface="Calibri"/>
                <a:ea typeface="Calibri"/>
                <a:cs typeface="Calibri"/>
              </a:rPr>
              <a:t>Use of a laptop for the writing exercise, and longer to complete it if appropriate </a:t>
            </a:r>
          </a:p>
          <a:p>
            <a:pPr marL="285750" indent="-285750" rtl="0" fontAlgn="base">
              <a:lnSpc>
                <a:spcPct val="150000"/>
              </a:lnSpc>
              <a:buFont typeface="Arial" panose="020B0604020202020204" pitchFamily="34" charset="0"/>
              <a:buChar char="•"/>
            </a:pPr>
            <a:r>
              <a:rPr lang="en-GB" sz="1600" b="0" i="0">
                <a:effectLst/>
                <a:latin typeface="Calibri"/>
                <a:ea typeface="Calibri"/>
                <a:cs typeface="Calibri"/>
              </a:rPr>
              <a:t>Easy access to the lavatory </a:t>
            </a:r>
          </a:p>
          <a:p>
            <a:pPr marL="285750" indent="-285750" rtl="0" fontAlgn="base">
              <a:lnSpc>
                <a:spcPct val="150000"/>
              </a:lnSpc>
              <a:buFont typeface="Arial" panose="020B0604020202020204" pitchFamily="34" charset="0"/>
              <a:buChar char="•"/>
            </a:pPr>
            <a:r>
              <a:rPr lang="en-GB" sz="1600" b="0" i="0">
                <a:effectLst/>
                <a:latin typeface="Calibri"/>
                <a:ea typeface="Calibri"/>
                <a:cs typeface="Calibri"/>
              </a:rPr>
              <a:t>Easy access to water / snacks as appropriate </a:t>
            </a:r>
          </a:p>
          <a:p>
            <a:pPr marL="285750" indent="-285750" rtl="0" fontAlgn="base">
              <a:lnSpc>
                <a:spcPct val="150000"/>
              </a:lnSpc>
              <a:buFont typeface="Arial" panose="020B0604020202020204" pitchFamily="34" charset="0"/>
              <a:buChar char="•"/>
            </a:pPr>
            <a:r>
              <a:rPr lang="en-GB" sz="1600" b="0" i="0">
                <a:effectLst/>
                <a:latin typeface="Calibri"/>
                <a:ea typeface="Calibri"/>
                <a:cs typeface="Calibri"/>
              </a:rPr>
              <a:t>Stop the </a:t>
            </a:r>
            <a:r>
              <a:rPr lang="en-GB" sz="1600">
                <a:latin typeface="Calibri"/>
                <a:ea typeface="Calibri"/>
                <a:cs typeface="Calibri"/>
              </a:rPr>
              <a:t>c</a:t>
            </a:r>
            <a:r>
              <a:rPr lang="en-GB" sz="1600" b="0" i="0">
                <a:effectLst/>
                <a:latin typeface="Calibri"/>
                <a:ea typeface="Calibri"/>
                <a:cs typeface="Calibri"/>
              </a:rPr>
              <a:t>lock rest breaks to accommodate blood tests/treatment </a:t>
            </a:r>
          </a:p>
          <a:p>
            <a:pPr marL="342900" indent="-342900">
              <a:lnSpc>
                <a:spcPct val="150000"/>
              </a:lnSpc>
              <a:buFont typeface="Arial" panose="020B0604020202020204" pitchFamily="34" charset="0"/>
              <a:buChar char="•"/>
            </a:pPr>
            <a:endParaRPr lang="en-GB" sz="1600">
              <a:latin typeface="Calibri"/>
              <a:ea typeface="Calibri"/>
              <a:cs typeface="Calibri"/>
            </a:endParaRPr>
          </a:p>
          <a:p>
            <a:endParaRPr lang="en-GB" sz="2000"/>
          </a:p>
        </p:txBody>
      </p:sp>
    </p:spTree>
    <p:extLst>
      <p:ext uri="{BB962C8B-B14F-4D97-AF65-F5344CB8AC3E}">
        <p14:creationId xmlns:p14="http://schemas.microsoft.com/office/powerpoint/2010/main" val="730000675"/>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7DBA1-95B5-4C11-5104-5819EE1764A5}"/>
              </a:ext>
            </a:extLst>
          </p:cNvPr>
          <p:cNvSpPr>
            <a:spLocks noGrp="1"/>
          </p:cNvSpPr>
          <p:nvPr>
            <p:ph type="title"/>
          </p:nvPr>
        </p:nvSpPr>
        <p:spPr>
          <a:xfrm>
            <a:off x="923023" y="191610"/>
            <a:ext cx="7821214" cy="1008111"/>
          </a:xfrm>
        </p:spPr>
        <p:txBody>
          <a:bodyPr>
            <a:normAutofit/>
          </a:bodyPr>
          <a:lstStyle/>
          <a:p>
            <a:r>
              <a:rPr lang="en-GB" sz="2700" b="1" i="1"/>
              <a:t>The best thing for my child would be to be to have extra time and be in a separate room.</a:t>
            </a:r>
          </a:p>
        </p:txBody>
      </p:sp>
      <p:sp>
        <p:nvSpPr>
          <p:cNvPr id="3" name="TextBox 2">
            <a:extLst>
              <a:ext uri="{FF2B5EF4-FFF2-40B4-BE49-F238E27FC236}">
                <a16:creationId xmlns:a16="http://schemas.microsoft.com/office/drawing/2014/main" id="{60B29554-5F3D-A4D5-D977-9D26AE7F835D}"/>
              </a:ext>
            </a:extLst>
          </p:cNvPr>
          <p:cNvSpPr txBox="1"/>
          <p:nvPr/>
        </p:nvSpPr>
        <p:spPr>
          <a:xfrm>
            <a:off x="1106521" y="1776092"/>
            <a:ext cx="7454218" cy="3808735"/>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en-US" sz="2700">
                <a:latin typeface="Calibri"/>
                <a:cs typeface="Calibri"/>
              </a:rPr>
              <a:t>Kent County Council do not publish a set of criteria for </a:t>
            </a:r>
            <a:r>
              <a:rPr lang="en-US" sz="2700" b="1">
                <a:latin typeface="Calibri"/>
                <a:cs typeface="Calibri"/>
              </a:rPr>
              <a:t>‘entitlement’</a:t>
            </a:r>
            <a:r>
              <a:rPr lang="en-US" sz="2700">
                <a:latin typeface="Calibri"/>
                <a:cs typeface="Calibri"/>
              </a:rPr>
              <a:t> to access arrangements for schools or parents to apply to.  Each request to KCC is given </a:t>
            </a:r>
            <a:r>
              <a:rPr lang="en-US" sz="2700" b="1">
                <a:latin typeface="Calibri"/>
                <a:cs typeface="Calibri"/>
              </a:rPr>
              <a:t>individual professional consideration by a panel </a:t>
            </a:r>
            <a:r>
              <a:rPr lang="en-US" sz="2700">
                <a:latin typeface="Calibri"/>
                <a:cs typeface="Calibri"/>
              </a:rPr>
              <a:t>– there is </a:t>
            </a:r>
            <a:r>
              <a:rPr lang="en-US" sz="2700" b="1" i="1">
                <a:latin typeface="Calibri"/>
                <a:cs typeface="Calibri"/>
              </a:rPr>
              <a:t>no blanket concession or rule around diagnoses or reports provided</a:t>
            </a:r>
            <a:r>
              <a:rPr lang="en-US" sz="2700" i="1">
                <a:latin typeface="Calibri"/>
                <a:cs typeface="Calibri"/>
              </a:rPr>
              <a:t>. </a:t>
            </a:r>
            <a:endParaRPr lang="en-US" sz="2700" i="1">
              <a:latin typeface="Calibri"/>
              <a:ea typeface="Calibri"/>
              <a:cs typeface="Calibri"/>
            </a:endParaRPr>
          </a:p>
          <a:p>
            <a:endParaRPr lang="en-US" sz="2700">
              <a:latin typeface="Calibri"/>
              <a:ea typeface="Calibri"/>
              <a:cs typeface="Calibri"/>
            </a:endParaRPr>
          </a:p>
          <a:p>
            <a:r>
              <a:rPr lang="en-US" sz="2700">
                <a:latin typeface="Calibri"/>
                <a:cs typeface="Calibri"/>
              </a:rPr>
              <a:t>Please note that the Special Arrangements Panel’s decision is </a:t>
            </a:r>
            <a:r>
              <a:rPr lang="en-US" sz="2700" b="1">
                <a:latin typeface="Calibri"/>
                <a:cs typeface="Calibri"/>
              </a:rPr>
              <a:t>not subject to appeal.</a:t>
            </a:r>
            <a:endParaRPr lang="en-US" sz="2700" b="1"/>
          </a:p>
        </p:txBody>
      </p:sp>
    </p:spTree>
    <p:extLst>
      <p:ext uri="{BB962C8B-B14F-4D97-AF65-F5344CB8AC3E}">
        <p14:creationId xmlns:p14="http://schemas.microsoft.com/office/powerpoint/2010/main" val="4270164339"/>
      </p:ext>
    </p:extLst>
  </p:cSld>
  <p:clrMapOvr>
    <a:masterClrMapping/>
  </p:clrMapOvr>
  <p:transition>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822CE-80BD-98D0-DE4E-9D9841D6C64D}"/>
              </a:ext>
            </a:extLst>
          </p:cNvPr>
          <p:cNvSpPr>
            <a:spLocks noGrp="1"/>
          </p:cNvSpPr>
          <p:nvPr>
            <p:ph type="title"/>
          </p:nvPr>
        </p:nvSpPr>
        <p:spPr>
          <a:xfrm>
            <a:off x="549502" y="365760"/>
            <a:ext cx="8285672" cy="1004955"/>
          </a:xfrm>
        </p:spPr>
        <p:txBody>
          <a:bodyPr>
            <a:normAutofit fontScale="90000"/>
          </a:bodyPr>
          <a:lstStyle/>
          <a:p>
            <a:r>
              <a:rPr lang="en-GB" b="1" i="1"/>
              <a:t>When are parents informed of the decision made by KCC?</a:t>
            </a:r>
            <a:endParaRPr lang="en-US"/>
          </a:p>
        </p:txBody>
      </p:sp>
      <p:sp>
        <p:nvSpPr>
          <p:cNvPr id="3" name="TextBox 2">
            <a:extLst>
              <a:ext uri="{FF2B5EF4-FFF2-40B4-BE49-F238E27FC236}">
                <a16:creationId xmlns:a16="http://schemas.microsoft.com/office/drawing/2014/main" id="{CE7CFF56-86E2-03B6-81BF-842CDE4E8B53}"/>
              </a:ext>
            </a:extLst>
          </p:cNvPr>
          <p:cNvSpPr txBox="1"/>
          <p:nvPr/>
        </p:nvSpPr>
        <p:spPr>
          <a:xfrm>
            <a:off x="1154429" y="1781139"/>
            <a:ext cx="7584775" cy="2839239"/>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en-US" sz="3000" dirty="0">
                <a:latin typeface="Calibri"/>
                <a:cs typeface="Calibri"/>
              </a:rPr>
              <a:t>The school is notified of the decision once it has been processed and ask to let parents know. Please be advised that this may be during the school holidays and as such </a:t>
            </a:r>
            <a:r>
              <a:rPr lang="en-US" sz="3000" b="1" dirty="0">
                <a:latin typeface="Calibri"/>
                <a:cs typeface="Calibri"/>
              </a:rPr>
              <a:t>we may not be able to inform you of the decision immediately, should it reach the school after 21</a:t>
            </a:r>
            <a:r>
              <a:rPr lang="en-US" sz="3000" b="1" baseline="30000" dirty="0">
                <a:latin typeface="Calibri"/>
                <a:cs typeface="Calibri"/>
              </a:rPr>
              <a:t>st</a:t>
            </a:r>
            <a:r>
              <a:rPr lang="en-US" sz="3000" b="1" dirty="0">
                <a:latin typeface="Calibri"/>
                <a:cs typeface="Calibri"/>
              </a:rPr>
              <a:t> July.</a:t>
            </a:r>
            <a:endParaRPr lang="en-US" sz="3000" b="1" dirty="0">
              <a:latin typeface="Calibri"/>
              <a:ea typeface="Calibri"/>
              <a:cs typeface="Calibri"/>
            </a:endParaRPr>
          </a:p>
        </p:txBody>
      </p:sp>
    </p:spTree>
    <p:extLst>
      <p:ext uri="{BB962C8B-B14F-4D97-AF65-F5344CB8AC3E}">
        <p14:creationId xmlns:p14="http://schemas.microsoft.com/office/powerpoint/2010/main" val="2490888971"/>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0"/>
            <a:ext cx="7704667" cy="1981200"/>
          </a:xfrm>
        </p:spPr>
        <p:txBody>
          <a:bodyPr/>
          <a:lstStyle/>
          <a:p>
            <a:r>
              <a:rPr lang="en-GB">
                <a:latin typeface="Calibri" panose="020F0502020204030204" pitchFamily="34" charset="0"/>
                <a:cs typeface="Calibri" panose="020F0502020204030204" pitchFamily="34" charset="0"/>
              </a:rPr>
              <a:t>Which secondary school?</a:t>
            </a:r>
          </a:p>
        </p:txBody>
      </p:sp>
      <p:sp>
        <p:nvSpPr>
          <p:cNvPr id="3" name="Content Placeholder 2"/>
          <p:cNvSpPr>
            <a:spLocks noGrp="1"/>
          </p:cNvSpPr>
          <p:nvPr>
            <p:ph idx="1"/>
          </p:nvPr>
        </p:nvSpPr>
        <p:spPr>
          <a:xfrm>
            <a:off x="982133" y="1981200"/>
            <a:ext cx="7704667" cy="3332816"/>
          </a:xfrm>
        </p:spPr>
        <p:txBody>
          <a:bodyPr>
            <a:noAutofit/>
          </a:bodyPr>
          <a:lstStyle/>
          <a:p>
            <a:r>
              <a:rPr lang="en-GB" sz="2800">
                <a:latin typeface="Calibri" panose="020F0502020204030204" pitchFamily="34" charset="0"/>
                <a:cs typeface="Calibri" panose="020F0502020204030204" pitchFamily="34" charset="0"/>
              </a:rPr>
              <a:t>The unique location of The Discovery School means that pupils do not have just one or two local schools to move on to for their secondary education.  In fact, the choice of secondary schools, whether selective, non-selective or independent, is vast and can be quite overwhelming for parents and children in the initial stages of consideration. </a:t>
            </a:r>
          </a:p>
          <a:p>
            <a:r>
              <a:rPr lang="en-GB" sz="2800">
                <a:latin typeface="Calibri" panose="020F0502020204030204" pitchFamily="34" charset="0"/>
                <a:cs typeface="Calibri" panose="020F0502020204030204" pitchFamily="34" charset="0"/>
              </a:rPr>
              <a:t>Each year, pupils in Year 6 can transfer to as many as 20 or more different secondary schools in Kent.</a:t>
            </a:r>
          </a:p>
        </p:txBody>
      </p:sp>
    </p:spTree>
    <p:extLst>
      <p:ext uri="{BB962C8B-B14F-4D97-AF65-F5344CB8AC3E}">
        <p14:creationId xmlns:p14="http://schemas.microsoft.com/office/powerpoint/2010/main" val="2503058597"/>
      </p:ext>
    </p:extLst>
  </p:cSld>
  <p:clrMapOvr>
    <a:masterClrMapping/>
  </p:clrMapOvr>
  <p:transition>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7C04C-825D-69C8-297C-1511307FFBA6}"/>
              </a:ext>
            </a:extLst>
          </p:cNvPr>
          <p:cNvSpPr>
            <a:spLocks noGrp="1"/>
          </p:cNvSpPr>
          <p:nvPr>
            <p:ph type="title"/>
          </p:nvPr>
        </p:nvSpPr>
        <p:spPr>
          <a:xfrm>
            <a:off x="1280377" y="414886"/>
            <a:ext cx="7086384" cy="994172"/>
          </a:xfrm>
        </p:spPr>
        <p:txBody>
          <a:bodyPr>
            <a:normAutofit fontScale="90000"/>
          </a:bodyPr>
          <a:lstStyle/>
          <a:p>
            <a:r>
              <a:rPr lang="en-GB" b="1" i="1"/>
              <a:t>Will my child have the same support awarded for all the exams/ tests they do while in education?</a:t>
            </a:r>
            <a:endParaRPr lang="en-GB"/>
          </a:p>
        </p:txBody>
      </p:sp>
      <p:sp>
        <p:nvSpPr>
          <p:cNvPr id="5" name="TextBox 4">
            <a:extLst>
              <a:ext uri="{FF2B5EF4-FFF2-40B4-BE49-F238E27FC236}">
                <a16:creationId xmlns:a16="http://schemas.microsoft.com/office/drawing/2014/main" id="{D0DF3999-A21C-FD3D-844A-8FB8611BA747}"/>
              </a:ext>
            </a:extLst>
          </p:cNvPr>
          <p:cNvSpPr txBox="1"/>
          <p:nvPr/>
        </p:nvSpPr>
        <p:spPr>
          <a:xfrm>
            <a:off x="1028807" y="2037561"/>
            <a:ext cx="7783723" cy="2039020"/>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en-US" sz="3200">
                <a:latin typeface="Calibri"/>
                <a:cs typeface="Calibri"/>
              </a:rPr>
              <a:t>Access arrangements granted by KCC for the Kent Test are </a:t>
            </a:r>
            <a:r>
              <a:rPr lang="en-US" sz="3200" b="1">
                <a:latin typeface="Calibri"/>
                <a:cs typeface="Calibri"/>
              </a:rPr>
              <a:t>not an indicator</a:t>
            </a:r>
            <a:r>
              <a:rPr lang="en-US" sz="3200">
                <a:latin typeface="Calibri"/>
                <a:cs typeface="Calibri"/>
              </a:rPr>
              <a:t> of access arrangements for other assessments, like </a:t>
            </a:r>
            <a:r>
              <a:rPr lang="en-US" sz="3200" b="1">
                <a:latin typeface="Calibri"/>
                <a:cs typeface="Calibri"/>
              </a:rPr>
              <a:t>SATs</a:t>
            </a:r>
            <a:r>
              <a:rPr lang="en-US" sz="3200">
                <a:latin typeface="Calibri"/>
                <a:cs typeface="Calibri"/>
              </a:rPr>
              <a:t>, which </a:t>
            </a:r>
            <a:r>
              <a:rPr lang="en-US" sz="3200" b="1">
                <a:latin typeface="Calibri"/>
                <a:cs typeface="Calibri"/>
              </a:rPr>
              <a:t>are awarded by a different body.</a:t>
            </a:r>
            <a:endParaRPr lang="en-US" sz="3200" b="1">
              <a:latin typeface="Calibri"/>
              <a:ea typeface="Calibri"/>
              <a:cs typeface="Calibri"/>
            </a:endParaRPr>
          </a:p>
        </p:txBody>
      </p:sp>
    </p:spTree>
    <p:extLst>
      <p:ext uri="{BB962C8B-B14F-4D97-AF65-F5344CB8AC3E}">
        <p14:creationId xmlns:p14="http://schemas.microsoft.com/office/powerpoint/2010/main" val="1995493062"/>
      </p:ext>
    </p:extLst>
  </p:cSld>
  <p:clrMapOvr>
    <a:masterClrMapping/>
  </p:clrMapOvr>
  <p:transition>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p:cNvSpPr>
            <a:spLocks noGrp="1" noChangeArrowheads="1"/>
          </p:cNvSpPr>
          <p:nvPr>
            <p:ph type="title"/>
          </p:nvPr>
        </p:nvSpPr>
        <p:spPr>
          <a:xfrm>
            <a:off x="953997" y="-374772"/>
            <a:ext cx="7704667" cy="1981200"/>
          </a:xfrm>
        </p:spPr>
        <p:txBody>
          <a:bodyPr/>
          <a:lstStyle/>
          <a:p>
            <a:r>
              <a:rPr lang="en-US">
                <a:latin typeface="Calibri" panose="020F0502020204030204" pitchFamily="34" charset="0"/>
                <a:cs typeface="Calibri" panose="020F0502020204030204" pitchFamily="34" charset="0"/>
              </a:rPr>
              <a:t>Kent Test Results</a:t>
            </a:r>
          </a:p>
        </p:txBody>
      </p:sp>
      <p:sp>
        <p:nvSpPr>
          <p:cNvPr id="5126" name="Rectangle 6"/>
          <p:cNvSpPr>
            <a:spLocks noGrp="1" noChangeArrowheads="1"/>
          </p:cNvSpPr>
          <p:nvPr>
            <p:ph idx="1"/>
          </p:nvPr>
        </p:nvSpPr>
        <p:spPr>
          <a:xfrm>
            <a:off x="1065052" y="1146440"/>
            <a:ext cx="7704666" cy="4572000"/>
          </a:xfrm>
        </p:spPr>
        <p:txBody>
          <a:bodyPr>
            <a:noAutofit/>
          </a:bodyPr>
          <a:lstStyle/>
          <a:p>
            <a:r>
              <a:rPr lang="en-GB" sz="2800">
                <a:latin typeface="Calibri" panose="020F0502020204030204" pitchFamily="34" charset="0"/>
                <a:cs typeface="Calibri" panose="020F0502020204030204" pitchFamily="34" charset="0"/>
              </a:rPr>
              <a:t>If you registered online, KCC will email your child’s Kent Test result to the email provided when registering your child on </a:t>
            </a:r>
            <a:r>
              <a:rPr lang="en-GB" sz="2800" b="1">
                <a:solidFill>
                  <a:srgbClr val="FF0000"/>
                </a:solidFill>
                <a:latin typeface="Calibri" panose="020F0502020204030204" pitchFamily="34" charset="0"/>
                <a:cs typeface="Calibri" panose="020F0502020204030204" pitchFamily="34" charset="0"/>
              </a:rPr>
              <a:t>Thursday 15</a:t>
            </a:r>
            <a:r>
              <a:rPr lang="en-GB" sz="2800" b="1" baseline="30000">
                <a:solidFill>
                  <a:srgbClr val="FF0000"/>
                </a:solidFill>
                <a:latin typeface="Calibri" panose="020F0502020204030204" pitchFamily="34" charset="0"/>
                <a:cs typeface="Calibri" panose="020F0502020204030204" pitchFamily="34" charset="0"/>
              </a:rPr>
              <a:t>th</a:t>
            </a:r>
            <a:r>
              <a:rPr lang="en-GB" sz="2800" b="1">
                <a:solidFill>
                  <a:srgbClr val="FF0000"/>
                </a:solidFill>
                <a:latin typeface="Calibri" panose="020F0502020204030204" pitchFamily="34" charset="0"/>
                <a:cs typeface="Calibri" panose="020F0502020204030204" pitchFamily="34" charset="0"/>
              </a:rPr>
              <a:t> October 2026.</a:t>
            </a:r>
            <a:r>
              <a:rPr lang="en-GB" sz="2800">
                <a:latin typeface="Calibri" panose="020F0502020204030204" pitchFamily="34" charset="0"/>
                <a:cs typeface="Calibri" panose="020F0502020204030204" pitchFamily="34" charset="0"/>
              </a:rPr>
              <a:t> Please note that this is </a:t>
            </a:r>
            <a:r>
              <a:rPr lang="en-GB" sz="2800">
                <a:solidFill>
                  <a:srgbClr val="FF0000"/>
                </a:solidFill>
                <a:latin typeface="Calibri" panose="020F0502020204030204" pitchFamily="34" charset="0"/>
                <a:cs typeface="Calibri" panose="020F0502020204030204" pitchFamily="34" charset="0"/>
              </a:rPr>
              <a:t>before</a:t>
            </a:r>
            <a:r>
              <a:rPr lang="en-GB" sz="2800">
                <a:latin typeface="Calibri" panose="020F0502020204030204" pitchFamily="34" charset="0"/>
                <a:cs typeface="Calibri" panose="020F0502020204030204" pitchFamily="34" charset="0"/>
              </a:rPr>
              <a:t> the SCAF deadline.</a:t>
            </a:r>
          </a:p>
          <a:p>
            <a:r>
              <a:rPr lang="en-GB" sz="2800">
                <a:latin typeface="Calibri" panose="020F0502020204030204" pitchFamily="34" charset="0"/>
                <a:cs typeface="Calibri" panose="020F0502020204030204" pitchFamily="34" charset="0"/>
              </a:rPr>
              <a:t>If you did not provide an email address, KCC will post your child’s result to you on results day by first class post.</a:t>
            </a:r>
          </a:p>
          <a:p>
            <a:r>
              <a:rPr lang="en-GB" sz="2800">
                <a:latin typeface="Calibri" panose="020F0502020204030204" pitchFamily="34" charset="0"/>
                <a:cs typeface="Calibri" panose="020F0502020204030204" pitchFamily="34" charset="0"/>
              </a:rPr>
              <a:t>You can also ask your child’s class teacher for their test scores the day after results go out.</a:t>
            </a:r>
          </a:p>
        </p:txBody>
      </p:sp>
    </p:spTree>
    <p:extLst>
      <p:ext uri="{BB962C8B-B14F-4D97-AF65-F5344CB8AC3E}">
        <p14:creationId xmlns:p14="http://schemas.microsoft.com/office/powerpoint/2010/main" val="253388714"/>
      </p:ext>
    </p:extLst>
  </p:cSld>
  <p:clrMapOvr>
    <a:masterClrMapping/>
  </p:clrMapOvr>
  <p:transition>
    <p:fade thruBlk="1"/>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2" y="-274319"/>
            <a:ext cx="7704667" cy="1981200"/>
          </a:xfrm>
        </p:spPr>
        <p:txBody>
          <a:bodyPr/>
          <a:lstStyle/>
          <a:p>
            <a:r>
              <a:rPr lang="en-GB" err="1">
                <a:latin typeface="Calibri" panose="020F0502020204030204" pitchFamily="34" charset="0"/>
                <a:cs typeface="Calibri" panose="020F0502020204030204" pitchFamily="34" charset="0"/>
              </a:rPr>
              <a:t>Headteacher</a:t>
            </a:r>
            <a:r>
              <a:rPr lang="en-GB">
                <a:latin typeface="Calibri" panose="020F0502020204030204" pitchFamily="34" charset="0"/>
                <a:cs typeface="Calibri" panose="020F0502020204030204" pitchFamily="34" charset="0"/>
              </a:rPr>
              <a:t> Appeals</a:t>
            </a:r>
          </a:p>
        </p:txBody>
      </p:sp>
      <p:sp>
        <p:nvSpPr>
          <p:cNvPr id="3" name="Content Placeholder 2"/>
          <p:cNvSpPr>
            <a:spLocks noGrp="1"/>
          </p:cNvSpPr>
          <p:nvPr>
            <p:ph idx="1"/>
          </p:nvPr>
        </p:nvSpPr>
        <p:spPr>
          <a:xfrm>
            <a:off x="982132" y="1707383"/>
            <a:ext cx="7704667" cy="3332816"/>
          </a:xfrm>
        </p:spPr>
        <p:txBody>
          <a:bodyPr>
            <a:noAutofit/>
          </a:bodyPr>
          <a:lstStyle/>
          <a:p>
            <a:r>
              <a:rPr lang="en-GB">
                <a:latin typeface="Calibri" panose="020F0502020204030204" pitchFamily="34" charset="0"/>
                <a:cs typeface="Calibri" panose="020F0502020204030204" pitchFamily="34" charset="0"/>
              </a:rPr>
              <a:t>Kent will allow a ‘</a:t>
            </a:r>
            <a:r>
              <a:rPr lang="en-GB" err="1">
                <a:latin typeface="Calibri" panose="020F0502020204030204" pitchFamily="34" charset="0"/>
                <a:cs typeface="Calibri" panose="020F0502020204030204" pitchFamily="34" charset="0"/>
              </a:rPr>
              <a:t>Headteacher</a:t>
            </a:r>
            <a:r>
              <a:rPr lang="en-GB">
                <a:latin typeface="Calibri" panose="020F0502020204030204" pitchFamily="34" charset="0"/>
                <a:cs typeface="Calibri" panose="020F0502020204030204" pitchFamily="34" charset="0"/>
              </a:rPr>
              <a:t> Appeal’ if a child was not successful in the Kent Test but was expected to be.</a:t>
            </a:r>
          </a:p>
          <a:p>
            <a:r>
              <a:rPr lang="en-GB">
                <a:latin typeface="Calibri" panose="020F0502020204030204" pitchFamily="34" charset="0"/>
                <a:cs typeface="Calibri" panose="020F0502020204030204" pitchFamily="34" charset="0"/>
              </a:rPr>
              <a:t>A ‘</a:t>
            </a:r>
            <a:r>
              <a:rPr lang="en-GB" err="1">
                <a:latin typeface="Calibri" panose="020F0502020204030204" pitchFamily="34" charset="0"/>
                <a:cs typeface="Calibri" panose="020F0502020204030204" pitchFamily="34" charset="0"/>
              </a:rPr>
              <a:t>Headteacher</a:t>
            </a:r>
            <a:r>
              <a:rPr lang="en-GB">
                <a:latin typeface="Calibri" panose="020F0502020204030204" pitchFamily="34" charset="0"/>
                <a:cs typeface="Calibri" panose="020F0502020204030204" pitchFamily="34" charset="0"/>
              </a:rPr>
              <a:t> Appeal’ is actually constructed by the child’s class teacher based on prior attainment and current teacher assessment.  The appeal form is then counter-signed by the Headteacher.</a:t>
            </a:r>
          </a:p>
          <a:p>
            <a:r>
              <a:rPr lang="en-GB">
                <a:latin typeface="Calibri" panose="020F0502020204030204" pitchFamily="34" charset="0"/>
                <a:cs typeface="Calibri" panose="020F0502020204030204" pitchFamily="34" charset="0"/>
              </a:rPr>
              <a:t>The school will consider a pupil for a ‘Headteacher Appeal’ if the child has missed out on the pass mark by a small points margin and there is sufficiently strong evidence to reflect the potential of suitability for a grammar place from their work at school.</a:t>
            </a:r>
          </a:p>
        </p:txBody>
      </p:sp>
    </p:spTree>
    <p:extLst>
      <p:ext uri="{BB962C8B-B14F-4D97-AF65-F5344CB8AC3E}">
        <p14:creationId xmlns:p14="http://schemas.microsoft.com/office/powerpoint/2010/main" val="118021940"/>
      </p:ext>
    </p:extLst>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2" y="-274319"/>
            <a:ext cx="7704667" cy="1981200"/>
          </a:xfrm>
        </p:spPr>
        <p:txBody>
          <a:bodyPr/>
          <a:lstStyle/>
          <a:p>
            <a:r>
              <a:rPr lang="en-GB">
                <a:latin typeface="Calibri" panose="020F0502020204030204" pitchFamily="34" charset="0"/>
                <a:cs typeface="Calibri" panose="020F0502020204030204" pitchFamily="34" charset="0"/>
              </a:rPr>
              <a:t>Teacher Assessment and Evidence</a:t>
            </a:r>
          </a:p>
        </p:txBody>
      </p:sp>
      <p:sp>
        <p:nvSpPr>
          <p:cNvPr id="3" name="Content Placeholder 2"/>
          <p:cNvSpPr>
            <a:spLocks noGrp="1"/>
          </p:cNvSpPr>
          <p:nvPr>
            <p:ph idx="1"/>
          </p:nvPr>
        </p:nvSpPr>
        <p:spPr>
          <a:xfrm>
            <a:off x="982132" y="2076157"/>
            <a:ext cx="7704667" cy="3332816"/>
          </a:xfrm>
        </p:spPr>
        <p:txBody>
          <a:bodyPr>
            <a:noAutofit/>
          </a:bodyPr>
          <a:lstStyle/>
          <a:p>
            <a:r>
              <a:rPr lang="en-GB">
                <a:latin typeface="Calibri" panose="020F0502020204030204" pitchFamily="34" charset="0"/>
                <a:cs typeface="Calibri" panose="020F0502020204030204" pitchFamily="34" charset="0"/>
              </a:rPr>
              <a:t>Evidence will be drawn from pupils’ academic work during their first few weeks in Year 6, as well as the summer term in Year 5 – does your child’s standard of work in all subjects reflect the best of their abilities?</a:t>
            </a:r>
          </a:p>
          <a:p>
            <a:r>
              <a:rPr lang="en-GB" sz="2400">
                <a:latin typeface="Calibri" panose="020F0502020204030204" pitchFamily="34" charset="0"/>
                <a:cs typeface="Calibri" panose="020F0502020204030204" pitchFamily="34" charset="0"/>
              </a:rPr>
              <a:t>Recent progress reports will also be considered as evidence – does your child’s academic progress in Year 4 and 5 reflect the requirements of a grammar school setting?</a:t>
            </a:r>
          </a:p>
          <a:p>
            <a:endParaRPr lang="en-GB">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86931729"/>
      </p:ext>
    </p:extLst>
  </p:cSld>
  <p:clrMapOvr>
    <a:masterClrMapping/>
  </p:clrMapOvr>
  <p:transition>
    <p:fade thruBlk="1"/>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0332" y="-568541"/>
            <a:ext cx="7704667" cy="1981200"/>
          </a:xfrm>
        </p:spPr>
        <p:txBody>
          <a:bodyPr/>
          <a:lstStyle/>
          <a:p>
            <a:pPr algn="ctr"/>
            <a:r>
              <a:rPr lang="en-GB">
                <a:latin typeface="Calibri" panose="020F0502020204030204" pitchFamily="34" charset="0"/>
                <a:cs typeface="Calibri" panose="020F0502020204030204" pitchFamily="34" charset="0"/>
              </a:rPr>
              <a:t>The Medway Test </a:t>
            </a:r>
          </a:p>
        </p:txBody>
      </p:sp>
      <p:sp>
        <p:nvSpPr>
          <p:cNvPr id="3" name="Content Placeholder 2"/>
          <p:cNvSpPr>
            <a:spLocks noGrp="1"/>
          </p:cNvSpPr>
          <p:nvPr>
            <p:ph idx="1"/>
          </p:nvPr>
        </p:nvSpPr>
        <p:spPr>
          <a:xfrm>
            <a:off x="900332" y="1290484"/>
            <a:ext cx="8035127" cy="4572000"/>
          </a:xfrm>
        </p:spPr>
        <p:txBody>
          <a:bodyPr>
            <a:noAutofit/>
          </a:bodyPr>
          <a:lstStyle/>
          <a:p>
            <a:r>
              <a:rPr lang="en-GB">
                <a:latin typeface="Calibri" panose="020F0502020204030204" pitchFamily="34" charset="0"/>
                <a:cs typeface="Calibri" panose="020F0502020204030204" pitchFamily="34" charset="0"/>
              </a:rPr>
              <a:t>Registration for the Medway Test opens on </a:t>
            </a:r>
            <a:r>
              <a:rPr lang="en-GB" b="1">
                <a:solidFill>
                  <a:srgbClr val="FF0000"/>
                </a:solidFill>
                <a:latin typeface="Calibri" panose="020F0502020204030204" pitchFamily="34" charset="0"/>
                <a:cs typeface="Calibri" panose="020F0502020204030204" pitchFamily="34" charset="0"/>
              </a:rPr>
              <a:t>Monday 18</a:t>
            </a:r>
            <a:r>
              <a:rPr lang="en-GB" b="1" baseline="30000">
                <a:solidFill>
                  <a:srgbClr val="FF0000"/>
                </a:solidFill>
                <a:latin typeface="Calibri" panose="020F0502020204030204" pitchFamily="34" charset="0"/>
                <a:cs typeface="Calibri" panose="020F0502020204030204" pitchFamily="34" charset="0"/>
              </a:rPr>
              <a:t>th</a:t>
            </a:r>
            <a:r>
              <a:rPr lang="en-GB" b="1">
                <a:solidFill>
                  <a:srgbClr val="FF0000"/>
                </a:solidFill>
                <a:latin typeface="Calibri" panose="020F0502020204030204" pitchFamily="34" charset="0"/>
                <a:cs typeface="Calibri" panose="020F0502020204030204" pitchFamily="34" charset="0"/>
              </a:rPr>
              <a:t> May </a:t>
            </a:r>
            <a:r>
              <a:rPr lang="en-GB">
                <a:latin typeface="Calibri" panose="020F0502020204030204" pitchFamily="34" charset="0"/>
                <a:cs typeface="Calibri" panose="020F0502020204030204" pitchFamily="34" charset="0"/>
              </a:rPr>
              <a:t>and closes on </a:t>
            </a:r>
            <a:r>
              <a:rPr lang="en-GB" b="1">
                <a:solidFill>
                  <a:srgbClr val="FF0000"/>
                </a:solidFill>
                <a:latin typeface="Calibri" panose="020F0502020204030204" pitchFamily="34" charset="0"/>
                <a:cs typeface="Calibri" panose="020F0502020204030204" pitchFamily="34" charset="0"/>
              </a:rPr>
              <a:t>Friday 12</a:t>
            </a:r>
            <a:r>
              <a:rPr lang="en-GB" b="1" baseline="30000">
                <a:solidFill>
                  <a:srgbClr val="FF0000"/>
                </a:solidFill>
                <a:latin typeface="Calibri" panose="020F0502020204030204" pitchFamily="34" charset="0"/>
                <a:cs typeface="Calibri" panose="020F0502020204030204" pitchFamily="34" charset="0"/>
              </a:rPr>
              <a:t>th</a:t>
            </a:r>
            <a:r>
              <a:rPr lang="en-GB" b="1">
                <a:solidFill>
                  <a:srgbClr val="FF0000"/>
                </a:solidFill>
                <a:latin typeface="Calibri" panose="020F0502020204030204" pitchFamily="34" charset="0"/>
                <a:cs typeface="Calibri" panose="020F0502020204030204" pitchFamily="34" charset="0"/>
              </a:rPr>
              <a:t> June 2026</a:t>
            </a:r>
            <a:r>
              <a:rPr lang="en-GB">
                <a:latin typeface="Calibri" panose="020F0502020204030204" pitchFamily="34" charset="0"/>
                <a:cs typeface="Calibri" panose="020F0502020204030204" pitchFamily="34" charset="0"/>
              </a:rPr>
              <a:t>.</a:t>
            </a:r>
          </a:p>
          <a:p>
            <a:r>
              <a:rPr lang="en-GB">
                <a:latin typeface="Calibri" panose="020F0502020204030204" pitchFamily="34" charset="0"/>
                <a:cs typeface="Calibri" panose="020F0502020204030204" pitchFamily="34" charset="0"/>
              </a:rPr>
              <a:t>Please note that if you do not live very close to Medway, you may not be able to get a place at a Medway school.</a:t>
            </a:r>
          </a:p>
          <a:p>
            <a:r>
              <a:rPr lang="en-GB">
                <a:latin typeface="Calibri" panose="020F0502020204030204" pitchFamily="34" charset="0"/>
                <a:cs typeface="Calibri" panose="020F0502020204030204" pitchFamily="34" charset="0"/>
              </a:rPr>
              <a:t>Invitations will be sent by the end of </a:t>
            </a:r>
            <a:r>
              <a:rPr lang="en-GB" b="1">
                <a:solidFill>
                  <a:srgbClr val="FF0000"/>
                </a:solidFill>
                <a:latin typeface="Calibri" panose="020F0502020204030204" pitchFamily="34" charset="0"/>
                <a:cs typeface="Calibri" panose="020F0502020204030204" pitchFamily="34" charset="0"/>
              </a:rPr>
              <a:t>August 2026</a:t>
            </a:r>
            <a:r>
              <a:rPr lang="en-GB">
                <a:latin typeface="Calibri" panose="020F0502020204030204" pitchFamily="34" charset="0"/>
                <a:cs typeface="Calibri" panose="020F0502020204030204" pitchFamily="34" charset="0"/>
              </a:rPr>
              <a:t>.</a:t>
            </a:r>
          </a:p>
          <a:p>
            <a:r>
              <a:rPr lang="en-GB">
                <a:latin typeface="Calibri" panose="020F0502020204030204" pitchFamily="34" charset="0"/>
                <a:cs typeface="Calibri" panose="020F0502020204030204" pitchFamily="34" charset="0"/>
              </a:rPr>
              <a:t>Children who do not go to a primary or junior school in Medway will test in a Medway Test Centre on either </a:t>
            </a:r>
            <a:r>
              <a:rPr lang="en-GB" b="1">
                <a:solidFill>
                  <a:srgbClr val="FF0000"/>
                </a:solidFill>
                <a:latin typeface="Calibri" panose="020F0502020204030204" pitchFamily="34" charset="0"/>
                <a:cs typeface="Calibri" panose="020F0502020204030204" pitchFamily="34" charset="0"/>
              </a:rPr>
              <a:t>Saturday 19</a:t>
            </a:r>
            <a:r>
              <a:rPr lang="en-GB" b="1" baseline="30000">
                <a:solidFill>
                  <a:srgbClr val="FF0000"/>
                </a:solidFill>
                <a:latin typeface="Calibri" panose="020F0502020204030204" pitchFamily="34" charset="0"/>
                <a:cs typeface="Calibri" panose="020F0502020204030204" pitchFamily="34" charset="0"/>
              </a:rPr>
              <a:t>th</a:t>
            </a:r>
            <a:r>
              <a:rPr lang="en-GB" b="1">
                <a:solidFill>
                  <a:srgbClr val="FF0000"/>
                </a:solidFill>
                <a:latin typeface="Calibri" panose="020F0502020204030204" pitchFamily="34" charset="0"/>
                <a:cs typeface="Calibri" panose="020F0502020204030204" pitchFamily="34" charset="0"/>
              </a:rPr>
              <a:t> or Sunday 20</a:t>
            </a:r>
            <a:r>
              <a:rPr lang="en-GB" b="1" baseline="30000">
                <a:solidFill>
                  <a:srgbClr val="FF0000"/>
                </a:solidFill>
                <a:latin typeface="Calibri" panose="020F0502020204030204" pitchFamily="34" charset="0"/>
                <a:cs typeface="Calibri" panose="020F0502020204030204" pitchFamily="34" charset="0"/>
              </a:rPr>
              <a:t>th</a:t>
            </a:r>
            <a:r>
              <a:rPr lang="en-GB" b="1">
                <a:solidFill>
                  <a:srgbClr val="FF0000"/>
                </a:solidFill>
                <a:latin typeface="Calibri" panose="020F0502020204030204" pitchFamily="34" charset="0"/>
                <a:cs typeface="Calibri" panose="020F0502020204030204" pitchFamily="34" charset="0"/>
              </a:rPr>
              <a:t> September 2026</a:t>
            </a:r>
            <a:r>
              <a:rPr lang="en-GB">
                <a:latin typeface="Calibri" panose="020F0502020204030204" pitchFamily="34" charset="0"/>
                <a:cs typeface="Calibri" panose="020F0502020204030204" pitchFamily="34" charset="0"/>
              </a:rPr>
              <a:t>. One day will be allocated.</a:t>
            </a:r>
          </a:p>
          <a:p>
            <a:r>
              <a:rPr lang="en-GB">
                <a:latin typeface="Calibri" panose="020F0502020204030204" pitchFamily="34" charset="0"/>
                <a:cs typeface="Calibri" panose="020F0502020204030204" pitchFamily="34" charset="0"/>
              </a:rPr>
              <a:t>If you gave a valid email address when you registered, you'll be sent a results email after 10am on results day, </a:t>
            </a:r>
            <a:r>
              <a:rPr lang="en-GB" b="1">
                <a:solidFill>
                  <a:srgbClr val="FF0000"/>
                </a:solidFill>
                <a:latin typeface="Calibri" panose="020F0502020204030204" pitchFamily="34" charset="0"/>
                <a:cs typeface="Calibri" panose="020F0502020204030204" pitchFamily="34" charset="0"/>
              </a:rPr>
              <a:t>Wednesday 14</a:t>
            </a:r>
            <a:r>
              <a:rPr lang="en-GB" b="1" baseline="30000">
                <a:solidFill>
                  <a:srgbClr val="FF0000"/>
                </a:solidFill>
                <a:latin typeface="Calibri" panose="020F0502020204030204" pitchFamily="34" charset="0"/>
                <a:cs typeface="Calibri" panose="020F0502020204030204" pitchFamily="34" charset="0"/>
              </a:rPr>
              <a:t>th</a:t>
            </a:r>
            <a:r>
              <a:rPr lang="en-GB" b="1">
                <a:solidFill>
                  <a:srgbClr val="FF0000"/>
                </a:solidFill>
                <a:latin typeface="Calibri" panose="020F0502020204030204" pitchFamily="34" charset="0"/>
                <a:cs typeface="Calibri" panose="020F0502020204030204" pitchFamily="34" charset="0"/>
              </a:rPr>
              <a:t> October 2026. </a:t>
            </a:r>
          </a:p>
          <a:p>
            <a:r>
              <a:rPr lang="en-GB">
                <a:latin typeface="Calibri" panose="020F0502020204030204" pitchFamily="34" charset="0"/>
                <a:cs typeface="Calibri" panose="020F0502020204030204" pitchFamily="34" charset="0"/>
              </a:rPr>
              <a:t>If you did not give an email address, your results will be sent by post on results day.</a:t>
            </a:r>
          </a:p>
        </p:txBody>
      </p:sp>
    </p:spTree>
    <p:extLst>
      <p:ext uri="{BB962C8B-B14F-4D97-AF65-F5344CB8AC3E}">
        <p14:creationId xmlns:p14="http://schemas.microsoft.com/office/powerpoint/2010/main" val="2565695832"/>
      </p:ext>
    </p:extLst>
  </p:cSld>
  <p:clrMapOvr>
    <a:masterClrMapping/>
  </p:clrMapOvr>
  <p:transition>
    <p:fade thruBlk="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10FD4-F526-F897-4EF8-CC51BFA53D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526328-2DEA-D905-84F0-69EEB71BADAE}"/>
              </a:ext>
            </a:extLst>
          </p:cNvPr>
          <p:cNvSpPr>
            <a:spLocks noGrp="1"/>
          </p:cNvSpPr>
          <p:nvPr>
            <p:ph type="title"/>
          </p:nvPr>
        </p:nvSpPr>
        <p:spPr>
          <a:xfrm>
            <a:off x="719666" y="-406309"/>
            <a:ext cx="7704667" cy="1981200"/>
          </a:xfrm>
        </p:spPr>
        <p:txBody>
          <a:bodyPr/>
          <a:lstStyle/>
          <a:p>
            <a:pPr algn="ctr"/>
            <a:r>
              <a:rPr lang="en-GB">
                <a:latin typeface="Calibri" panose="020F0502020204030204" pitchFamily="34" charset="0"/>
                <a:cs typeface="Calibri" panose="020F0502020204030204" pitchFamily="34" charset="0"/>
              </a:rPr>
              <a:t>The Medway Test </a:t>
            </a:r>
          </a:p>
        </p:txBody>
      </p:sp>
      <p:sp>
        <p:nvSpPr>
          <p:cNvPr id="3" name="Content Placeholder 2">
            <a:extLst>
              <a:ext uri="{FF2B5EF4-FFF2-40B4-BE49-F238E27FC236}">
                <a16:creationId xmlns:a16="http://schemas.microsoft.com/office/drawing/2014/main" id="{BC97664B-147F-8F9F-4EDD-7984A8D6B624}"/>
              </a:ext>
            </a:extLst>
          </p:cNvPr>
          <p:cNvSpPr>
            <a:spLocks noGrp="1"/>
          </p:cNvSpPr>
          <p:nvPr>
            <p:ph idx="1"/>
          </p:nvPr>
        </p:nvSpPr>
        <p:spPr>
          <a:xfrm>
            <a:off x="900332" y="1412659"/>
            <a:ext cx="7888324" cy="4737418"/>
          </a:xfrm>
        </p:spPr>
        <p:txBody>
          <a:bodyPr>
            <a:noAutofit/>
          </a:bodyPr>
          <a:lstStyle/>
          <a:p>
            <a:r>
              <a:rPr lang="en-GB">
                <a:latin typeface="Calibri" panose="020F0502020204030204" pitchFamily="34" charset="0"/>
                <a:cs typeface="Calibri" panose="020F0502020204030204" pitchFamily="34" charset="0"/>
              </a:rPr>
              <a:t>The Medway Test is made up of 3 papers: English, Mathematics and Reasoning.</a:t>
            </a:r>
          </a:p>
          <a:p>
            <a:r>
              <a:rPr lang="en-GB">
                <a:latin typeface="Calibri" panose="020F0502020204030204" pitchFamily="34" charset="0"/>
                <a:cs typeface="Calibri" panose="020F0502020204030204" pitchFamily="34" charset="0"/>
              </a:rPr>
              <a:t>There is a minimum of a 20-minute break between test papers.</a:t>
            </a:r>
          </a:p>
          <a:p>
            <a:r>
              <a:rPr lang="en-GB">
                <a:latin typeface="Calibri" panose="020F0502020204030204" pitchFamily="34" charset="0"/>
                <a:cs typeface="Calibri" panose="020F0502020204030204" pitchFamily="34" charset="0"/>
              </a:rPr>
              <a:t>These tests are written specifically for Medway Council.</a:t>
            </a:r>
          </a:p>
          <a:p>
            <a:r>
              <a:rPr lang="en-GB">
                <a:latin typeface="Calibri" panose="020F0502020204030204" pitchFamily="34" charset="0"/>
                <a:cs typeface="Calibri" panose="020F0502020204030204" pitchFamily="34" charset="0"/>
              </a:rPr>
              <a:t>There is no resit and there is no remarking of any Medway Test papers. There is no appeal process for a remark of any paper. </a:t>
            </a:r>
          </a:p>
          <a:p>
            <a:r>
              <a:rPr lang="en-GB">
                <a:latin typeface="Calibri" panose="020F0502020204030204" pitchFamily="34" charset="0"/>
                <a:cs typeface="Calibri" panose="020F0502020204030204" pitchFamily="34" charset="0"/>
              </a:rPr>
              <a:t>More information about the Medway Test can be found here: </a:t>
            </a:r>
            <a:r>
              <a:rPr lang="en-GB">
                <a:hlinkClick r:id="rId2"/>
              </a:rPr>
              <a:t>About the Medway Test | Medway Test: 11+ | Medway Council</a:t>
            </a:r>
            <a:endParaRPr lang="en-GB">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60375251"/>
      </p:ext>
    </p:extLst>
  </p:cSld>
  <p:clrMapOvr>
    <a:masterClrMapping/>
  </p:clrMapOvr>
  <p:transition>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2" y="-147709"/>
            <a:ext cx="7704667" cy="1981200"/>
          </a:xfrm>
        </p:spPr>
        <p:txBody>
          <a:bodyPr/>
          <a:lstStyle/>
          <a:p>
            <a:r>
              <a:rPr lang="en-GB"/>
              <a:t>National Offer Day</a:t>
            </a:r>
          </a:p>
        </p:txBody>
      </p:sp>
      <p:sp>
        <p:nvSpPr>
          <p:cNvPr id="3" name="Content Placeholder 2"/>
          <p:cNvSpPr>
            <a:spLocks noGrp="1"/>
          </p:cNvSpPr>
          <p:nvPr>
            <p:ph idx="1"/>
          </p:nvPr>
        </p:nvSpPr>
        <p:spPr>
          <a:xfrm>
            <a:off x="1122809" y="1434906"/>
            <a:ext cx="7704667" cy="4909624"/>
          </a:xfrm>
        </p:spPr>
        <p:txBody>
          <a:bodyPr>
            <a:normAutofit/>
          </a:bodyPr>
          <a:lstStyle/>
          <a:p>
            <a:r>
              <a:rPr lang="en-GB" sz="2800"/>
              <a:t>National offer day will be on </a:t>
            </a:r>
            <a:r>
              <a:rPr lang="en-GB" sz="2800" b="1">
                <a:solidFill>
                  <a:srgbClr val="FF0000"/>
                </a:solidFill>
              </a:rPr>
              <a:t>Monday 1</a:t>
            </a:r>
            <a:r>
              <a:rPr lang="en-GB" sz="2800" b="1" baseline="30000">
                <a:solidFill>
                  <a:srgbClr val="FF0000"/>
                </a:solidFill>
              </a:rPr>
              <a:t>st</a:t>
            </a:r>
            <a:r>
              <a:rPr lang="en-GB" sz="2800" b="1">
                <a:solidFill>
                  <a:srgbClr val="FF0000"/>
                </a:solidFill>
              </a:rPr>
              <a:t> March 2027.</a:t>
            </a:r>
            <a:r>
              <a:rPr lang="en-GB" sz="2800">
                <a:solidFill>
                  <a:srgbClr val="FF0000"/>
                </a:solidFill>
              </a:rPr>
              <a:t> </a:t>
            </a:r>
            <a:r>
              <a:rPr lang="en-GB" sz="2800" b="1"/>
              <a:t>If you apply online KCC will email you after 4pm</a:t>
            </a:r>
            <a:r>
              <a:rPr lang="en-GB" sz="2800"/>
              <a:t> to tell you which school you have been offered. KCC cannot guarantee the exact time you will receive your email, this will depend on your email service provider.</a:t>
            </a:r>
          </a:p>
          <a:p>
            <a:pPr marL="0" indent="0">
              <a:buNone/>
            </a:pPr>
            <a:endParaRPr lang="en-GB" sz="2800"/>
          </a:p>
        </p:txBody>
      </p:sp>
    </p:spTree>
    <p:extLst>
      <p:ext uri="{BB962C8B-B14F-4D97-AF65-F5344CB8AC3E}">
        <p14:creationId xmlns:p14="http://schemas.microsoft.com/office/powerpoint/2010/main" val="1800845385"/>
      </p:ext>
    </p:extLst>
  </p:cSld>
  <p:clrMapOvr>
    <a:masterClrMapping/>
  </p:clrMapOvr>
  <p:transition>
    <p:fade thruBlk="1"/>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2" y="-147709"/>
            <a:ext cx="7704667" cy="1981200"/>
          </a:xfrm>
        </p:spPr>
        <p:txBody>
          <a:bodyPr/>
          <a:lstStyle/>
          <a:p>
            <a:r>
              <a:rPr lang="en-GB">
                <a:latin typeface="Calibri" panose="020F0502020204030204" pitchFamily="34" charset="0"/>
                <a:cs typeface="Calibri" panose="020F0502020204030204" pitchFamily="34" charset="0"/>
              </a:rPr>
              <a:t>National Offer Day</a:t>
            </a:r>
          </a:p>
        </p:txBody>
      </p:sp>
      <p:sp>
        <p:nvSpPr>
          <p:cNvPr id="3" name="Content Placeholder 2"/>
          <p:cNvSpPr>
            <a:spLocks noGrp="1"/>
          </p:cNvSpPr>
          <p:nvPr>
            <p:ph idx="1"/>
          </p:nvPr>
        </p:nvSpPr>
        <p:spPr>
          <a:xfrm>
            <a:off x="1122809" y="1434906"/>
            <a:ext cx="7704667" cy="4909624"/>
          </a:xfrm>
        </p:spPr>
        <p:txBody>
          <a:bodyPr>
            <a:normAutofit/>
          </a:bodyPr>
          <a:lstStyle/>
          <a:p>
            <a:r>
              <a:rPr lang="en-GB" sz="2800">
                <a:latin typeface="Calibri" panose="020F0502020204030204" pitchFamily="34" charset="0"/>
                <a:cs typeface="Calibri" panose="020F0502020204030204" pitchFamily="34" charset="0"/>
              </a:rPr>
              <a:t>Offers should be accepted or declined by </a:t>
            </a:r>
            <a:r>
              <a:rPr lang="en-GB" sz="2800" b="1">
                <a:solidFill>
                  <a:srgbClr val="FF0000"/>
                </a:solidFill>
                <a:latin typeface="Calibri" panose="020F0502020204030204" pitchFamily="34" charset="0"/>
                <a:cs typeface="Calibri" panose="020F0502020204030204" pitchFamily="34" charset="0"/>
              </a:rPr>
              <a:t>Monday 15</a:t>
            </a:r>
            <a:r>
              <a:rPr lang="en-GB" sz="2800" b="1" baseline="30000">
                <a:solidFill>
                  <a:srgbClr val="FF0000"/>
                </a:solidFill>
                <a:latin typeface="Calibri" panose="020F0502020204030204" pitchFamily="34" charset="0"/>
                <a:cs typeface="Calibri" panose="020F0502020204030204" pitchFamily="34" charset="0"/>
              </a:rPr>
              <a:t>th</a:t>
            </a:r>
            <a:r>
              <a:rPr lang="en-GB" sz="2800" b="1">
                <a:solidFill>
                  <a:srgbClr val="FF0000"/>
                </a:solidFill>
                <a:latin typeface="Calibri" panose="020F0502020204030204" pitchFamily="34" charset="0"/>
                <a:cs typeface="Calibri" panose="020F0502020204030204" pitchFamily="34" charset="0"/>
              </a:rPr>
              <a:t> March 2027</a:t>
            </a:r>
            <a:r>
              <a:rPr lang="en-GB" sz="2800">
                <a:solidFill>
                  <a:srgbClr val="FF0000"/>
                </a:solidFill>
                <a:latin typeface="Calibri" panose="020F0502020204030204" pitchFamily="34" charset="0"/>
                <a:cs typeface="Calibri" panose="020F0502020204030204" pitchFamily="34" charset="0"/>
              </a:rPr>
              <a:t>.  </a:t>
            </a:r>
            <a:r>
              <a:rPr lang="en-GB" sz="2800">
                <a:latin typeface="Calibri" panose="020F0502020204030204" pitchFamily="34" charset="0"/>
                <a:cs typeface="Calibri" panose="020F0502020204030204" pitchFamily="34" charset="0"/>
              </a:rPr>
              <a:t>The school recommends that you accept the offer, even if you are appealing for an alternative school place.</a:t>
            </a:r>
          </a:p>
          <a:p>
            <a:endParaRPr lang="en-GB" sz="2800">
              <a:latin typeface="Calibri" panose="020F0502020204030204" pitchFamily="34" charset="0"/>
              <a:cs typeface="Calibri" panose="020F0502020204030204" pitchFamily="34" charset="0"/>
            </a:endParaRPr>
          </a:p>
          <a:p>
            <a:r>
              <a:rPr lang="en-GB" sz="2800">
                <a:latin typeface="Calibri" panose="020F0502020204030204" pitchFamily="34" charset="0"/>
                <a:cs typeface="Calibri" panose="020F0502020204030204" pitchFamily="34" charset="0"/>
              </a:rPr>
              <a:t>The deadline for lodging parent appeals is </a:t>
            </a:r>
            <a:r>
              <a:rPr lang="en-GB" sz="2800" b="1">
                <a:solidFill>
                  <a:srgbClr val="FF0000"/>
                </a:solidFill>
                <a:latin typeface="Calibri" panose="020F0502020204030204" pitchFamily="34" charset="0"/>
                <a:cs typeface="Calibri" panose="020F0502020204030204" pitchFamily="34" charset="0"/>
              </a:rPr>
              <a:t>Tuesday 13</a:t>
            </a:r>
            <a:r>
              <a:rPr lang="en-GB" sz="2800" b="1" baseline="30000">
                <a:solidFill>
                  <a:srgbClr val="FF0000"/>
                </a:solidFill>
                <a:latin typeface="Calibri" panose="020F0502020204030204" pitchFamily="34" charset="0"/>
                <a:cs typeface="Calibri" panose="020F0502020204030204" pitchFamily="34" charset="0"/>
              </a:rPr>
              <a:t>th</a:t>
            </a:r>
            <a:r>
              <a:rPr lang="en-GB" sz="2800" b="1">
                <a:solidFill>
                  <a:srgbClr val="FF0000"/>
                </a:solidFill>
                <a:latin typeface="Calibri" panose="020F0502020204030204" pitchFamily="34" charset="0"/>
                <a:cs typeface="Calibri" panose="020F0502020204030204" pitchFamily="34" charset="0"/>
              </a:rPr>
              <a:t> April 2027.</a:t>
            </a:r>
            <a:endParaRPr lang="en-GB" sz="2800">
              <a:latin typeface="Calibri" panose="020F0502020204030204" pitchFamily="34" charset="0"/>
              <a:cs typeface="Calibri" panose="020F0502020204030204" pitchFamily="34" charset="0"/>
            </a:endParaRPr>
          </a:p>
          <a:p>
            <a:endParaRPr lang="en-GB" sz="28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71245827"/>
      </p:ext>
    </p:extLst>
  </p:cSld>
  <p:clrMapOvr>
    <a:masterClrMapping/>
  </p:clrMapOvr>
  <p:transition>
    <p:fade thruBlk="1"/>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C2A34C0-FBA9-4955-802A-5E9815C3C42F}"/>
              </a:ext>
            </a:extLst>
          </p:cNvPr>
          <p:cNvSpPr/>
          <p:nvPr/>
        </p:nvSpPr>
        <p:spPr>
          <a:xfrm>
            <a:off x="1157979" y="821788"/>
            <a:ext cx="7840133" cy="5632311"/>
          </a:xfrm>
          <a:prstGeom prst="rect">
            <a:avLst/>
          </a:prstGeom>
        </p:spPr>
        <p:txBody>
          <a:bodyPr wrap="square">
            <a:spAutoFit/>
          </a:bodyPr>
          <a:lstStyle/>
          <a:p>
            <a:pPr marL="285750" indent="-285750">
              <a:buFont typeface="Arial" panose="020B0604020202020204" pitchFamily="34" charset="0"/>
              <a:buChar char="•"/>
            </a:pPr>
            <a:r>
              <a:rPr lang="en-GB" sz="2400">
                <a:latin typeface="Calibri" panose="020F0502020204030204" pitchFamily="34" charset="0"/>
                <a:cs typeface="Calibri" panose="020F0502020204030204" pitchFamily="34" charset="0"/>
              </a:rPr>
              <a:t>We suggest that you view the individual school’s website to find out more about it.  If you are still unhappy you can put your child on the waiting list or make an appeal for any of the schools you applied for. You can do either or both for the same school or for different schools. For example, you can appeal for one school and put your child on the waiting list for another.</a:t>
            </a:r>
          </a:p>
          <a:p>
            <a:pPr marL="285750" indent="-285750">
              <a:buFont typeface="Arial" panose="020B0604020202020204" pitchFamily="34" charset="0"/>
              <a:buChar char="•"/>
            </a:pPr>
            <a:endParaRPr lang="en-GB" sz="240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2400">
                <a:latin typeface="Calibri" panose="020F0502020204030204" pitchFamily="34" charset="0"/>
                <a:cs typeface="Calibri" panose="020F0502020204030204" pitchFamily="34" charset="0"/>
              </a:rPr>
              <a:t>We recommend that you still accept the place your child has been offered. This will not affect your waiting list position or your appeal. It will guarantee your child has a school place if no places become available or if your appeal is unsuccessful. If the waiting list or appeal are successful you must remember to tell the school you were originally offered that you no longer want the place.</a:t>
            </a:r>
            <a:endParaRPr lang="en-GB" sz="2400" i="0">
              <a:effectLst/>
              <a:latin typeface="Calibri" panose="020F0502020204030204" pitchFamily="34" charset="0"/>
              <a:cs typeface="Calibri" panose="020F0502020204030204" pitchFamily="34" charset="0"/>
            </a:endParaRPr>
          </a:p>
        </p:txBody>
      </p:sp>
      <p:sp>
        <p:nvSpPr>
          <p:cNvPr id="8" name="Title 7">
            <a:extLst>
              <a:ext uri="{FF2B5EF4-FFF2-40B4-BE49-F238E27FC236}">
                <a16:creationId xmlns:a16="http://schemas.microsoft.com/office/drawing/2014/main" id="{25A303CF-C383-4F85-91F4-38F32D57D403}"/>
              </a:ext>
            </a:extLst>
          </p:cNvPr>
          <p:cNvSpPr>
            <a:spLocks noGrp="1"/>
          </p:cNvSpPr>
          <p:nvPr>
            <p:ph type="title"/>
          </p:nvPr>
        </p:nvSpPr>
        <p:spPr>
          <a:xfrm>
            <a:off x="1157979" y="-168812"/>
            <a:ext cx="7704667" cy="1981200"/>
          </a:xfrm>
        </p:spPr>
        <p:txBody>
          <a:bodyPr/>
          <a:lstStyle/>
          <a:p>
            <a:r>
              <a:rPr lang="en-GB">
                <a:solidFill>
                  <a:srgbClr val="103A44"/>
                </a:solidFill>
                <a:latin typeface="Calibri" panose="020F0502020204030204" pitchFamily="34" charset="0"/>
                <a:cs typeface="Calibri" panose="020F0502020204030204" pitchFamily="34" charset="0"/>
              </a:rPr>
              <a:t>If you are unhappy with the offer</a:t>
            </a:r>
            <a:br>
              <a:rPr lang="en-GB">
                <a:solidFill>
                  <a:srgbClr val="103A44"/>
                </a:solidFill>
                <a:latin typeface="Calibri" panose="020F0502020204030204" pitchFamily="34" charset="0"/>
                <a:cs typeface="Calibri" panose="020F0502020204030204" pitchFamily="34" charset="0"/>
              </a:rPr>
            </a:br>
            <a:endParaRPr lang="en-GB">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38922486"/>
      </p:ext>
    </p:extLst>
  </p:cSld>
  <p:clrMapOvr>
    <a:masterClrMapping/>
  </p:clrMapOvr>
  <p:transition>
    <p:fade thruBlk="1"/>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9666" y="-571718"/>
            <a:ext cx="7704667" cy="1981200"/>
          </a:xfrm>
        </p:spPr>
        <p:txBody>
          <a:bodyPr/>
          <a:lstStyle/>
          <a:p>
            <a:r>
              <a:rPr lang="en-GB">
                <a:latin typeface="Calibri" panose="020F0502020204030204" pitchFamily="34" charset="0"/>
                <a:cs typeface="Calibri" panose="020F0502020204030204" pitchFamily="34" charset="0"/>
              </a:rPr>
              <a:t>School Support</a:t>
            </a:r>
          </a:p>
        </p:txBody>
      </p:sp>
      <p:sp>
        <p:nvSpPr>
          <p:cNvPr id="3" name="Content Placeholder 2"/>
          <p:cNvSpPr>
            <a:spLocks noGrp="1"/>
          </p:cNvSpPr>
          <p:nvPr>
            <p:ph idx="1"/>
          </p:nvPr>
        </p:nvSpPr>
        <p:spPr>
          <a:xfrm>
            <a:off x="801858" y="1704903"/>
            <a:ext cx="8039686" cy="4572000"/>
          </a:xfrm>
        </p:spPr>
        <p:txBody>
          <a:bodyPr>
            <a:noAutofit/>
          </a:bodyPr>
          <a:lstStyle/>
          <a:p>
            <a:r>
              <a:rPr lang="en-GB" sz="2800">
                <a:latin typeface="Calibri" panose="020F0502020204030204" pitchFamily="34" charset="0"/>
                <a:cs typeface="Calibri" panose="020F0502020204030204" pitchFamily="34" charset="0"/>
              </a:rPr>
              <a:t>If you are not awarded your first preference, whether a grammar or non-selective school, the school will support a ‘Parent Appeal’.  </a:t>
            </a:r>
          </a:p>
          <a:p>
            <a:r>
              <a:rPr lang="en-GB" sz="2800">
                <a:latin typeface="Calibri" panose="020F0502020204030204" pitchFamily="34" charset="0"/>
                <a:cs typeface="Calibri" panose="020F0502020204030204" pitchFamily="34" charset="0"/>
              </a:rPr>
              <a:t>Please book an appointment with your child’s class teacher as soon as possible after school preferences are issued to discuss options.</a:t>
            </a:r>
          </a:p>
          <a:p>
            <a:r>
              <a:rPr lang="en-GB" sz="2800">
                <a:latin typeface="Calibri" panose="020F0502020204030204" pitchFamily="34" charset="0"/>
                <a:cs typeface="Calibri" panose="020F0502020204030204" pitchFamily="34" charset="0"/>
              </a:rPr>
              <a:t>Throughout the year, we provide frequent opportunities to discuss your child’s progress and offer advice for secondary school transfer. Your child’s class teacher will be happy to discuss options with you at any time.  Please feel free to book an appointment.</a:t>
            </a:r>
          </a:p>
          <a:p>
            <a:endParaRPr lang="en-GB" sz="28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89293764"/>
      </p:ext>
    </p:extLst>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467" y="702764"/>
            <a:ext cx="8215533" cy="6001643"/>
          </a:xfrm>
          <a:prstGeom prst="rect">
            <a:avLst/>
          </a:prstGeom>
          <a:noFill/>
        </p:spPr>
        <p:txBody>
          <a:bodyPr wrap="square" rtlCol="0">
            <a:spAutoFit/>
          </a:bodyPr>
          <a:lstStyle/>
          <a:p>
            <a:pPr marL="285750" indent="-285750">
              <a:buFont typeface="Arial" panose="020B0604020202020204" pitchFamily="34" charset="0"/>
              <a:buChar char="•"/>
            </a:pPr>
            <a:r>
              <a:rPr lang="en-GB" sz="2400">
                <a:latin typeface="Calibri" panose="020F0502020204030204" pitchFamily="34" charset="0"/>
                <a:cs typeface="Calibri" panose="020F0502020204030204" pitchFamily="34" charset="0"/>
              </a:rPr>
              <a:t>Every year, the majority of pupils are awarded ‘High school’ places and will attend non-academically selective secondary schools.</a:t>
            </a:r>
          </a:p>
          <a:p>
            <a:pPr marL="285750" indent="-285750">
              <a:buFont typeface="Arial" panose="020B0604020202020204" pitchFamily="34" charset="0"/>
              <a:buChar char="•"/>
            </a:pPr>
            <a:endParaRPr lang="en-GB" sz="240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400">
                <a:latin typeface="Calibri" panose="020F0502020204030204" pitchFamily="34" charset="0"/>
                <a:cs typeface="Calibri" panose="020F0502020204030204" pitchFamily="34" charset="0"/>
              </a:rPr>
              <a:t>Academic selection is designed to identify the highest performing pupils suitable for a grammar school setting.</a:t>
            </a:r>
          </a:p>
          <a:p>
            <a:pPr marL="342900" indent="-342900">
              <a:buFont typeface="Arial" panose="020B0604020202020204" pitchFamily="34" charset="0"/>
              <a:buChar char="•"/>
            </a:pPr>
            <a:endParaRPr lang="en-GB" sz="240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sz="2400">
                <a:latin typeface="Calibri" panose="020F0502020204030204" pitchFamily="34" charset="0"/>
                <a:ea typeface="Calibri" panose="020F0502020204030204" pitchFamily="34" charset="0"/>
                <a:cs typeface="Calibri" panose="020F0502020204030204" pitchFamily="34" charset="0"/>
              </a:rPr>
              <a:t>Nationally, roughly 1 in 5 (20%) of students who take the 11 Plus secure a grammar school place.</a:t>
            </a:r>
          </a:p>
          <a:p>
            <a:r>
              <a:rPr lang="en-GB" sz="2400">
                <a:latin typeface="Calibri" panose="020F0502020204030204" pitchFamily="34" charset="0"/>
                <a:ea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GB" sz="2400">
                <a:latin typeface="Calibri" panose="020F0502020204030204" pitchFamily="34" charset="0"/>
                <a:cs typeface="Calibri" panose="020F0502020204030204" pitchFamily="34" charset="0"/>
              </a:rPr>
              <a:t>Approximately 30% of our Year 6 pupils are awarded a grammar school place before appeal. </a:t>
            </a:r>
          </a:p>
          <a:p>
            <a:pPr marL="285750" indent="-285750">
              <a:buFont typeface="Arial" panose="020B0604020202020204" pitchFamily="34" charset="0"/>
              <a:buChar char="•"/>
            </a:pPr>
            <a:endParaRPr lang="en-GB" sz="240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2400">
                <a:latin typeface="Calibri" panose="020F0502020204030204" pitchFamily="34" charset="0"/>
                <a:cs typeface="Calibri" panose="020F0502020204030204" pitchFamily="34" charset="0"/>
              </a:rPr>
              <a:t>After the appeals process, approximately 40% of our pupils go on to attend a grammar school.</a:t>
            </a:r>
          </a:p>
          <a:p>
            <a:pPr marL="285750" indent="-285750">
              <a:buFont typeface="Arial" panose="020B0604020202020204" pitchFamily="34" charset="0"/>
              <a:buChar char="•"/>
            </a:pPr>
            <a:endParaRPr lang="en-GB" sz="2400">
              <a:latin typeface="Calibri" panose="020F0502020204030204" pitchFamily="34" charset="0"/>
              <a:cs typeface="Calibri" panose="020F0502020204030204" pitchFamily="34" charset="0"/>
            </a:endParaRPr>
          </a:p>
        </p:txBody>
      </p:sp>
      <p:sp>
        <p:nvSpPr>
          <p:cNvPr id="5" name="Title 1"/>
          <p:cNvSpPr>
            <a:spLocks noGrp="1"/>
          </p:cNvSpPr>
          <p:nvPr>
            <p:ph type="title"/>
          </p:nvPr>
        </p:nvSpPr>
        <p:spPr>
          <a:xfrm>
            <a:off x="1519918" y="-32197"/>
            <a:ext cx="7010400" cy="838200"/>
          </a:xfrm>
        </p:spPr>
        <p:txBody>
          <a:bodyPr/>
          <a:lstStyle/>
          <a:p>
            <a:r>
              <a:rPr lang="en-GB">
                <a:latin typeface="Calibri" panose="020F0502020204030204" pitchFamily="34" charset="0"/>
                <a:cs typeface="Calibri" panose="020F0502020204030204" pitchFamily="34" charset="0"/>
              </a:rPr>
              <a:t>Which secondary school?</a:t>
            </a:r>
          </a:p>
        </p:txBody>
      </p:sp>
    </p:spTree>
    <p:extLst>
      <p:ext uri="{BB962C8B-B14F-4D97-AF65-F5344CB8AC3E}">
        <p14:creationId xmlns:p14="http://schemas.microsoft.com/office/powerpoint/2010/main" val="179323355"/>
      </p:ext>
    </p:extLst>
  </p:cSld>
  <p:clrMapOvr>
    <a:masterClrMapping/>
  </p:clrMapOvr>
  <p:transition>
    <p:fade thruBlk="1"/>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274319"/>
            <a:ext cx="7704667" cy="1981200"/>
          </a:xfrm>
        </p:spPr>
        <p:txBody>
          <a:bodyPr/>
          <a:lstStyle/>
          <a:p>
            <a:r>
              <a:rPr lang="en-GB">
                <a:latin typeface="Calibri" panose="020F0502020204030204" pitchFamily="34" charset="0"/>
                <a:cs typeface="Calibri" panose="020F0502020204030204" pitchFamily="34" charset="0"/>
              </a:rPr>
              <a:t>Useful links and contact information</a:t>
            </a:r>
          </a:p>
        </p:txBody>
      </p:sp>
      <p:sp>
        <p:nvSpPr>
          <p:cNvPr id="3" name="Content Placeholder 2"/>
          <p:cNvSpPr>
            <a:spLocks noGrp="1"/>
          </p:cNvSpPr>
          <p:nvPr>
            <p:ph idx="1"/>
          </p:nvPr>
        </p:nvSpPr>
        <p:spPr>
          <a:xfrm>
            <a:off x="1136878" y="2160563"/>
            <a:ext cx="7704667" cy="3332816"/>
          </a:xfrm>
        </p:spPr>
        <p:txBody>
          <a:bodyPr>
            <a:noAutofit/>
          </a:bodyPr>
          <a:lstStyle/>
          <a:p>
            <a:r>
              <a:rPr lang="en-GB">
                <a:hlinkClick r:id="rId2"/>
              </a:rPr>
              <a:t>Secondary school places - Kent County Council</a:t>
            </a:r>
            <a:endParaRPr lang="en-GB"/>
          </a:p>
          <a:p>
            <a:r>
              <a:rPr lang="en-GB">
                <a:latin typeface="Calibri" panose="020F0502020204030204" pitchFamily="34" charset="0"/>
                <a:cs typeface="Calibri" panose="020F0502020204030204" pitchFamily="34" charset="0"/>
                <a:hlinkClick r:id="rId3"/>
              </a:rPr>
              <a:t>www.kent.gov.uk/ola</a:t>
            </a:r>
            <a:endParaRPr lang="en-GB">
              <a:latin typeface="Calibri" panose="020F0502020204030204" pitchFamily="34" charset="0"/>
              <a:cs typeface="Calibri" panose="020F0502020204030204" pitchFamily="34" charset="0"/>
            </a:endParaRPr>
          </a:p>
          <a:p>
            <a:r>
              <a:rPr lang="en-GB">
                <a:hlinkClick r:id="rId4"/>
              </a:rPr>
              <a:t>Kent Test - Kent County Council</a:t>
            </a:r>
            <a:endParaRPr lang="en-GB"/>
          </a:p>
          <a:p>
            <a:r>
              <a:rPr lang="en-GB">
                <a:hlinkClick r:id="rId5"/>
              </a:rPr>
              <a:t>Register for the Medway Test | Medway Test: 11+ | Medway Council</a:t>
            </a:r>
            <a:endParaRPr lang="en-GB"/>
          </a:p>
          <a:p>
            <a:r>
              <a:rPr lang="en-GB">
                <a:latin typeface="Calibri" panose="020F0502020204030204" pitchFamily="34" charset="0"/>
                <a:cs typeface="Calibri" panose="020F0502020204030204" pitchFamily="34" charset="0"/>
              </a:rPr>
              <a:t>Email: </a:t>
            </a:r>
            <a:r>
              <a:rPr lang="en-GB">
                <a:latin typeface="Calibri" panose="020F0502020204030204" pitchFamily="34" charset="0"/>
                <a:cs typeface="Calibri" panose="020F0502020204030204" pitchFamily="34" charset="0"/>
                <a:hlinkClick r:id="rId6"/>
              </a:rPr>
              <a:t>kent.admissions@kent.gov.uk</a:t>
            </a:r>
            <a:endParaRPr lang="en-GB">
              <a:latin typeface="Calibri" panose="020F0502020204030204" pitchFamily="34" charset="0"/>
              <a:cs typeface="Calibri" panose="020F0502020204030204" pitchFamily="34" charset="0"/>
            </a:endParaRPr>
          </a:p>
          <a:p>
            <a:r>
              <a:rPr lang="en-GB">
                <a:latin typeface="Calibri" panose="020F0502020204030204" pitchFamily="34" charset="0"/>
                <a:cs typeface="Calibri" panose="020F0502020204030204" pitchFamily="34" charset="0"/>
              </a:rPr>
              <a:t>Secondary Admissions Team: 03000 41 21 21</a:t>
            </a:r>
          </a:p>
          <a:p>
            <a:r>
              <a:rPr lang="en-GB">
                <a:latin typeface="Calibri" panose="020F0502020204030204" pitchFamily="34" charset="0"/>
                <a:cs typeface="Calibri" panose="020F0502020204030204" pitchFamily="34" charset="0"/>
              </a:rPr>
              <a:t>School DfE Number: 886/2065</a:t>
            </a:r>
          </a:p>
        </p:txBody>
      </p:sp>
    </p:spTree>
    <p:extLst>
      <p:ext uri="{BB962C8B-B14F-4D97-AF65-F5344CB8AC3E}">
        <p14:creationId xmlns:p14="http://schemas.microsoft.com/office/powerpoint/2010/main" val="1423674169"/>
      </p:ext>
    </p:extLst>
  </p:cSld>
  <p:clrMapOvr>
    <a:masterClrMapping/>
  </p:clrMapOvr>
  <p:transition>
    <p:fade thruBlk="1"/>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274319"/>
            <a:ext cx="7704667" cy="1981200"/>
          </a:xfrm>
        </p:spPr>
        <p:txBody>
          <a:bodyPr/>
          <a:lstStyle/>
          <a:p>
            <a:r>
              <a:rPr lang="en-GB">
                <a:latin typeface="Calibri" panose="020F0502020204030204" pitchFamily="34" charset="0"/>
                <a:cs typeface="Calibri" panose="020F0502020204030204" pitchFamily="34" charset="0"/>
              </a:rPr>
              <a:t>Useful Links and resources</a:t>
            </a:r>
          </a:p>
        </p:txBody>
      </p:sp>
      <p:sp>
        <p:nvSpPr>
          <p:cNvPr id="3" name="Content Placeholder 2"/>
          <p:cNvSpPr>
            <a:spLocks noGrp="1"/>
          </p:cNvSpPr>
          <p:nvPr>
            <p:ph idx="1"/>
          </p:nvPr>
        </p:nvSpPr>
        <p:spPr>
          <a:xfrm>
            <a:off x="1151626" y="1762592"/>
            <a:ext cx="7704667" cy="3332816"/>
          </a:xfrm>
        </p:spPr>
        <p:txBody>
          <a:bodyPr>
            <a:noAutofit/>
          </a:bodyPr>
          <a:lstStyle/>
          <a:p>
            <a:r>
              <a:rPr lang="en-GB">
                <a:hlinkClick r:id="rId2"/>
              </a:rPr>
              <a:t>Kent-Test-familiarisation-booklet.pdf</a:t>
            </a:r>
            <a:endParaRPr lang="en-GB">
              <a:latin typeface="Calibri" panose="020F0502020204030204" pitchFamily="34" charset="0"/>
              <a:cs typeface="Calibri" panose="020F0502020204030204" pitchFamily="34" charset="0"/>
              <a:hlinkClick r:id="rId3"/>
            </a:endParaRPr>
          </a:p>
          <a:p>
            <a:r>
              <a:rPr lang="en-GB">
                <a:hlinkClick r:id="rId4"/>
              </a:rPr>
              <a:t>The Kent Test (11+) 2024: Interactive Parents' Guide</a:t>
            </a:r>
            <a:endParaRPr lang="en-GB"/>
          </a:p>
          <a:p>
            <a:r>
              <a:rPr lang="en-GB">
                <a:hlinkClick r:id="rId5"/>
              </a:rPr>
              <a:t>Kent Test 2026: Dates, Papers, Pass Mark &amp; How to Prepare</a:t>
            </a:r>
            <a:endParaRPr lang="en-GB"/>
          </a:p>
          <a:p>
            <a:r>
              <a:rPr lang="en-GB">
                <a:hlinkClick r:id="rId6"/>
              </a:rPr>
              <a:t>Kent-Test-Leaflet-for-parents-1.pdf</a:t>
            </a:r>
            <a:endParaRPr lang="en-GB">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92657441"/>
      </p:ext>
    </p:extLst>
  </p:cSld>
  <p:clrMapOvr>
    <a:masterClrMapping/>
  </p:clrMapOvr>
  <p:transition>
    <p:fade thruBlk="1"/>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133" y="-132416"/>
            <a:ext cx="7704667" cy="1981200"/>
          </a:xfrm>
        </p:spPr>
        <p:txBody>
          <a:bodyPr/>
          <a:lstStyle/>
          <a:p>
            <a:pPr algn="ctr"/>
            <a:r>
              <a:rPr lang="en-GB">
                <a:latin typeface="Calibri" panose="020F0502020204030204" pitchFamily="34" charset="0"/>
                <a:cs typeface="Calibri" panose="020F0502020204030204" pitchFamily="34" charset="0"/>
              </a:rPr>
              <a:t>Good Luck!</a:t>
            </a:r>
          </a:p>
        </p:txBody>
      </p:sp>
      <p:sp>
        <p:nvSpPr>
          <p:cNvPr id="3" name="Content Placeholder 2"/>
          <p:cNvSpPr>
            <a:spLocks noGrp="1"/>
          </p:cNvSpPr>
          <p:nvPr>
            <p:ph idx="1"/>
          </p:nvPr>
        </p:nvSpPr>
        <p:spPr/>
        <p:txBody>
          <a:bodyPr>
            <a:noAutofit/>
          </a:bodyPr>
          <a:lstStyle/>
          <a:p>
            <a:pPr marL="0" indent="0" algn="ctr">
              <a:buNone/>
            </a:pPr>
            <a:r>
              <a:rPr lang="en-GB">
                <a:latin typeface="Calibri" panose="020F0502020204030204" pitchFamily="34" charset="0"/>
                <a:cs typeface="Calibri" panose="020F0502020204030204" pitchFamily="34" charset="0"/>
              </a:rPr>
              <a:t>Please do not hesitate to contact us if you need any advice or support. </a:t>
            </a:r>
          </a:p>
          <a:p>
            <a:pPr marL="0" indent="0" algn="ctr">
              <a:buNone/>
            </a:pPr>
            <a:endParaRPr lang="en-GB">
              <a:latin typeface="Calibri" panose="020F0502020204030204" pitchFamily="34" charset="0"/>
              <a:cs typeface="Calibri" panose="020F0502020204030204" pitchFamily="34" charset="0"/>
            </a:endParaRPr>
          </a:p>
          <a:p>
            <a:pPr marL="0" indent="0" algn="ctr">
              <a:buNone/>
            </a:pPr>
            <a:endParaRPr lang="en-GB">
              <a:latin typeface="Calibri" panose="020F0502020204030204" pitchFamily="34" charset="0"/>
              <a:cs typeface="Calibri" panose="020F0502020204030204" pitchFamily="34" charset="0"/>
            </a:endParaRPr>
          </a:p>
          <a:p>
            <a:pPr marL="0" indent="0" algn="ctr">
              <a:buNone/>
            </a:pPr>
            <a:r>
              <a:rPr lang="en-US">
                <a:latin typeface="Calibri" panose="020F0502020204030204" pitchFamily="34" charset="0"/>
                <a:cs typeface="Calibri" panose="020F0502020204030204" pitchFamily="34" charset="0"/>
              </a:rPr>
              <a:t>Dr. Jane Wilce-</a:t>
            </a:r>
            <a:r>
              <a:rPr lang="en-US" err="1">
                <a:latin typeface="Calibri" panose="020F0502020204030204" pitchFamily="34" charset="0"/>
                <a:cs typeface="Calibri" panose="020F0502020204030204" pitchFamily="34" charset="0"/>
              </a:rPr>
              <a:t>Cordner</a:t>
            </a:r>
            <a:r>
              <a:rPr lang="en-US">
                <a:latin typeface="Calibri" panose="020F0502020204030204" pitchFamily="34" charset="0"/>
                <a:cs typeface="Calibri" panose="020F0502020204030204" pitchFamily="34" charset="0"/>
              </a:rPr>
              <a:t> – Senior Assistant Headteacher</a:t>
            </a:r>
          </a:p>
          <a:p>
            <a:pPr marL="0" indent="0" algn="ctr">
              <a:buNone/>
            </a:pPr>
            <a:r>
              <a:rPr lang="en-US">
                <a:latin typeface="Calibri" panose="020F0502020204030204" pitchFamily="34" charset="0"/>
                <a:cs typeface="Calibri" panose="020F0502020204030204" pitchFamily="34" charset="0"/>
              </a:rPr>
              <a:t>Mrs. Vicenta Fresneda Alcala - Senior </a:t>
            </a:r>
            <a:r>
              <a:rPr lang="en-US" err="1">
                <a:latin typeface="Calibri" panose="020F0502020204030204" pitchFamily="34" charset="0"/>
                <a:cs typeface="Calibri" panose="020F0502020204030204" pitchFamily="34" charset="0"/>
              </a:rPr>
              <a:t>Leader|SENCo</a:t>
            </a:r>
            <a:r>
              <a:rPr lang="en-US">
                <a:latin typeface="Calibri" panose="020F0502020204030204" pitchFamily="34" charset="0"/>
                <a:cs typeface="Calibri" panose="020F0502020204030204" pitchFamily="34" charset="0"/>
              </a:rPr>
              <a:t> </a:t>
            </a:r>
            <a:r>
              <a:rPr lang="en-GB">
                <a:latin typeface="Calibri" panose="020F0502020204030204" pitchFamily="34" charset="0"/>
                <a:cs typeface="Calibri" panose="020F0502020204030204" pitchFamily="34" charset="0"/>
                <a:hlinkClick r:id="rId2"/>
              </a:rPr>
              <a:t>jwilce@discovery.kent.sch.uk</a:t>
            </a:r>
            <a:endParaRPr lang="en-GB">
              <a:latin typeface="Calibri" panose="020F0502020204030204" pitchFamily="34" charset="0"/>
              <a:cs typeface="Calibri" panose="020F0502020204030204" pitchFamily="34" charset="0"/>
            </a:endParaRPr>
          </a:p>
          <a:p>
            <a:pPr marL="0" indent="0" algn="ctr">
              <a:buNone/>
            </a:pPr>
            <a:r>
              <a:rPr lang="en-GB">
                <a:latin typeface="Calibri" panose="020F0502020204030204" pitchFamily="34" charset="0"/>
                <a:cs typeface="Calibri" panose="020F0502020204030204" pitchFamily="34" charset="0"/>
                <a:hlinkClick r:id="rId3"/>
              </a:rPr>
              <a:t>senco@discovery.kent.sch.uk</a:t>
            </a:r>
            <a:endParaRPr lang="en-GB">
              <a:latin typeface="Calibri" panose="020F0502020204030204" pitchFamily="34" charset="0"/>
              <a:cs typeface="Calibri" panose="020F0502020204030204" pitchFamily="34" charset="0"/>
            </a:endParaRPr>
          </a:p>
          <a:p>
            <a:pPr marL="0" indent="0" algn="ctr">
              <a:buNone/>
            </a:pPr>
            <a:endParaRPr lang="en-GB">
              <a:latin typeface="Calibri" panose="020F0502020204030204" pitchFamily="34" charset="0"/>
              <a:cs typeface="Calibri" panose="020F0502020204030204" pitchFamily="34" charset="0"/>
            </a:endParaRPr>
          </a:p>
          <a:p>
            <a:pPr marL="0" indent="0" algn="ctr">
              <a:buNone/>
            </a:pPr>
            <a:endParaRPr lang="en-GB">
              <a:latin typeface="Calibri" panose="020F0502020204030204" pitchFamily="34" charset="0"/>
              <a:cs typeface="Calibri" panose="020F0502020204030204" pitchFamily="34" charset="0"/>
            </a:endParaRPr>
          </a:p>
          <a:p>
            <a:pPr marL="0" indent="0">
              <a:buNone/>
            </a:pPr>
            <a:endParaRPr lang="en-GB">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70932311"/>
      </p:ext>
    </p:extLst>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002890" y="-148013"/>
            <a:ext cx="7932176" cy="838200"/>
          </a:xfrm>
        </p:spPr>
        <p:txBody>
          <a:bodyPr>
            <a:normAutofit fontScale="90000"/>
          </a:bodyPr>
          <a:lstStyle/>
          <a:p>
            <a:r>
              <a:rPr lang="en-GB" sz="2800"/>
              <a:t>Secondary School Allocations March 2026 (before appeals)</a:t>
            </a:r>
          </a:p>
        </p:txBody>
      </p:sp>
      <p:pic>
        <p:nvPicPr>
          <p:cNvPr id="3" name="Picture 2">
            <a:extLst>
              <a:ext uri="{FF2B5EF4-FFF2-40B4-BE49-F238E27FC236}">
                <a16:creationId xmlns:a16="http://schemas.microsoft.com/office/drawing/2014/main" id="{3D1A89F0-CF47-943F-38BA-81C7B91FC434}"/>
              </a:ext>
            </a:extLst>
          </p:cNvPr>
          <p:cNvPicPr>
            <a:picLocks noChangeAspect="1"/>
          </p:cNvPicPr>
          <p:nvPr/>
        </p:nvPicPr>
        <p:blipFill>
          <a:blip r:embed="rId3"/>
          <a:stretch>
            <a:fillRect/>
          </a:stretch>
        </p:blipFill>
        <p:spPr>
          <a:xfrm>
            <a:off x="1673942" y="586947"/>
            <a:ext cx="6467168" cy="5994567"/>
          </a:xfrm>
          <a:prstGeom prst="rect">
            <a:avLst/>
          </a:prstGeom>
        </p:spPr>
      </p:pic>
    </p:spTree>
    <p:extLst>
      <p:ext uri="{BB962C8B-B14F-4D97-AF65-F5344CB8AC3E}">
        <p14:creationId xmlns:p14="http://schemas.microsoft.com/office/powerpoint/2010/main" val="4053891108"/>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 name="Rectangle 10"/>
          <p:cNvSpPr>
            <a:spLocks noGrp="1" noChangeArrowheads="1"/>
          </p:cNvSpPr>
          <p:nvPr>
            <p:ph type="title"/>
          </p:nvPr>
        </p:nvSpPr>
        <p:spPr>
          <a:xfrm>
            <a:off x="897727" y="-246183"/>
            <a:ext cx="7704667" cy="1981200"/>
          </a:xfrm>
        </p:spPr>
        <p:txBody>
          <a:bodyPr/>
          <a:lstStyle/>
          <a:p>
            <a:r>
              <a:rPr lang="en-US">
                <a:latin typeface="Calibri" panose="020F0502020204030204" pitchFamily="34" charset="0"/>
                <a:cs typeface="Calibri" panose="020F0502020204030204" pitchFamily="34" charset="0"/>
              </a:rPr>
              <a:t>Choosing the most suitable path</a:t>
            </a:r>
          </a:p>
        </p:txBody>
      </p:sp>
      <p:sp>
        <p:nvSpPr>
          <p:cNvPr id="3083" name="Rectangle 11"/>
          <p:cNvSpPr>
            <a:spLocks noGrp="1" noChangeArrowheads="1"/>
          </p:cNvSpPr>
          <p:nvPr>
            <p:ph idx="1"/>
          </p:nvPr>
        </p:nvSpPr>
        <p:spPr>
          <a:xfrm>
            <a:off x="1448972" y="1617036"/>
            <a:ext cx="7284048" cy="4572000"/>
          </a:xfrm>
        </p:spPr>
        <p:txBody>
          <a:bodyPr>
            <a:noAutofit/>
          </a:bodyPr>
          <a:lstStyle/>
          <a:p>
            <a:pPr marL="0" indent="0">
              <a:buNone/>
            </a:pPr>
            <a:r>
              <a:rPr lang="en-GB" sz="2800">
                <a:latin typeface="Calibri" panose="020F0502020204030204" pitchFamily="34" charset="0"/>
                <a:cs typeface="Calibri" panose="020F0502020204030204" pitchFamily="34" charset="0"/>
              </a:rPr>
              <a:t>Your decision must be right for your individual child.  Some things to consider:</a:t>
            </a:r>
          </a:p>
          <a:p>
            <a:r>
              <a:rPr lang="en-GB" sz="2800">
                <a:latin typeface="Calibri" panose="020F0502020204030204" pitchFamily="34" charset="0"/>
                <a:cs typeface="Calibri" panose="020F0502020204030204" pitchFamily="34" charset="0"/>
              </a:rPr>
              <a:t>Your child’s skills and strengths – which environment will they thrive in?</a:t>
            </a:r>
          </a:p>
          <a:p>
            <a:r>
              <a:rPr lang="en-GB" sz="2800">
                <a:latin typeface="Calibri" panose="020F0502020204030204" pitchFamily="34" charset="0"/>
                <a:cs typeface="Calibri" panose="020F0502020204030204" pitchFamily="34" charset="0"/>
              </a:rPr>
              <a:t>Your child’s learning style and resilience - will they cope with the pressures of an academically selective setting?</a:t>
            </a:r>
          </a:p>
          <a:p>
            <a:r>
              <a:rPr lang="en-GB" sz="2800">
                <a:latin typeface="Calibri" panose="020F0502020204030204" pitchFamily="34" charset="0"/>
                <a:cs typeface="Calibri" panose="020F0502020204030204" pitchFamily="34" charset="0"/>
              </a:rPr>
              <a:t>Recent progress reports – does your child’s academic progress reflect the requirements of a grammar school setting?</a:t>
            </a:r>
          </a:p>
          <a:p>
            <a:pPr marL="0" indent="0">
              <a:buNone/>
            </a:pPr>
            <a:endParaRPr lang="en-GB" sz="280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64115834"/>
      </p:ext>
    </p:extLst>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7618" y="346994"/>
            <a:ext cx="7565885" cy="838200"/>
          </a:xfrm>
        </p:spPr>
        <p:txBody>
          <a:bodyPr>
            <a:normAutofit fontScale="90000"/>
          </a:bodyPr>
          <a:lstStyle/>
          <a:p>
            <a:r>
              <a:rPr lang="en-GB">
                <a:latin typeface="Calibri" panose="020F0502020204030204" pitchFamily="34" charset="0"/>
                <a:cs typeface="Calibri" panose="020F0502020204030204" pitchFamily="34" charset="0"/>
              </a:rPr>
              <a:t>Applying for a secondary school place</a:t>
            </a:r>
            <a:br>
              <a:rPr lang="en-GB">
                <a:latin typeface="Calibri" panose="020F0502020204030204" pitchFamily="34" charset="0"/>
                <a:cs typeface="Calibri" panose="020F0502020204030204" pitchFamily="34" charset="0"/>
              </a:rPr>
            </a:br>
            <a:endParaRPr lang="en-GB">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371600" y="1382142"/>
            <a:ext cx="7713406" cy="4572000"/>
          </a:xfrm>
        </p:spPr>
        <p:txBody>
          <a:bodyPr>
            <a:normAutofit/>
          </a:bodyPr>
          <a:lstStyle/>
          <a:p>
            <a:r>
              <a:rPr lang="en-GB">
                <a:latin typeface="Calibri" panose="020F0502020204030204" pitchFamily="34" charset="0"/>
                <a:cs typeface="Calibri" panose="020F0502020204030204" pitchFamily="34" charset="0"/>
              </a:rPr>
              <a:t>Applications for secondary school transfer in 2027 open on </a:t>
            </a:r>
            <a:r>
              <a:rPr lang="en-GB" b="1">
                <a:solidFill>
                  <a:srgbClr val="FF0000"/>
                </a:solidFill>
                <a:latin typeface="Calibri" panose="020F0502020204030204" pitchFamily="34" charset="0"/>
                <a:cs typeface="Calibri" panose="020F0502020204030204" pitchFamily="34" charset="0"/>
              </a:rPr>
              <a:t>Tuesday 1</a:t>
            </a:r>
            <a:r>
              <a:rPr lang="en-GB" b="1" baseline="30000">
                <a:solidFill>
                  <a:srgbClr val="FF0000"/>
                </a:solidFill>
                <a:latin typeface="Calibri" panose="020F0502020204030204" pitchFamily="34" charset="0"/>
                <a:cs typeface="Calibri" panose="020F0502020204030204" pitchFamily="34" charset="0"/>
              </a:rPr>
              <a:t>st</a:t>
            </a:r>
            <a:r>
              <a:rPr lang="en-GB" b="1">
                <a:solidFill>
                  <a:srgbClr val="FF0000"/>
                </a:solidFill>
                <a:latin typeface="Calibri" panose="020F0502020204030204" pitchFamily="34" charset="0"/>
                <a:cs typeface="Calibri" panose="020F0502020204030204" pitchFamily="34" charset="0"/>
              </a:rPr>
              <a:t> September 2026.</a:t>
            </a:r>
          </a:p>
          <a:p>
            <a:r>
              <a:rPr lang="en-GB">
                <a:latin typeface="Calibri" panose="020F0502020204030204" pitchFamily="34" charset="0"/>
                <a:cs typeface="Calibri" panose="020F0502020204030204" pitchFamily="34" charset="0"/>
              </a:rPr>
              <a:t>Secondary school admissions information and the SCAF (Secondary School Application Form) are available on-line </a:t>
            </a:r>
            <a:r>
              <a:rPr lang="en-GB">
                <a:latin typeface="Calibri" panose="020F0502020204030204" pitchFamily="34" charset="0"/>
                <a:cs typeface="Calibri" panose="020F0502020204030204" pitchFamily="34" charset="0"/>
                <a:hlinkClick r:id="rId2"/>
              </a:rPr>
              <a:t>www.kent.gov.uk/ola</a:t>
            </a:r>
            <a:endParaRPr lang="en-GB">
              <a:latin typeface="Calibri" panose="020F0502020204030204" pitchFamily="34" charset="0"/>
              <a:cs typeface="Calibri" panose="020F0502020204030204" pitchFamily="34" charset="0"/>
            </a:endParaRPr>
          </a:p>
          <a:p>
            <a:r>
              <a:rPr lang="en-GB">
                <a:latin typeface="Calibri" panose="020F0502020204030204" pitchFamily="34" charset="0"/>
                <a:cs typeface="Calibri" panose="020F0502020204030204" pitchFamily="34" charset="0"/>
              </a:rPr>
              <a:t>The national closing date for applications is </a:t>
            </a:r>
            <a:r>
              <a:rPr lang="en-GB" b="1">
                <a:solidFill>
                  <a:srgbClr val="FF0000"/>
                </a:solidFill>
                <a:latin typeface="Calibri" panose="020F0502020204030204" pitchFamily="34" charset="0"/>
                <a:cs typeface="Calibri" panose="020F0502020204030204" pitchFamily="34" charset="0"/>
              </a:rPr>
              <a:t>Monday 2</a:t>
            </a:r>
            <a:r>
              <a:rPr lang="en-GB" b="1" baseline="30000">
                <a:solidFill>
                  <a:srgbClr val="FF0000"/>
                </a:solidFill>
                <a:latin typeface="Calibri" panose="020F0502020204030204" pitchFamily="34" charset="0"/>
                <a:cs typeface="Calibri" panose="020F0502020204030204" pitchFamily="34" charset="0"/>
              </a:rPr>
              <a:t>nd</a:t>
            </a:r>
            <a:r>
              <a:rPr lang="en-GB" b="1">
                <a:solidFill>
                  <a:srgbClr val="FF0000"/>
                </a:solidFill>
                <a:latin typeface="Calibri" panose="020F0502020204030204" pitchFamily="34" charset="0"/>
                <a:cs typeface="Calibri" panose="020F0502020204030204" pitchFamily="34" charset="0"/>
              </a:rPr>
              <a:t> November 2026.</a:t>
            </a:r>
          </a:p>
          <a:p>
            <a:r>
              <a:rPr lang="en-GB">
                <a:latin typeface="Calibri" panose="020F0502020204030204" pitchFamily="34" charset="0"/>
                <a:cs typeface="Calibri" panose="020F0502020204030204" pitchFamily="34" charset="0"/>
              </a:rPr>
              <a:t>It is recommended that you make </a:t>
            </a:r>
            <a:r>
              <a:rPr lang="en-GB" b="1">
                <a:solidFill>
                  <a:srgbClr val="FF0000"/>
                </a:solidFill>
                <a:latin typeface="Calibri" panose="020F0502020204030204" pitchFamily="34" charset="0"/>
                <a:cs typeface="Calibri" panose="020F0502020204030204" pitchFamily="34" charset="0"/>
              </a:rPr>
              <a:t>4 choices of school</a:t>
            </a:r>
            <a:r>
              <a:rPr lang="en-GB">
                <a:solidFill>
                  <a:srgbClr val="FF0000"/>
                </a:solidFill>
                <a:latin typeface="Calibri" panose="020F0502020204030204" pitchFamily="34" charset="0"/>
                <a:cs typeface="Calibri" panose="020F0502020204030204" pitchFamily="34" charset="0"/>
              </a:rPr>
              <a:t>. </a:t>
            </a:r>
          </a:p>
          <a:p>
            <a:r>
              <a:rPr lang="en-GB">
                <a:latin typeface="Calibri" panose="020F0502020204030204" pitchFamily="34" charset="0"/>
                <a:cs typeface="Calibri" panose="020F0502020204030204" pitchFamily="34" charset="0"/>
              </a:rPr>
              <a:t>It is important that you rank your choices in order of preference.</a:t>
            </a:r>
          </a:p>
        </p:txBody>
      </p:sp>
    </p:spTree>
    <p:extLst>
      <p:ext uri="{BB962C8B-B14F-4D97-AF65-F5344CB8AC3E}">
        <p14:creationId xmlns:p14="http://schemas.microsoft.com/office/powerpoint/2010/main" val="4007842210"/>
      </p:ext>
    </p:extLst>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9569" y="-357499"/>
            <a:ext cx="8194431" cy="1981200"/>
          </a:xfrm>
        </p:spPr>
        <p:txBody>
          <a:bodyPr/>
          <a:lstStyle/>
          <a:p>
            <a:r>
              <a:rPr lang="en-GB">
                <a:latin typeface="Calibri" panose="020F0502020204030204" pitchFamily="34" charset="0"/>
                <a:cs typeface="Calibri" panose="020F0502020204030204" pitchFamily="34" charset="0"/>
              </a:rPr>
              <a:t>Applying for a secondary school place</a:t>
            </a:r>
          </a:p>
        </p:txBody>
      </p:sp>
      <p:sp>
        <p:nvSpPr>
          <p:cNvPr id="3" name="Content Placeholder 2"/>
          <p:cNvSpPr>
            <a:spLocks noGrp="1"/>
          </p:cNvSpPr>
          <p:nvPr>
            <p:ph idx="1"/>
          </p:nvPr>
        </p:nvSpPr>
        <p:spPr>
          <a:xfrm>
            <a:off x="1201483" y="2146494"/>
            <a:ext cx="7704667" cy="3332816"/>
          </a:xfrm>
        </p:spPr>
        <p:txBody>
          <a:bodyPr>
            <a:noAutofit/>
          </a:bodyPr>
          <a:lstStyle/>
          <a:p>
            <a:pPr marL="0" indent="0">
              <a:buNone/>
            </a:pPr>
            <a:r>
              <a:rPr lang="en-GB">
                <a:latin typeface="Calibri" panose="020F0502020204030204" pitchFamily="34" charset="0"/>
                <a:cs typeface="Calibri" panose="020F0502020204030204" pitchFamily="34" charset="0"/>
              </a:rPr>
              <a:t>Before you complete the SCAF:</a:t>
            </a:r>
          </a:p>
          <a:p>
            <a:r>
              <a:rPr lang="en-GB">
                <a:latin typeface="Calibri" panose="020F0502020204030204" pitchFamily="34" charset="0"/>
                <a:cs typeface="Calibri" panose="020F0502020204030204" pitchFamily="34" charset="0"/>
              </a:rPr>
              <a:t>Check the school’s admissions criteria - this sets out how schools choose which children to offer a school place to. Schools publish admissions criteria and useful information on their websites.  You will find a list of secondary schools here: </a:t>
            </a:r>
            <a:r>
              <a:rPr lang="en-GB">
                <a:hlinkClick r:id="rId2"/>
              </a:rPr>
              <a:t>Secondary 2027/28 - Kent County Council</a:t>
            </a:r>
            <a:endParaRPr lang="en-GB"/>
          </a:p>
          <a:p>
            <a:r>
              <a:rPr lang="en-GB">
                <a:latin typeface="Calibri" panose="020F0502020204030204" pitchFamily="34" charset="0"/>
                <a:cs typeface="Calibri" panose="020F0502020204030204" pitchFamily="34" charset="0"/>
              </a:rPr>
              <a:t>Read the school’s Ofsted reports and check school league tables.</a:t>
            </a:r>
          </a:p>
          <a:p>
            <a:r>
              <a:rPr lang="en-GB">
                <a:latin typeface="Calibri" panose="020F0502020204030204" pitchFamily="34" charset="0"/>
                <a:cs typeface="Calibri" panose="020F0502020204030204" pitchFamily="34" charset="0"/>
              </a:rPr>
              <a:t>Ask other parents what they think about the school.</a:t>
            </a:r>
          </a:p>
        </p:txBody>
      </p:sp>
    </p:spTree>
    <p:extLst>
      <p:ext uri="{BB962C8B-B14F-4D97-AF65-F5344CB8AC3E}">
        <p14:creationId xmlns:p14="http://schemas.microsoft.com/office/powerpoint/2010/main" val="1684000134"/>
      </p:ext>
    </p:extLst>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7707" y="-565759"/>
            <a:ext cx="8500672" cy="1981200"/>
          </a:xfrm>
        </p:spPr>
        <p:txBody>
          <a:bodyPr/>
          <a:lstStyle/>
          <a:p>
            <a:r>
              <a:rPr lang="en-GB">
                <a:latin typeface="Calibri" panose="020F0502020204030204" pitchFamily="34" charset="0"/>
                <a:cs typeface="Calibri" panose="020F0502020204030204" pitchFamily="34" charset="0"/>
              </a:rPr>
              <a:t>Applying for a secondary school place</a:t>
            </a:r>
          </a:p>
        </p:txBody>
      </p:sp>
      <p:sp>
        <p:nvSpPr>
          <p:cNvPr id="3" name="Content Placeholder 2"/>
          <p:cNvSpPr>
            <a:spLocks noGrp="1"/>
          </p:cNvSpPr>
          <p:nvPr>
            <p:ph idx="1"/>
          </p:nvPr>
        </p:nvSpPr>
        <p:spPr>
          <a:xfrm>
            <a:off x="1359568" y="1644589"/>
            <a:ext cx="7573385" cy="4599799"/>
          </a:xfrm>
        </p:spPr>
        <p:txBody>
          <a:bodyPr>
            <a:noAutofit/>
          </a:bodyPr>
          <a:lstStyle/>
          <a:p>
            <a:r>
              <a:rPr lang="en-GB">
                <a:latin typeface="Calibri" panose="020F0502020204030204" pitchFamily="34" charset="0"/>
                <a:cs typeface="Calibri" panose="020F0502020204030204" pitchFamily="34" charset="0"/>
              </a:rPr>
              <a:t>Visit secondary schools as early as possible with your child so that they can start to consider their options.</a:t>
            </a:r>
          </a:p>
          <a:p>
            <a:r>
              <a:rPr lang="en-GB">
                <a:latin typeface="Calibri" panose="020F0502020204030204" pitchFamily="34" charset="0"/>
                <a:cs typeface="Calibri" panose="020F0502020204030204" pitchFamily="34" charset="0"/>
              </a:rPr>
              <a:t> Secondary schools will advertise details about admissions, open afternoons and evenings on their websites.  It is worth familiarising yourself with the websites of the schools on your short-list. </a:t>
            </a:r>
          </a:p>
          <a:p>
            <a:r>
              <a:rPr lang="en-GB">
                <a:latin typeface="Calibri" panose="020F0502020204030204" pitchFamily="34" charset="0"/>
                <a:cs typeface="Calibri" panose="020F0502020204030204" pitchFamily="34" charset="0"/>
              </a:rPr>
              <a:t>Get a ‘feel’ for the environment and ethos of each school and involve your child in the decision-making process.</a:t>
            </a:r>
          </a:p>
          <a:p>
            <a:r>
              <a:rPr lang="en-GB">
                <a:latin typeface="Calibri" panose="020F0502020204030204" pitchFamily="34" charset="0"/>
                <a:cs typeface="Calibri" panose="020F0502020204030204" pitchFamily="34" charset="0"/>
              </a:rPr>
              <a:t>However, consider the impact of school visits during the school day on your child’s current learning – please check with the class teacher and inform the School Office of any planned visits.</a:t>
            </a:r>
          </a:p>
          <a:p>
            <a:endParaRPr lang="en-GB">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12012687"/>
      </p:ext>
    </p:extLst>
  </p:cSld>
  <p:clrMapOvr>
    <a:masterClrMapping/>
  </p:clrMapOvr>
  <p:transition>
    <p:fade thruBlk="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Custom 2">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FF0000"/>
      </a:accent5>
      <a:accent6>
        <a:srgbClr val="968C8C"/>
      </a:accent6>
      <a:hlink>
        <a:srgbClr val="F7B615"/>
      </a:hlink>
      <a:folHlink>
        <a:srgbClr val="70440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637CCF18C36D34FBF088C9C76673DFF" ma:contentTypeVersion="34" ma:contentTypeDescription="Create a new document." ma:contentTypeScope="" ma:versionID="e61f1d12f75985591142dfce6e12e262">
  <xsd:schema xmlns:xsd="http://www.w3.org/2001/XMLSchema" xmlns:xs="http://www.w3.org/2001/XMLSchema" xmlns:p="http://schemas.microsoft.com/office/2006/metadata/properties" xmlns:ns1="http://schemas.microsoft.com/sharepoint/v3" xmlns:ns2="4acbfdd2-efe4-4c11-a9cf-c59ecd37b16d" xmlns:ns3="e42a06c9-1e28-4531-93b2-6974b354fd85" xmlns:ns4="b7535d53-041e-44c9-99d5-d7123b086266" targetNamespace="http://schemas.microsoft.com/office/2006/metadata/properties" ma:root="true" ma:fieldsID="bca29447b26c5379cb4c9a7ead5bc011" ns1:_="" ns2:_="" ns3:_="" ns4:_="">
    <xsd:import namespace="http://schemas.microsoft.com/sharepoint/v3"/>
    <xsd:import namespace="4acbfdd2-efe4-4c11-a9cf-c59ecd37b16d"/>
    <xsd:import namespace="e42a06c9-1e28-4531-93b2-6974b354fd85"/>
    <xsd:import namespace="b7535d53-041e-44c9-99d5-d7123b086266"/>
    <xsd:element name="properties">
      <xsd:complexType>
        <xsd:sequence>
          <xsd:element name="documentManagement">
            <xsd:complexType>
              <xsd:all>
                <xsd:element ref="ns1:PublishingStartDate" minOccurs="0"/>
                <xsd:element ref="ns1:PublishingExpirationDate" minOccurs="0"/>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4:SharedWithUsers" minOccurs="0"/>
                <xsd:element ref="ns4: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acbfdd2-efe4-4c11-a9cf-c59ecd37b1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58b86219-4d6c-4519-8e10-897ec542c21c"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42a06c9-1e28-4531-93b2-6974b354fd85"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4305a037-b1cb-49c5-bb0d-fbd88f4ff0da}" ma:internalName="TaxCatchAll" ma:showField="CatchAllData" ma:web="e42a06c9-1e28-4531-93b2-6974b354fd8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7535d53-041e-44c9-99d5-d7123b086266"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e42a06c9-1e28-4531-93b2-6974b354fd85" xsi:nil="true"/>
    <lcf76f155ced4ddcb4097134ff3c332f xmlns="4acbfdd2-efe4-4c11-a9cf-c59ecd37b16d">
      <Terms xmlns="http://schemas.microsoft.com/office/infopath/2007/PartnerControls"/>
    </lcf76f155ced4ddcb4097134ff3c332f>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CB2332F-8DC5-426C-8DF2-A9412C24D84E}">
  <ds:schemaRefs>
    <ds:schemaRef ds:uri="4acbfdd2-efe4-4c11-a9cf-c59ecd37b16d"/>
    <ds:schemaRef ds:uri="b7535d53-041e-44c9-99d5-d7123b086266"/>
    <ds:schemaRef ds:uri="e42a06c9-1e28-4531-93b2-6974b354fd8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652A029-38E4-47A8-B329-66EF3B3B72A8}">
  <ds:schemaRefs>
    <ds:schemaRef ds:uri="4acbfdd2-efe4-4c11-a9cf-c59ecd37b16d"/>
    <ds:schemaRef ds:uri="b7535d53-041e-44c9-99d5-d7123b086266"/>
    <ds:schemaRef ds:uri="e42a06c9-1e28-4531-93b2-6974b354fd8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D601B3CC-DEA6-4175-AE4A-5DAAB628E12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52</TotalTime>
  <Words>3627</Words>
  <Application>Microsoft Office PowerPoint</Application>
  <PresentationFormat>On-screen Show (4:3)</PresentationFormat>
  <Paragraphs>214</Paragraphs>
  <Slides>42</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Arial</vt:lpstr>
      <vt:lpstr>Calibri</vt:lpstr>
      <vt:lpstr>Corbel</vt:lpstr>
      <vt:lpstr>Parallax</vt:lpstr>
      <vt:lpstr>Secondary School Transfer Information for  Year 5 Parents May 2026</vt:lpstr>
      <vt:lpstr>Aims</vt:lpstr>
      <vt:lpstr>Which secondary school?</vt:lpstr>
      <vt:lpstr>Which secondary school?</vt:lpstr>
      <vt:lpstr>Secondary School Allocations March 2026 (before appeals)</vt:lpstr>
      <vt:lpstr>Choosing the most suitable path</vt:lpstr>
      <vt:lpstr>Applying for a secondary school place </vt:lpstr>
      <vt:lpstr>Applying for a secondary school place</vt:lpstr>
      <vt:lpstr>Applying for a secondary school place</vt:lpstr>
      <vt:lpstr>Applying for a secondary school place</vt:lpstr>
      <vt:lpstr>Applying for a grammar school place</vt:lpstr>
      <vt:lpstr>Applying for a grammar school place</vt:lpstr>
      <vt:lpstr>Other secondary school options</vt:lpstr>
      <vt:lpstr>Kent’s system of selection</vt:lpstr>
      <vt:lpstr>Kent Test Registration</vt:lpstr>
      <vt:lpstr>Kent Test (11+) format</vt:lpstr>
      <vt:lpstr>Kent Test (11+) format</vt:lpstr>
      <vt:lpstr>Kent Test (11+) format</vt:lpstr>
      <vt:lpstr>Kent Test (11+) format</vt:lpstr>
      <vt:lpstr>Kent Test (11+) format</vt:lpstr>
      <vt:lpstr>Kent Test (11+) coaching</vt:lpstr>
      <vt:lpstr>Kent Test (11+) scores</vt:lpstr>
      <vt:lpstr>Grammar school threshold 2025</vt:lpstr>
      <vt:lpstr>Kent Test scores report 2025</vt:lpstr>
      <vt:lpstr>Access Arrangements</vt:lpstr>
      <vt:lpstr>How do we apply for Access Arrangements?</vt:lpstr>
      <vt:lpstr>Which Special Arrangements are typically offered?</vt:lpstr>
      <vt:lpstr>The best thing for my child would be to be to have extra time and be in a separate room.</vt:lpstr>
      <vt:lpstr>When are parents informed of the decision made by KCC?</vt:lpstr>
      <vt:lpstr>Will my child have the same support awarded for all the exams/ tests they do while in education?</vt:lpstr>
      <vt:lpstr>Kent Test Results</vt:lpstr>
      <vt:lpstr>Headteacher Appeals</vt:lpstr>
      <vt:lpstr>Teacher Assessment and Evidence</vt:lpstr>
      <vt:lpstr>The Medway Test </vt:lpstr>
      <vt:lpstr>The Medway Test </vt:lpstr>
      <vt:lpstr>National Offer Day</vt:lpstr>
      <vt:lpstr>National Offer Day</vt:lpstr>
      <vt:lpstr>If you are unhappy with the offer </vt:lpstr>
      <vt:lpstr>School Support</vt:lpstr>
      <vt:lpstr>Useful links and contact information</vt:lpstr>
      <vt:lpstr>Useful Links and resources</vt:lpstr>
      <vt:lpstr>Good Luck!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Secondary Transfer</dc:title>
  <dc:creator>Jane Wilce</dc:creator>
  <cp:lastModifiedBy>J Wilce</cp:lastModifiedBy>
  <cp:revision>6</cp:revision>
  <dcterms:created xsi:type="dcterms:W3CDTF">2020-09-12T09:37:14Z</dcterms:created>
  <dcterms:modified xsi:type="dcterms:W3CDTF">2026-05-20T08:54:25Z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0x010100F637CCF18C36D34FBF088C9C76673DFF</vt:lpwstr>
  </property>
  <property fmtid="{D5CDD505-2E9C-101B-9397-08002B2CF9AE}" pid="3" name="MediaServiceImageTags">
    <vt:lpwstr/>
  </property>
</Properties>
</file>