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Lst>
  <p:notesMasterIdLst>
    <p:notesMasterId r:id="rId48"/>
  </p:notesMasterIdLst>
  <p:handoutMasterIdLst>
    <p:handoutMasterId r:id="rId49"/>
  </p:handoutMasterIdLst>
  <p:sldIdLst>
    <p:sldId id="256" r:id="rId5"/>
    <p:sldId id="262" r:id="rId6"/>
    <p:sldId id="273" r:id="rId7"/>
    <p:sldId id="304" r:id="rId8"/>
    <p:sldId id="306" r:id="rId9"/>
    <p:sldId id="315" r:id="rId10"/>
    <p:sldId id="292" r:id="rId11"/>
    <p:sldId id="276" r:id="rId12"/>
    <p:sldId id="293" r:id="rId13"/>
    <p:sldId id="289" r:id="rId14"/>
    <p:sldId id="294" r:id="rId15"/>
    <p:sldId id="298" r:id="rId16"/>
    <p:sldId id="299" r:id="rId17"/>
    <p:sldId id="288" r:id="rId18"/>
    <p:sldId id="295" r:id="rId19"/>
    <p:sldId id="259" r:id="rId20"/>
    <p:sldId id="258" r:id="rId21"/>
    <p:sldId id="267" r:id="rId22"/>
    <p:sldId id="268" r:id="rId23"/>
    <p:sldId id="269" r:id="rId24"/>
    <p:sldId id="270" r:id="rId25"/>
    <p:sldId id="296" r:id="rId26"/>
    <p:sldId id="271" r:id="rId27"/>
    <p:sldId id="272" r:id="rId28"/>
    <p:sldId id="301" r:id="rId29"/>
    <p:sldId id="311" r:id="rId30"/>
    <p:sldId id="257" r:id="rId31"/>
    <p:sldId id="312" r:id="rId32"/>
    <p:sldId id="313" r:id="rId33"/>
    <p:sldId id="260" r:id="rId34"/>
    <p:sldId id="261" r:id="rId35"/>
    <p:sldId id="314" r:id="rId36"/>
    <p:sldId id="300" r:id="rId37"/>
    <p:sldId id="307" r:id="rId38"/>
    <p:sldId id="308" r:id="rId39"/>
    <p:sldId id="309" r:id="rId40"/>
    <p:sldId id="278" r:id="rId41"/>
    <p:sldId id="303" r:id="rId42"/>
    <p:sldId id="279" r:id="rId43"/>
    <p:sldId id="286" r:id="rId44"/>
    <p:sldId id="282" r:id="rId45"/>
    <p:sldId id="310" r:id="rId46"/>
    <p:sldId id="283" r:id="rId4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4836" autoAdjust="0"/>
  </p:normalViewPr>
  <p:slideViewPr>
    <p:cSldViewPr snapToGrid="0">
      <p:cViewPr varScale="1">
        <p:scale>
          <a:sx n="67" d="100"/>
          <a:sy n="67" d="100"/>
        </p:scale>
        <p:origin x="152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10/09/2025</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178871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25</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6613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33</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37</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38</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5</a:t>
            </a:fld>
            <a:endParaRPr lang="en-US"/>
          </a:p>
        </p:txBody>
      </p:sp>
    </p:spTree>
    <p:extLst>
      <p:ext uri="{BB962C8B-B14F-4D97-AF65-F5344CB8AC3E}">
        <p14:creationId xmlns:p14="http://schemas.microsoft.com/office/powerpoint/2010/main" val="133497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6</a:t>
            </a:fld>
            <a:endParaRPr lang="en-US"/>
          </a:p>
        </p:txBody>
      </p:sp>
    </p:spTree>
    <p:extLst>
      <p:ext uri="{BB962C8B-B14F-4D97-AF65-F5344CB8AC3E}">
        <p14:creationId xmlns:p14="http://schemas.microsoft.com/office/powerpoint/2010/main" val="1334972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7</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15</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16</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kent.gov.uk/education-and-children/schools/school-places/choosing-a-schoo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kent.gov.uk/education-and-children/schools/school-places/kent-test#tab-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11plus.gl-assessment.co.uk/free-material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kent.gov.uk/education-and-children/schools/school-places/kent-test#tab-2,5"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www.kent.gov.uk/education-and-children/schools/school-places/kent-test" TargetMode="External"/><Relationship Id="rId2" Type="http://schemas.openxmlformats.org/officeDocument/2006/relationships/hyperlink" Target="http://www.kent.gov.uk/ola" TargetMode="External"/><Relationship Id="rId1" Type="http://schemas.openxmlformats.org/officeDocument/2006/relationships/slideLayout" Target="../slideLayouts/slideLayout2.xml"/><Relationship Id="rId5" Type="http://schemas.openxmlformats.org/officeDocument/2006/relationships/hyperlink" Target="https://www.discovery.kent.sch.uk/assets/Kent-Test-Leaflet-for-parents-1.pdf" TargetMode="External"/><Relationship Id="rId4" Type="http://schemas.openxmlformats.org/officeDocument/2006/relationships/hyperlink" Target="http://new.medway.gov.uk/education/school-admissions/medway-test/register-for-the-medway-test"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mailto:kstannard@discovery.kent.sch.uk" TargetMode="External"/><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Excel_Worksheet.xls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1.xlsx"/></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kent.gov.uk/education-and-children/schools/school-places/admissions-criteria/admissions-criteria-202526/secondary-20252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576160" y="1391418"/>
            <a:ext cx="5336730" cy="3842570"/>
          </a:xfrm>
        </p:spPr>
        <p:txBody>
          <a:bodyPr anchor="ctr">
            <a:normAutofit fontScale="90000"/>
          </a:bodyPr>
          <a:lstStyle/>
          <a:p>
            <a:pPr algn="l"/>
            <a:r>
              <a:rPr lang="en-US" dirty="0">
                <a:latin typeface="Calibri" panose="020F0502020204030204" pitchFamily="34" charset="0"/>
                <a:cs typeface="Calibri" panose="020F0502020204030204" pitchFamily="34" charset="0"/>
              </a:rPr>
              <a:t>Secondary School Transfer Information for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Year 5 Parents</a:t>
            </a:r>
            <a:br>
              <a:rPr lang="en-US"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May 2025</a:t>
            </a:r>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r>
              <a:rPr lang="en-GB" dirty="0">
                <a:latin typeface="Calibri" panose="020F0502020204030204" pitchFamily="34" charset="0"/>
                <a:cs typeface="Calibri" panose="020F0502020204030204" pitchFamily="34" charset="0"/>
              </a:rPr>
              <a:t>Visit secondary schools as early as possible with your child so that they can start to consider their options.</a:t>
            </a:r>
          </a:p>
          <a:p>
            <a:r>
              <a:rPr lang="en-GB" dirty="0">
                <a:latin typeface="Calibri" panose="020F0502020204030204" pitchFamily="34" charset="0"/>
                <a:cs typeface="Calibri" panose="020F0502020204030204" pitchFamily="34" charset="0"/>
              </a:rPr>
              <a:t> Secondary schools will advertise details about admissions, open afternoons and evenings on their websites.  It is worth familiarising yourself with the websites of the schools on your short-list. </a:t>
            </a:r>
          </a:p>
          <a:p>
            <a:r>
              <a:rPr lang="en-GB" dirty="0">
                <a:latin typeface="Calibri" panose="020F0502020204030204" pitchFamily="34" charset="0"/>
                <a:cs typeface="Calibri" panose="020F0502020204030204" pitchFamily="34" charset="0"/>
              </a:rPr>
              <a:t>Get a ‘feel’ for the environment and ethos of each school and involve your child in the decision-making process.</a:t>
            </a:r>
          </a:p>
          <a:p>
            <a:r>
              <a:rPr lang="en-GB" dirty="0">
                <a:latin typeface="Calibri" panose="020F0502020204030204" pitchFamily="34" charset="0"/>
                <a:cs typeface="Calibri" panose="020F0502020204030204" pitchFamily="34" charset="0"/>
              </a:rPr>
              <a:t>However, consider the impact of school visits during the school day on your child’s current learning – please check with the class teacher and inform the School Office of any planned visits.</a:t>
            </a: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2012687"/>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5" name="Content Placeholder 2"/>
          <p:cNvSpPr txBox="1">
            <a:spLocks/>
          </p:cNvSpPr>
          <p:nvPr/>
        </p:nvSpPr>
        <p:spPr bwMode="auto">
          <a:xfrm>
            <a:off x="1471248" y="1265442"/>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pPr>
              <a:lnSpc>
                <a:spcPct val="100000"/>
              </a:lnSpc>
            </a:pPr>
            <a:r>
              <a:rPr lang="en-GB" kern="0" dirty="0">
                <a:solidFill>
                  <a:schemeClr val="tx1"/>
                </a:solidFill>
                <a:latin typeface="Calibri" panose="020F0502020204030204" pitchFamily="34" charset="0"/>
                <a:cs typeface="Calibri" panose="020F0502020204030204" pitchFamily="34" charset="0"/>
              </a:rPr>
              <a:t>Find out how the school can support your child if you are choosing a school for a child with a specific educational need.</a:t>
            </a:r>
          </a:p>
          <a:p>
            <a:pPr>
              <a:lnSpc>
                <a:spcPct val="100000"/>
              </a:lnSpc>
            </a:pPr>
            <a:r>
              <a:rPr lang="en-GB" kern="0" dirty="0">
                <a:solidFill>
                  <a:schemeClr val="tx1"/>
                </a:solidFill>
                <a:latin typeface="Calibri" panose="020F0502020204030204" pitchFamily="34" charset="0"/>
                <a:cs typeface="Calibri" panose="020F0502020204030204" pitchFamily="34" charset="0"/>
              </a:rPr>
              <a:t>Consider travel arrangements – the proximity of schools from Kings Hill and non-direct bus routes may add up to a very long day for children.</a:t>
            </a:r>
          </a:p>
          <a:p>
            <a:pPr>
              <a:lnSpc>
                <a:spcPct val="100000"/>
              </a:lnSpc>
            </a:pPr>
            <a:r>
              <a:rPr lang="en-GB" kern="0" dirty="0">
                <a:solidFill>
                  <a:schemeClr val="tx1"/>
                </a:solidFill>
                <a:latin typeface="Calibri" panose="020F0502020204030204" pitchFamily="34" charset="0"/>
                <a:cs typeface="Calibri" panose="020F0502020204030204" pitchFamily="34" charset="0"/>
              </a:rPr>
              <a:t>Remember that you can seek advice from your child’s class teacher – we are here to offer advice and support you through the application process.</a:t>
            </a:r>
          </a:p>
          <a:p>
            <a:pPr>
              <a:lnSpc>
                <a:spcPct val="100000"/>
              </a:lnSpc>
            </a:pPr>
            <a:r>
              <a:rPr lang="en-GB" kern="0" dirty="0">
                <a:solidFill>
                  <a:schemeClr val="tx1"/>
                </a:solidFill>
                <a:latin typeface="Calibri" panose="020F0502020204030204" pitchFamily="34" charset="0"/>
                <a:cs typeface="Calibri" panose="020F0502020204030204" pitchFamily="34" charset="0"/>
              </a:rPr>
              <a:t>Further information on choosing a school can be found here: </a:t>
            </a:r>
            <a:r>
              <a:rPr lang="en-GB" kern="0" dirty="0">
                <a:solidFill>
                  <a:schemeClr val="tx1"/>
                </a:solidFill>
                <a:latin typeface="Calibri" panose="020F0502020204030204" pitchFamily="34" charset="0"/>
                <a:cs typeface="Calibri" panose="020F0502020204030204" pitchFamily="34" charset="0"/>
                <a:hlinkClick r:id="rId2"/>
              </a:rPr>
              <a:t>https://www.kent.gov.uk/education-and-children/schools/school-places/choosing-a-school</a:t>
            </a:r>
            <a:endParaRPr lang="en-GB" kern="0" dirty="0">
              <a:solidFill>
                <a:schemeClr val="tx1"/>
              </a:solidFill>
              <a:latin typeface="Calibri" panose="020F0502020204030204" pitchFamily="34" charset="0"/>
              <a:cs typeface="Calibri" panose="020F0502020204030204" pitchFamily="34" charset="0"/>
            </a:endParaRPr>
          </a:p>
          <a:p>
            <a:pPr>
              <a:lnSpc>
                <a:spcPct val="100000"/>
              </a:lnSpc>
            </a:pPr>
            <a:endParaRPr lang="en-GB"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5708552"/>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latin typeface="Calibri" panose="020F0502020204030204" pitchFamily="34" charset="0"/>
                <a:cs typeface="Calibri" panose="020F0502020204030204" pitchFamily="34" charset="0"/>
              </a:rPr>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latin typeface="Calibri" panose="020F0502020204030204" pitchFamily="34" charset="0"/>
              <a:cs typeface="Calibri" panose="020F0502020204030204" pitchFamily="34" charset="0"/>
            </a:endParaRPr>
          </a:p>
          <a:p>
            <a:r>
              <a:rPr lang="en-GB" sz="2600" b="1" dirty="0">
                <a:latin typeface="Calibri" panose="020F0502020204030204" pitchFamily="34" charset="0"/>
                <a:cs typeface="Calibri" panose="020F0502020204030204" pitchFamily="34" charset="0"/>
              </a:rPr>
              <a:t>If your child is assessed as suitable for grammar school,</a:t>
            </a:r>
            <a:r>
              <a:rPr lang="en-GB" sz="2600" dirty="0">
                <a:latin typeface="Calibri" panose="020F0502020204030204" pitchFamily="34" charset="0"/>
                <a:cs typeface="Calibri" panose="020F0502020204030204" pitchFamily="34" charset="0"/>
              </a:rPr>
              <a:t> any Kent grammar school you apply for will consider your application, but this does not guarantee your child will be offered a place. </a:t>
            </a:r>
          </a:p>
          <a:p>
            <a:r>
              <a:rPr lang="en-GB" sz="2600" dirty="0">
                <a:latin typeface="Calibri" panose="020F0502020204030204" pitchFamily="34" charset="0"/>
                <a:cs typeface="Calibri" panose="020F0502020204030204" pitchFamily="34" charset="0"/>
              </a:rPr>
              <a:t>If more children qualify for places than it has space for, the school must use its </a:t>
            </a:r>
            <a:r>
              <a:rPr lang="en-GB" sz="2600" dirty="0">
                <a:latin typeface="Calibri" panose="020F0502020204030204" pitchFamily="34" charset="0"/>
                <a:cs typeface="Calibri" panose="020F0502020204030204" pitchFamily="34" charset="0"/>
                <a:hlinkClick r:id="rId2"/>
              </a:rPr>
              <a:t>admissions criteria</a:t>
            </a:r>
            <a:r>
              <a:rPr lang="en-GB" sz="2600" dirty="0">
                <a:latin typeface="Calibri" panose="020F0502020204030204" pitchFamily="34" charset="0"/>
                <a:cs typeface="Calibri" panose="020F0502020204030204" pitchFamily="34" charset="0"/>
              </a:rPr>
              <a:t> to decide which children to offer places to. </a:t>
            </a:r>
          </a:p>
          <a:p>
            <a:r>
              <a:rPr lang="en-GB" sz="2600" dirty="0">
                <a:latin typeface="Calibri" panose="020F0502020204030204" pitchFamily="34" charset="0"/>
                <a:cs typeface="Calibri" panose="020F0502020204030204" pitchFamily="34" charset="0"/>
              </a:rPr>
              <a:t>If your child is not offered a place at a grammar school because it is full you can put their name on the </a:t>
            </a:r>
            <a:r>
              <a:rPr lang="en-GB" sz="2600" dirty="0">
                <a:latin typeface="Calibri" panose="020F0502020204030204" pitchFamily="34" charset="0"/>
                <a:cs typeface="Calibri" panose="020F0502020204030204" pitchFamily="34" charset="0"/>
                <a:hlinkClick r:id="rId3"/>
              </a:rPr>
              <a:t>school's waiting list</a:t>
            </a:r>
            <a:r>
              <a:rPr lang="en-GB" sz="2600" dirty="0">
                <a:latin typeface="Calibri" panose="020F0502020204030204" pitchFamily="34" charset="0"/>
                <a:cs typeface="Calibri" panose="020F0502020204030204" pitchFamily="34" charset="0"/>
              </a:rPr>
              <a:t>. </a:t>
            </a:r>
          </a:p>
          <a:p>
            <a:r>
              <a:rPr lang="en-GB" sz="2600" dirty="0">
                <a:latin typeface="Calibri" panose="020F0502020204030204" pitchFamily="34" charset="0"/>
                <a:cs typeface="Calibri" panose="020F0502020204030204" pitchFamily="34" charset="0"/>
              </a:rPr>
              <a:t>You can also </a:t>
            </a:r>
            <a:r>
              <a:rPr lang="en-GB" sz="2600" dirty="0">
                <a:latin typeface="Calibri" panose="020F0502020204030204" pitchFamily="34" charset="0"/>
                <a:cs typeface="Calibri" panose="020F0502020204030204" pitchFamily="34" charset="0"/>
                <a:hlinkClick r:id="rId4"/>
              </a:rPr>
              <a:t>appeal</a:t>
            </a:r>
            <a:r>
              <a:rPr lang="en-GB" sz="2600" dirty="0">
                <a:latin typeface="Calibri" panose="020F0502020204030204" pitchFamily="34" charset="0"/>
                <a:cs typeface="Calibri" panose="020F0502020204030204" pitchFamily="34" charset="0"/>
              </a:rPr>
              <a:t> to explain why you think the school should admit your child even though it is full.</a:t>
            </a:r>
          </a:p>
          <a:p>
            <a:endParaRPr lang="en-GB"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3704933"/>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386860"/>
            <a:ext cx="8391378" cy="1981200"/>
          </a:xfrm>
        </p:spPr>
        <p:txBody>
          <a:bodyPr/>
          <a:lstStyle/>
          <a:p>
            <a:r>
              <a:rPr lang="en-GB" dirty="0">
                <a:latin typeface="Calibri" panose="020F0502020204030204" pitchFamily="34" charset="0"/>
                <a:cs typeface="Calibri" panose="020F0502020204030204" pitchFamily="34" charset="0"/>
              </a:rPr>
              <a:t>Applying for a grammar school place</a:t>
            </a:r>
          </a:p>
        </p:txBody>
      </p:sp>
      <p:sp>
        <p:nvSpPr>
          <p:cNvPr id="3" name="Content Placeholder 2"/>
          <p:cNvSpPr>
            <a:spLocks noGrp="1"/>
          </p:cNvSpPr>
          <p:nvPr>
            <p:ph idx="1"/>
          </p:nvPr>
        </p:nvSpPr>
        <p:spPr>
          <a:xfrm>
            <a:off x="1478953" y="1406021"/>
            <a:ext cx="7010400" cy="4572000"/>
          </a:xfrm>
        </p:spPr>
        <p:txBody>
          <a:bodyPr>
            <a:noAutofit/>
          </a:bodyPr>
          <a:lstStyle/>
          <a:p>
            <a:pPr marL="0" indent="0">
              <a:buNone/>
            </a:pPr>
            <a:endParaRPr lang="en-GB" sz="2800" dirty="0">
              <a:latin typeface="Calibri" panose="020F0502020204030204" pitchFamily="34" charset="0"/>
              <a:cs typeface="Calibri" panose="020F0502020204030204" pitchFamily="34" charset="0"/>
            </a:endParaRPr>
          </a:p>
          <a:p>
            <a:r>
              <a:rPr lang="en-GB" sz="2800" b="1" dirty="0">
                <a:latin typeface="Calibri" panose="020F0502020204030204" pitchFamily="34" charset="0"/>
                <a:cs typeface="Calibri" panose="020F0502020204030204" pitchFamily="34" charset="0"/>
              </a:rPr>
              <a:t>If your child was not tested or was not assessed as suitable for a Kent grammar school</a:t>
            </a:r>
            <a:r>
              <a:rPr lang="en-GB" sz="2800" dirty="0">
                <a:latin typeface="Calibri" panose="020F0502020204030204" pitchFamily="34" charset="0"/>
                <a:cs typeface="Calibri" panose="020F0502020204030204" pitchFamily="34" charset="0"/>
              </a:rPr>
              <a:t>, you can still apply for a Kent grammar school but your application will be </a:t>
            </a:r>
            <a:r>
              <a:rPr lang="en-GB" sz="2800" dirty="0" err="1">
                <a:latin typeface="Calibri" panose="020F0502020204030204" pitchFamily="34" charset="0"/>
                <a:cs typeface="Calibri" panose="020F0502020204030204" pitchFamily="34" charset="0"/>
              </a:rPr>
              <a:t>initally</a:t>
            </a:r>
            <a:r>
              <a:rPr lang="en-GB" sz="2800" dirty="0">
                <a:latin typeface="Calibri" panose="020F0502020204030204" pitchFamily="34" charset="0"/>
                <a:cs typeface="Calibri" panose="020F0502020204030204" pitchFamily="34" charset="0"/>
              </a:rPr>
              <a:t> turned down. </a:t>
            </a:r>
          </a:p>
          <a:p>
            <a:r>
              <a:rPr lang="en-GB" sz="2800" dirty="0">
                <a:latin typeface="Calibri" panose="020F0502020204030204" pitchFamily="34" charset="0"/>
                <a:cs typeface="Calibri" panose="020F0502020204030204" pitchFamily="34" charset="0"/>
              </a:rPr>
              <a:t>You will then have the right to </a:t>
            </a:r>
            <a:r>
              <a:rPr lang="en-GB" sz="2800" dirty="0">
                <a:latin typeface="Calibri" panose="020F0502020204030204" pitchFamily="34" charset="0"/>
                <a:cs typeface="Calibri" panose="020F0502020204030204" pitchFamily="34" charset="0"/>
                <a:hlinkClick r:id="rId2"/>
              </a:rPr>
              <a:t>appeal</a:t>
            </a:r>
            <a:r>
              <a:rPr lang="en-GB" sz="2800" dirty="0">
                <a:latin typeface="Calibri" panose="020F0502020204030204" pitchFamily="34" charset="0"/>
                <a:cs typeface="Calibri" panose="020F0502020204030204" pitchFamily="34" charset="0"/>
              </a:rPr>
              <a:t> to explain why you think grammar school is a suitable option for your child.</a:t>
            </a:r>
          </a:p>
          <a:p>
            <a:r>
              <a:rPr lang="en-GB" sz="2800" dirty="0">
                <a:latin typeface="Calibri" panose="020F0502020204030204" pitchFamily="34" charset="0"/>
                <a:cs typeface="Calibri" panose="020F0502020204030204" pitchFamily="34" charset="0"/>
              </a:rPr>
              <a:t>Your child’s class teacher is the best person to offer advice and support should you be in this position after National Offer Day.</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98192028"/>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295421"/>
            <a:ext cx="8447649" cy="1981200"/>
          </a:xfrm>
        </p:spPr>
        <p:txBody>
          <a:bodyPr/>
          <a:lstStyle/>
          <a:p>
            <a:r>
              <a:rPr lang="en-GB" dirty="0">
                <a:latin typeface="Calibri" panose="020F0502020204030204" pitchFamily="34" charset="0"/>
                <a:cs typeface="Calibri" panose="020F0502020204030204" pitchFamily="34" charset="0"/>
              </a:rPr>
              <a:t>Other secondary school options</a:t>
            </a:r>
          </a:p>
        </p:txBody>
      </p:sp>
      <p:sp>
        <p:nvSpPr>
          <p:cNvPr id="3" name="Content Placeholder 2"/>
          <p:cNvSpPr>
            <a:spLocks noGrp="1"/>
          </p:cNvSpPr>
          <p:nvPr>
            <p:ph idx="1"/>
          </p:nvPr>
        </p:nvSpPr>
        <p:spPr>
          <a:xfrm>
            <a:off x="1539740" y="1406021"/>
            <a:ext cx="7010400" cy="4572000"/>
          </a:xfrm>
        </p:spPr>
        <p:txBody>
          <a:bodyPr>
            <a:noAutofit/>
          </a:bodyPr>
          <a:lstStyle/>
          <a:p>
            <a:pPr marL="0" indent="0">
              <a:buNone/>
            </a:pPr>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Apart from Kent schools and other LA schools, there is the option of funded education – Independent Schools. </a:t>
            </a:r>
          </a:p>
          <a:p>
            <a:r>
              <a:rPr lang="en-GB" sz="2800" dirty="0">
                <a:latin typeface="Calibri" panose="020F0502020204030204" pitchFamily="34" charset="0"/>
                <a:cs typeface="Calibri" panose="020F0502020204030204" pitchFamily="34" charset="0"/>
              </a:rPr>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6830468"/>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405619"/>
            <a:ext cx="7704667" cy="1981200"/>
          </a:xfrm>
        </p:spPr>
        <p:txBody>
          <a:bodyPr/>
          <a:lstStyle/>
          <a:p>
            <a:r>
              <a:rPr lang="en-US" dirty="0">
                <a:latin typeface="Calibri" panose="020F0502020204030204" pitchFamily="34" charset="0"/>
                <a:cs typeface="Calibri" panose="020F0502020204030204" pitchFamily="34" charset="0"/>
              </a:rPr>
              <a:t>Kent’s system of selection</a:t>
            </a:r>
          </a:p>
        </p:txBody>
      </p:sp>
      <p:sp>
        <p:nvSpPr>
          <p:cNvPr id="3083" name="Rectangle 11"/>
          <p:cNvSpPr>
            <a:spLocks noGrp="1" noChangeArrowheads="1"/>
          </p:cNvSpPr>
          <p:nvPr>
            <p:ph idx="1"/>
          </p:nvPr>
        </p:nvSpPr>
        <p:spPr>
          <a:xfrm>
            <a:off x="982133" y="1674055"/>
            <a:ext cx="7704667" cy="4325761"/>
          </a:xfrm>
        </p:spPr>
        <p:txBody>
          <a:bodyPr>
            <a:noAutofit/>
          </a:bodyPr>
          <a:lstStyle/>
          <a:p>
            <a:r>
              <a:rPr lang="en-GB" sz="2800" dirty="0">
                <a:latin typeface="Calibri" panose="020F0502020204030204" pitchFamily="34" charset="0"/>
                <a:cs typeface="Calibri" panose="020F0502020204030204" pitchFamily="34" charset="0"/>
              </a:rPr>
              <a:t>Kent operates a system of selection for secondary education.  </a:t>
            </a:r>
          </a:p>
          <a:p>
            <a:r>
              <a:rPr lang="en-GB" sz="2800" dirty="0">
                <a:latin typeface="Calibri" panose="020F0502020204030204" pitchFamily="34" charset="0"/>
                <a:cs typeface="Calibri" panose="020F0502020204030204" pitchFamily="34" charset="0"/>
              </a:rPr>
              <a:t>Pupils wishing to attend a grammar school from Year 7 must sit the Kent Selection Test (or Medway Selection Test if you are thinking of applying for a Medway grammar school).</a:t>
            </a:r>
          </a:p>
          <a:p>
            <a:r>
              <a:rPr lang="en-GB" sz="2800" dirty="0">
                <a:latin typeface="Calibri" panose="020F0502020204030204" pitchFamily="34" charset="0"/>
                <a:cs typeface="Calibri" panose="020F0502020204030204" pitchFamily="34" charset="0"/>
              </a:rPr>
              <a:t>Your own research, together with guidance from the school and your child’s class teacher if needed, is key is to making the right choice of school for your child. </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6580352"/>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68066" y="-465406"/>
            <a:ext cx="7704667" cy="1981200"/>
          </a:xfrm>
        </p:spPr>
        <p:txBody>
          <a:bodyPr/>
          <a:lstStyle/>
          <a:p>
            <a:r>
              <a:rPr lang="en-US" dirty="0">
                <a:latin typeface="Calibri" panose="020F0502020204030204" pitchFamily="34" charset="0"/>
                <a:cs typeface="Calibri" panose="020F0502020204030204" pitchFamily="34" charset="0"/>
              </a:rPr>
              <a:t>Kent Test Registration</a:t>
            </a:r>
          </a:p>
        </p:txBody>
      </p:sp>
      <p:sp>
        <p:nvSpPr>
          <p:cNvPr id="5126" name="Rectangle 6"/>
          <p:cNvSpPr>
            <a:spLocks noGrp="1" noChangeArrowheads="1"/>
          </p:cNvSpPr>
          <p:nvPr>
            <p:ph idx="1"/>
          </p:nvPr>
        </p:nvSpPr>
        <p:spPr>
          <a:xfrm>
            <a:off x="1491175" y="1760806"/>
            <a:ext cx="7020662" cy="4572000"/>
          </a:xfrm>
        </p:spPr>
        <p:txBody>
          <a:bodyPr>
            <a:noAutofit/>
          </a:bodyPr>
          <a:lstStyle/>
          <a:p>
            <a:r>
              <a:rPr lang="en-GB" dirty="0">
                <a:latin typeface="Calibri" panose="020F0502020204030204" pitchFamily="34" charset="0"/>
                <a:cs typeface="Calibri" panose="020F0502020204030204" pitchFamily="34" charset="0"/>
              </a:rPr>
              <a:t>Pupils are selected for grammar schools by means of a test that will take place in school on </a:t>
            </a:r>
            <a:r>
              <a:rPr lang="en-GB" b="1" dirty="0">
                <a:solidFill>
                  <a:srgbClr val="FF0000"/>
                </a:solidFill>
                <a:latin typeface="Calibri" panose="020F0502020204030204" pitchFamily="34" charset="0"/>
                <a:cs typeface="Calibri" panose="020F0502020204030204" pitchFamily="34" charset="0"/>
              </a:rPr>
              <a:t>Thursday 11</a:t>
            </a:r>
            <a:r>
              <a:rPr lang="en-GB" b="1" baseline="30000" dirty="0">
                <a:solidFill>
                  <a:srgbClr val="FF0000"/>
                </a:solidFill>
                <a:latin typeface="Calibri" panose="020F0502020204030204" pitchFamily="34" charset="0"/>
                <a:cs typeface="Calibri" panose="020F0502020204030204" pitchFamily="34" charset="0"/>
              </a:rPr>
              <a:t>th</a:t>
            </a:r>
            <a:r>
              <a:rPr lang="en-GB" b="1" dirty="0">
                <a:solidFill>
                  <a:srgbClr val="FF0000"/>
                </a:solidFill>
                <a:latin typeface="Calibri" panose="020F0502020204030204" pitchFamily="34" charset="0"/>
                <a:cs typeface="Calibri" panose="020F0502020204030204" pitchFamily="34" charset="0"/>
              </a:rPr>
              <a:t> September</a:t>
            </a:r>
            <a:r>
              <a:rPr lang="en-GB" b="1" dirty="0">
                <a:latin typeface="Calibri" panose="020F0502020204030204" pitchFamily="34" charset="0"/>
                <a:cs typeface="Calibri" panose="020F0502020204030204" pitchFamily="34" charset="0"/>
              </a:rPr>
              <a:t>  </a:t>
            </a:r>
            <a:r>
              <a:rPr lang="en-GB" b="1" dirty="0">
                <a:solidFill>
                  <a:srgbClr val="FF0000"/>
                </a:solidFill>
                <a:latin typeface="Calibri" panose="020F0502020204030204" pitchFamily="34" charset="0"/>
                <a:cs typeface="Calibri" panose="020F0502020204030204" pitchFamily="34" charset="0"/>
              </a:rPr>
              <a:t>2025.</a:t>
            </a:r>
            <a:r>
              <a:rPr lang="en-GB" dirty="0">
                <a:latin typeface="Calibri" panose="020F0502020204030204" pitchFamily="34" charset="0"/>
                <a:cs typeface="Calibri" panose="020F0502020204030204" pitchFamily="34" charset="0"/>
              </a:rPr>
              <a:t> </a:t>
            </a:r>
          </a:p>
          <a:p>
            <a:r>
              <a:rPr lang="en-GB" dirty="0">
                <a:latin typeface="Calibri" panose="020F0502020204030204" pitchFamily="34" charset="0"/>
                <a:cs typeface="Calibri" panose="020F0502020204030204" pitchFamily="34" charset="0"/>
              </a:rPr>
              <a:t>Registration for the Kent Test opens on </a:t>
            </a:r>
            <a:r>
              <a:rPr lang="en-GB" b="1" dirty="0">
                <a:solidFill>
                  <a:srgbClr val="FF0000"/>
                </a:solidFill>
                <a:latin typeface="Calibri" panose="020F0502020204030204" pitchFamily="34" charset="0"/>
                <a:cs typeface="Calibri" panose="020F0502020204030204" pitchFamily="34" charset="0"/>
              </a:rPr>
              <a:t>Monday 2</a:t>
            </a:r>
            <a:r>
              <a:rPr lang="en-GB" b="1" baseline="30000" dirty="0">
                <a:solidFill>
                  <a:srgbClr val="FF0000"/>
                </a:solidFill>
                <a:latin typeface="Calibri" panose="020F0502020204030204" pitchFamily="34" charset="0"/>
                <a:cs typeface="Calibri" panose="020F0502020204030204" pitchFamily="34" charset="0"/>
              </a:rPr>
              <a:t>nd</a:t>
            </a:r>
            <a:r>
              <a:rPr lang="en-GB" b="1" dirty="0">
                <a:solidFill>
                  <a:srgbClr val="FF0000"/>
                </a:solidFill>
                <a:latin typeface="Calibri" panose="020F0502020204030204" pitchFamily="34" charset="0"/>
                <a:cs typeface="Calibri" panose="020F0502020204030204" pitchFamily="34" charset="0"/>
              </a:rPr>
              <a:t> June 2025. </a:t>
            </a:r>
            <a:r>
              <a:rPr lang="en-GB" dirty="0">
                <a:latin typeface="Calibri" panose="020F0502020204030204" pitchFamily="34" charset="0"/>
                <a:cs typeface="Calibri" panose="020F0502020204030204" pitchFamily="34" charset="0"/>
              </a:rPr>
              <a:t>A link will be added to this page: </a:t>
            </a:r>
            <a:r>
              <a:rPr lang="en-GB" dirty="0">
                <a:latin typeface="Calibri" panose="020F0502020204030204" pitchFamily="34" charset="0"/>
                <a:cs typeface="Calibri" panose="020F0502020204030204" pitchFamily="34" charset="0"/>
                <a:hlinkClick r:id="rId3"/>
              </a:rPr>
              <a:t>https://www.kent.gov.uk/education-and-children/schools/school-places/kent-test#tab-1</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Registration for the Kent Test closes on </a:t>
            </a:r>
            <a:r>
              <a:rPr lang="en-GB" b="1" dirty="0">
                <a:solidFill>
                  <a:srgbClr val="FF0000"/>
                </a:solidFill>
                <a:latin typeface="Calibri" panose="020F0502020204030204" pitchFamily="34" charset="0"/>
                <a:cs typeface="Calibri" panose="020F0502020204030204" pitchFamily="34" charset="0"/>
              </a:rPr>
              <a:t>Tuesday 1</a:t>
            </a:r>
            <a:r>
              <a:rPr lang="en-GB" b="1" baseline="30000" dirty="0">
                <a:solidFill>
                  <a:srgbClr val="FF0000"/>
                </a:solidFill>
                <a:latin typeface="Calibri" panose="020F0502020204030204" pitchFamily="34" charset="0"/>
                <a:cs typeface="Calibri" panose="020F0502020204030204" pitchFamily="34" charset="0"/>
              </a:rPr>
              <a:t>st</a:t>
            </a:r>
            <a:r>
              <a:rPr lang="en-GB" b="1" dirty="0">
                <a:solidFill>
                  <a:srgbClr val="FF0000"/>
                </a:solidFill>
                <a:latin typeface="Calibri" panose="020F0502020204030204" pitchFamily="34" charset="0"/>
                <a:cs typeface="Calibri" panose="020F0502020204030204" pitchFamily="34" charset="0"/>
              </a:rPr>
              <a:t> July 2025.  </a:t>
            </a:r>
            <a:r>
              <a:rPr lang="en-GB" dirty="0">
                <a:latin typeface="Calibri" panose="020F0502020204030204" pitchFamily="34" charset="0"/>
                <a:cs typeface="Calibri" panose="020F0502020204030204" pitchFamily="34" charset="0"/>
              </a:rPr>
              <a:t>Please note that there will be no opportunity to register your child for the test after this date.  However, you can withdraw your child if you decide that the Kent Test will not be beneficial for their choice of school.</a:t>
            </a:r>
            <a:endParaRPr lang="en-US" dirty="0">
              <a:latin typeface="Calibri" panose="020F0502020204030204" pitchFamily="34" charset="0"/>
              <a:cs typeface="Calibri" panose="020F0502020204030204" pitchFamily="34" charset="0"/>
            </a:endParaRPr>
          </a:p>
          <a:p>
            <a:endParaRPr lang="en-US" b="1" dirty="0">
              <a:solidFill>
                <a:srgbClr val="FF0000"/>
              </a:solidFill>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309489"/>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982132" y="2259037"/>
            <a:ext cx="7704667" cy="3332816"/>
          </a:xfrm>
        </p:spPr>
        <p:txBody>
          <a:bodyPr>
            <a:noAutofit/>
          </a:bodyPr>
          <a:lstStyle/>
          <a:p>
            <a:r>
              <a:rPr lang="en-GB" sz="2800" dirty="0">
                <a:latin typeface="Calibri" panose="020F0502020204030204" pitchFamily="34" charset="0"/>
                <a:cs typeface="Calibri" panose="020F0502020204030204" pitchFamily="34" charset="0"/>
              </a:rPr>
              <a:t>The tests are multiple-choice with a separate answer sheet. They are marked by an automated marking machine.</a:t>
            </a:r>
          </a:p>
          <a:p>
            <a:r>
              <a:rPr lang="en-GB" sz="2800" dirty="0">
                <a:latin typeface="Calibri" panose="020F0502020204030204" pitchFamily="34" charset="0"/>
                <a:cs typeface="Calibri" panose="020F0502020204030204" pitchFamily="34" charset="0"/>
              </a:rPr>
              <a:t>The first test will be an English and mathematics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sz="2800" dirty="0">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393895"/>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094674" y="2244969"/>
            <a:ext cx="7704667" cy="3332816"/>
          </a:xfrm>
        </p:spPr>
        <p:txBody>
          <a:bodyPr>
            <a:noAutofit/>
          </a:bodyPr>
          <a:lstStyle/>
          <a:p>
            <a:r>
              <a:rPr lang="en-GB" sz="2800" b="1" dirty="0">
                <a:latin typeface="Calibri" panose="020F0502020204030204" pitchFamily="34" charset="0"/>
                <a:cs typeface="Calibri" panose="020F0502020204030204" pitchFamily="34" charset="0"/>
              </a:rPr>
              <a:t>English test </a:t>
            </a:r>
            <a:r>
              <a:rPr lang="en-GB" sz="2800" dirty="0">
                <a:latin typeface="Calibri" panose="020F0502020204030204" pitchFamily="34" charset="0"/>
                <a:cs typeface="Calibri" panose="020F0502020204030204" pitchFamily="34" charset="0"/>
              </a:rPr>
              <a:t>– 5 minutes practice followed by a 25 minute test . There are 3 sections: </a:t>
            </a:r>
          </a:p>
          <a:p>
            <a:r>
              <a:rPr lang="en-GB" sz="2800" i="1" dirty="0">
                <a:latin typeface="Calibri" panose="020F0502020204030204" pitchFamily="34" charset="0"/>
                <a:cs typeface="Calibri" panose="020F0502020204030204" pitchFamily="34" charset="0"/>
              </a:rPr>
              <a:t>A comprehension test: </a:t>
            </a:r>
            <a:r>
              <a:rPr lang="en-GB" sz="2800" dirty="0">
                <a:latin typeface="Calibri" panose="020F0502020204030204" pitchFamily="34" charset="0"/>
                <a:cs typeface="Calibri" panose="020F0502020204030204" pitchFamily="34" charset="0"/>
              </a:rPr>
              <a:t>The passages are usually quite long with complex vocabulary.  Children must demonstrate good levels of fluency and language comprehension to be successful.  </a:t>
            </a:r>
          </a:p>
          <a:p>
            <a:r>
              <a:rPr lang="en-GB" sz="2800" i="1" dirty="0">
                <a:latin typeface="Calibri" panose="020F0502020204030204" pitchFamily="34" charset="0"/>
                <a:cs typeface="Calibri" panose="020F0502020204030204" pitchFamily="34" charset="0"/>
              </a:rPr>
              <a:t>Sentence completion exercises: </a:t>
            </a:r>
            <a:r>
              <a:rPr lang="en-GB" sz="2800" dirty="0">
                <a:latin typeface="Calibri" panose="020F0502020204030204" pitchFamily="34" charset="0"/>
                <a:cs typeface="Calibri" panose="020F0502020204030204" pitchFamily="34" charset="0"/>
              </a:rPr>
              <a:t>These assess knowledge of grammar and vocabulary structure.</a:t>
            </a:r>
          </a:p>
          <a:p>
            <a:r>
              <a:rPr lang="en-GB" sz="2800" i="1" dirty="0">
                <a:latin typeface="Calibri" panose="020F0502020204030204" pitchFamily="34" charset="0"/>
                <a:cs typeface="Calibri" panose="020F0502020204030204" pitchFamily="34" charset="0"/>
              </a:rPr>
              <a:t>Spelling exercise:  </a:t>
            </a:r>
            <a:r>
              <a:rPr lang="en-GB" sz="2800" dirty="0">
                <a:latin typeface="Calibri" panose="020F0502020204030204" pitchFamily="34" charset="0"/>
                <a:cs typeface="Calibri" panose="020F0502020204030204" pitchFamily="34" charset="0"/>
              </a:rPr>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498176"/>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982133" y="2160563"/>
            <a:ext cx="7880513" cy="3332816"/>
          </a:xfrm>
        </p:spPr>
        <p:txBody>
          <a:bodyPr>
            <a:noAutofit/>
          </a:bodyPr>
          <a:lstStyle/>
          <a:p>
            <a:r>
              <a:rPr lang="en-GB" sz="2800" b="1" dirty="0">
                <a:latin typeface="Calibri" panose="020F0502020204030204" pitchFamily="34" charset="0"/>
                <a:cs typeface="Calibri" panose="020F0502020204030204" pitchFamily="34" charset="0"/>
              </a:rPr>
              <a:t>Mathematics test </a:t>
            </a:r>
            <a:r>
              <a:rPr lang="en-GB" sz="2800" dirty="0">
                <a:latin typeface="Calibri" panose="020F0502020204030204" pitchFamily="34" charset="0"/>
                <a:cs typeface="Calibri" panose="020F0502020204030204" pitchFamily="34" charset="0"/>
              </a:rPr>
              <a:t>- 5 minutes practice followed by a 25 minute test.</a:t>
            </a:r>
          </a:p>
          <a:p>
            <a:r>
              <a:rPr lang="en-GB" sz="2800" dirty="0">
                <a:latin typeface="Calibri" panose="020F0502020204030204" pitchFamily="34" charset="0"/>
                <a:cs typeface="Calibri" panose="020F0502020204030204" pitchFamily="34" charset="0"/>
              </a:rPr>
              <a:t>The mathematics test contains a series of multiple-choice questions covering a variety of topics taught in schools up to the start of Year 6. </a:t>
            </a:r>
          </a:p>
          <a:p>
            <a:r>
              <a:rPr lang="en-GB" sz="2800" dirty="0">
                <a:latin typeface="Calibri" panose="020F0502020204030204" pitchFamily="34" charset="0"/>
                <a:cs typeface="Calibri" panose="020F0502020204030204" pitchFamily="34" charset="0"/>
              </a:rPr>
              <a:t>Some questions will be based on the KS2 curriculum topics but will be more difficult than children are used to. This is to test children’s ability to apply skills to higher level problem solving.</a:t>
            </a:r>
          </a:p>
          <a:p>
            <a:r>
              <a:rPr lang="en-GB" sz="2800" dirty="0">
                <a:latin typeface="Calibri" panose="020F0502020204030204" pitchFamily="34" charset="0"/>
                <a:cs typeface="Calibri" panose="020F0502020204030204" pitchFamily="34" charset="0"/>
              </a:rPr>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latin typeface="Calibri" panose="020F0502020204030204" pitchFamily="34" charset="0"/>
                <a:cs typeface="Calibri" panose="020F0502020204030204" pitchFamily="34" charset="0"/>
              </a:rPr>
              <a:t>Aims</a:t>
            </a:r>
          </a:p>
        </p:txBody>
      </p:sp>
      <p:sp>
        <p:nvSpPr>
          <p:cNvPr id="8202" name="Rectangle 10"/>
          <p:cNvSpPr>
            <a:spLocks noGrp="1" noChangeArrowheads="1"/>
          </p:cNvSpPr>
          <p:nvPr>
            <p:ph idx="1"/>
          </p:nvPr>
        </p:nvSpPr>
        <p:spPr>
          <a:xfrm>
            <a:off x="982133" y="2160563"/>
            <a:ext cx="7704667" cy="3332816"/>
          </a:xfrm>
          <a:noFill/>
        </p:spPr>
        <p:txBody>
          <a:bodyPr>
            <a:noAutofit/>
          </a:bodyPr>
          <a:lstStyle/>
          <a:p>
            <a:endParaRPr lang="en-GB" sz="2800" dirty="0">
              <a:latin typeface="Calibri" panose="020F0502020204030204" pitchFamily="34" charset="0"/>
              <a:cs typeface="Calibri" panose="020F0502020204030204" pitchFamily="34" charset="0"/>
            </a:endParaRPr>
          </a:p>
          <a:p>
            <a:pPr lvl="0"/>
            <a:r>
              <a:rPr lang="en-GB" sz="2800" dirty="0">
                <a:latin typeface="Calibri" panose="020F0502020204030204" pitchFamily="34" charset="0"/>
                <a:cs typeface="Calibri" panose="020F0502020204030204" pitchFamily="34" charset="0"/>
              </a:rPr>
              <a:t>To provide guidance on choosing the most suitable secondary school path for your child.</a:t>
            </a:r>
          </a:p>
          <a:p>
            <a:pPr lvl="0"/>
            <a:r>
              <a:rPr lang="en-GB" sz="2800" dirty="0">
                <a:latin typeface="Calibri" panose="020F0502020204030204" pitchFamily="34" charset="0"/>
                <a:cs typeface="Calibri" panose="020F0502020204030204" pitchFamily="34" charset="0"/>
              </a:rPr>
              <a:t>To provide key dates and information regarding the secondary school application process.</a:t>
            </a:r>
          </a:p>
          <a:p>
            <a:pPr lvl="0"/>
            <a:r>
              <a:rPr lang="en-GB" sz="2800" dirty="0">
                <a:latin typeface="Calibri" panose="020F0502020204030204" pitchFamily="34" charset="0"/>
                <a:cs typeface="Calibri" panose="020F0502020204030204" pitchFamily="34" charset="0"/>
              </a:rPr>
              <a:t>To explain Kent’s selective system of secondary education and provide information regarding the Kent Test (11+).</a:t>
            </a:r>
          </a:p>
          <a:p>
            <a:pPr marL="0" indent="0">
              <a:buNone/>
            </a:pPr>
            <a:endParaRPr lang="en-GB"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080607" y="1981200"/>
            <a:ext cx="7704667" cy="3332816"/>
          </a:xfrm>
        </p:spPr>
        <p:txBody>
          <a:bodyPr>
            <a:noAutofit/>
          </a:bodyPr>
          <a:lstStyle/>
          <a:p>
            <a:r>
              <a:rPr lang="en-GB" sz="2800" dirty="0">
                <a:latin typeface="Calibri" panose="020F0502020204030204" pitchFamily="34" charset="0"/>
                <a:cs typeface="Calibri" panose="020F0502020204030204" pitchFamily="34" charset="0"/>
              </a:rPr>
              <a:t>The second test will be a reasoning paper. It will take about 1 hour, including the practice sections and questions. </a:t>
            </a:r>
          </a:p>
          <a:p>
            <a:r>
              <a:rPr lang="en-GB" sz="2800" dirty="0">
                <a:latin typeface="Calibri" panose="020F0502020204030204" pitchFamily="34" charset="0"/>
                <a:cs typeface="Calibri" panose="020F0502020204030204" pitchFamily="34" charset="0"/>
              </a:rPr>
              <a:t>It will contain a verbal reasoning section and a non-verbal reasoning section of roughly the same length. </a:t>
            </a:r>
          </a:p>
          <a:p>
            <a:r>
              <a:rPr lang="en-GB" sz="2800" dirty="0">
                <a:latin typeface="Calibri" panose="020F0502020204030204" pitchFamily="34" charset="0"/>
                <a:cs typeface="Calibri" panose="020F0502020204030204" pitchFamily="34" charset="0"/>
              </a:rPr>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883659" y="-414995"/>
            <a:ext cx="7704667" cy="1981200"/>
          </a:xfrm>
        </p:spPr>
        <p:txBody>
          <a:bodyPr/>
          <a:lstStyle/>
          <a:p>
            <a:r>
              <a:rPr lang="en-US" dirty="0">
                <a:latin typeface="Calibri" panose="020F0502020204030204" pitchFamily="34" charset="0"/>
                <a:cs typeface="Calibri" panose="020F0502020204030204" pitchFamily="34" charset="0"/>
              </a:rPr>
              <a:t>Kent Test (11+) format</a:t>
            </a:r>
          </a:p>
        </p:txBody>
      </p:sp>
      <p:sp>
        <p:nvSpPr>
          <p:cNvPr id="4105" name="Rectangle 9"/>
          <p:cNvSpPr>
            <a:spLocks noGrp="1" noChangeArrowheads="1"/>
          </p:cNvSpPr>
          <p:nvPr>
            <p:ph idx="1"/>
          </p:nvPr>
        </p:nvSpPr>
        <p:spPr>
          <a:xfrm>
            <a:off x="1344637" y="1409481"/>
            <a:ext cx="7405467" cy="4572000"/>
          </a:xfrm>
        </p:spPr>
        <p:txBody>
          <a:bodyPr>
            <a:noAutofit/>
          </a:bodyPr>
          <a:lstStyle/>
          <a:p>
            <a:r>
              <a:rPr lang="en-GB" sz="2800" dirty="0">
                <a:latin typeface="Calibri" panose="020F0502020204030204" pitchFamily="34" charset="0"/>
                <a:cs typeface="Calibri" panose="020F0502020204030204" pitchFamily="34" charset="0"/>
              </a:rPr>
              <a:t>There will also be a writing exercise which will not be marked but may be used by a local </a:t>
            </a:r>
            <a:r>
              <a:rPr lang="en-GB" sz="2800" dirty="0" err="1">
                <a:latin typeface="Calibri" panose="020F0502020204030204" pitchFamily="34" charset="0"/>
                <a:cs typeface="Calibri" panose="020F0502020204030204" pitchFamily="34" charset="0"/>
              </a:rPr>
              <a:t>Headteacher</a:t>
            </a:r>
            <a:r>
              <a:rPr lang="en-GB" sz="2800" dirty="0">
                <a:latin typeface="Calibri" panose="020F0502020204030204" pitchFamily="34" charset="0"/>
                <a:cs typeface="Calibri" panose="020F0502020204030204" pitchFamily="34" charset="0"/>
              </a:rPr>
              <a:t> panel as part of the </a:t>
            </a:r>
            <a:r>
              <a:rPr lang="en-GB" sz="2800" dirty="0" err="1">
                <a:latin typeface="Calibri" panose="020F0502020204030204" pitchFamily="34" charset="0"/>
                <a:cs typeface="Calibri" panose="020F0502020204030204" pitchFamily="34" charset="0"/>
              </a:rPr>
              <a:t>Headteacher</a:t>
            </a:r>
            <a:r>
              <a:rPr lang="en-GB" sz="2800" dirty="0">
                <a:latin typeface="Calibri" panose="020F0502020204030204" pitchFamily="34" charset="0"/>
                <a:cs typeface="Calibri" panose="020F0502020204030204" pitchFamily="34" charset="0"/>
              </a:rPr>
              <a:t> assessment stage for pupils who have not passed the Kent Test.</a:t>
            </a:r>
          </a:p>
          <a:p>
            <a:r>
              <a:rPr lang="en-GB" sz="2800" dirty="0">
                <a:latin typeface="Calibri" panose="020F0502020204030204" pitchFamily="34" charset="0"/>
                <a:cs typeface="Calibri" panose="020F0502020204030204" pitchFamily="34" charset="0"/>
              </a:rPr>
              <a:t>40 minutes will be allowed for the writing task, including 10 minutes planning time.</a:t>
            </a:r>
          </a:p>
          <a:p>
            <a:r>
              <a:rPr lang="en-GB" sz="2800" dirty="0">
                <a:latin typeface="Calibri" panose="020F0502020204030204" pitchFamily="34" charset="0"/>
                <a:cs typeface="Calibri" panose="020F0502020204030204" pitchFamily="34" charset="0"/>
              </a:rPr>
              <a:t>Further evidence from a range of work completed during the summer term in Year 5 will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latin typeface="Calibri" panose="020F0502020204030204" pitchFamily="34" charset="0"/>
                <a:cs typeface="Calibri" panose="020F0502020204030204" pitchFamily="34" charset="0"/>
              </a:rPr>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latin typeface="Calibri" panose="020F0502020204030204" pitchFamily="34" charset="0"/>
                <a:cs typeface="Calibri" panose="020F0502020204030204" pitchFamily="34" charset="0"/>
              </a:rPr>
              <a:t>As the tests are designed for selection purposes, pupils may find them difficult</a:t>
            </a:r>
            <a:r>
              <a:rPr lang="en-GB" b="1" dirty="0">
                <a:latin typeface="Calibri" panose="020F0502020204030204" pitchFamily="34" charset="0"/>
                <a:cs typeface="Calibri" panose="020F0502020204030204" pitchFamily="34" charset="0"/>
              </a:rPr>
              <a:t>.  </a:t>
            </a:r>
          </a:p>
          <a:p>
            <a:r>
              <a:rPr lang="en-GB" dirty="0">
                <a:solidFill>
                  <a:schemeClr val="tx1"/>
                </a:solidFill>
                <a:latin typeface="Calibri" panose="020F0502020204030204" pitchFamily="34" charset="0"/>
                <a:cs typeface="Calibri" panose="020F0502020204030204" pitchFamily="34" charset="0"/>
              </a:rPr>
              <a:t>Schools </a:t>
            </a:r>
            <a:r>
              <a:rPr lang="en-GB" b="1" dirty="0">
                <a:solidFill>
                  <a:schemeClr val="tx1"/>
                </a:solidFill>
                <a:latin typeface="Calibri" panose="020F0502020204030204" pitchFamily="34" charset="0"/>
                <a:cs typeface="Calibri" panose="020F0502020204030204" pitchFamily="34" charset="0"/>
              </a:rPr>
              <a:t>are not </a:t>
            </a:r>
            <a:r>
              <a:rPr lang="en-GB" dirty="0">
                <a:solidFill>
                  <a:schemeClr val="tx1"/>
                </a:solidFill>
                <a:latin typeface="Calibri" panose="020F0502020204030204" pitchFamily="34" charset="0"/>
                <a:cs typeface="Calibri" panose="020F0502020204030204" pitchFamily="34" charset="0"/>
              </a:rPr>
              <a:t>permitted to coach, tutor or prepare children for the test. </a:t>
            </a:r>
          </a:p>
          <a:p>
            <a:r>
              <a:rPr lang="en-GB" dirty="0">
                <a:latin typeface="Calibri" panose="020F0502020204030204" pitchFamily="34" charset="0"/>
                <a:cs typeface="Calibri" panose="020F0502020204030204" pitchFamily="34" charset="0"/>
              </a:rPr>
              <a:t>Test scores are standardised against the performance of an external sample of pupils who have not been coached, so that children who have not undertaken any preparation are not placed at a disadvantage.  </a:t>
            </a:r>
          </a:p>
          <a:p>
            <a:r>
              <a:rPr lang="en-GB" dirty="0">
                <a:latin typeface="Calibri" panose="020F0502020204030204" pitchFamily="34" charset="0"/>
                <a:cs typeface="Calibri" panose="020F0502020204030204" pitchFamily="34" charset="0"/>
              </a:rPr>
              <a:t>The </a:t>
            </a:r>
            <a:r>
              <a:rPr lang="en-GB" dirty="0">
                <a:latin typeface="Calibri" panose="020F0502020204030204" pitchFamily="34" charset="0"/>
                <a:cs typeface="Calibri" panose="020F0502020204030204" pitchFamily="34" charset="0"/>
                <a:hlinkClick r:id="rId3"/>
              </a:rPr>
              <a:t>Kent Test familiarisation booklet (PDF, 2.6 MB)</a:t>
            </a:r>
            <a:r>
              <a:rPr lang="en-GB" dirty="0">
                <a:latin typeface="Calibri" panose="020F0502020204030204" pitchFamily="34" charset="0"/>
                <a:cs typeface="Calibri" panose="020F0502020204030204" pitchFamily="34" charset="0"/>
              </a:rPr>
              <a:t> gives a description of the different parts of the test and advice on approaching the types of questions asked.</a:t>
            </a:r>
          </a:p>
          <a:p>
            <a:r>
              <a:rPr lang="en-GB" dirty="0">
                <a:latin typeface="Calibri" panose="020F0502020204030204" pitchFamily="34" charset="0"/>
                <a:cs typeface="Calibri" panose="020F0502020204030204" pitchFamily="34" charset="0"/>
              </a:rPr>
              <a:t>Additional familiarisation material and parent guides can be downloaded free of charge from </a:t>
            </a:r>
            <a:r>
              <a:rPr lang="en-GB" dirty="0">
                <a:latin typeface="Calibri" panose="020F0502020204030204" pitchFamily="34" charset="0"/>
                <a:cs typeface="Calibri" panose="020F0502020204030204" pitchFamily="34" charset="0"/>
                <a:hlinkClick r:id="rId4"/>
              </a:rPr>
              <a:t>GL Assessment.</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9766783"/>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latin typeface="Calibri" panose="020F0502020204030204" pitchFamily="34" charset="0"/>
                <a:cs typeface="Calibri" panose="020F0502020204030204" pitchFamily="34" charset="0"/>
              </a:rPr>
              <a:t>Kent Test (11+) scores</a:t>
            </a:r>
          </a:p>
        </p:txBody>
      </p:sp>
      <p:sp>
        <p:nvSpPr>
          <p:cNvPr id="4105" name="Rectangle 9"/>
          <p:cNvSpPr>
            <a:spLocks noGrp="1" noChangeArrowheads="1"/>
          </p:cNvSpPr>
          <p:nvPr>
            <p:ph idx="1"/>
          </p:nvPr>
        </p:nvSpPr>
        <p:spPr>
          <a:xfrm>
            <a:off x="982133" y="2188699"/>
            <a:ext cx="7704667" cy="3332816"/>
          </a:xfrm>
        </p:spPr>
        <p:txBody>
          <a:bodyPr>
            <a:noAutofit/>
          </a:bodyPr>
          <a:lstStyle/>
          <a:p>
            <a:r>
              <a:rPr lang="en-GB" sz="2800" dirty="0">
                <a:latin typeface="Calibri" panose="020F0502020204030204" pitchFamily="34" charset="0"/>
                <a:cs typeface="Calibri" panose="020F0502020204030204" pitchFamily="34" charset="0"/>
              </a:rPr>
              <a:t>Your child will get 3 standardised scores, one for English, one for Maths and one for Reasoning, and a total (aggregate) score.</a:t>
            </a:r>
          </a:p>
          <a:p>
            <a:r>
              <a:rPr lang="en-GB" sz="2800" dirty="0">
                <a:latin typeface="Calibri" panose="020F0502020204030204" pitchFamily="34" charset="0"/>
                <a:cs typeface="Calibri" panose="020F0502020204030204" pitchFamily="34" charset="0"/>
              </a:rPr>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latin typeface="Calibri" panose="020F0502020204030204" pitchFamily="34" charset="0"/>
                <a:cs typeface="Calibri" panose="020F0502020204030204" pitchFamily="34" charset="0"/>
              </a:rPr>
              <a:t>Grammar school threshold 2024</a:t>
            </a:r>
          </a:p>
        </p:txBody>
      </p:sp>
      <p:sp>
        <p:nvSpPr>
          <p:cNvPr id="4105" name="Rectangle 9"/>
          <p:cNvSpPr>
            <a:spLocks noGrp="1" noChangeArrowheads="1"/>
          </p:cNvSpPr>
          <p:nvPr>
            <p:ph idx="1"/>
          </p:nvPr>
        </p:nvSpPr>
        <p:spPr>
          <a:xfrm>
            <a:off x="1489933" y="1495987"/>
            <a:ext cx="7200332" cy="4572000"/>
          </a:xfrm>
        </p:spPr>
        <p:txBody>
          <a:bodyPr>
            <a:noAutofit/>
          </a:bodyPr>
          <a:lstStyle/>
          <a:p>
            <a:r>
              <a:rPr lang="en-GB" sz="2800" dirty="0">
                <a:latin typeface="Calibri" panose="020F0502020204030204" pitchFamily="34" charset="0"/>
                <a:cs typeface="Calibri" panose="020F0502020204030204" pitchFamily="34" charset="0"/>
              </a:rPr>
              <a:t>To be given a grammar school assessment, children needed a total score of 332 or more, with no single score lower than 107. Test scores range from 69 to 141. The highest possible total score is 423.</a:t>
            </a:r>
          </a:p>
          <a:p>
            <a:r>
              <a:rPr lang="en-GB" sz="2800" dirty="0">
                <a:latin typeface="Calibri" panose="020F0502020204030204" pitchFamily="34" charset="0"/>
                <a:cs typeface="Calibri" panose="020F0502020204030204" pitchFamily="34" charset="0"/>
              </a:rPr>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130695465"/>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latin typeface="Calibri" panose="020F0502020204030204" pitchFamily="34" charset="0"/>
                <a:cs typeface="Calibri" panose="020F0502020204030204" pitchFamily="34" charset="0"/>
              </a:rPr>
              <a:t>Kent Test scores report 2024</a:t>
            </a:r>
          </a:p>
        </p:txBody>
      </p:sp>
      <p:sp>
        <p:nvSpPr>
          <p:cNvPr id="4105" name="Rectangle 9"/>
          <p:cNvSpPr>
            <a:spLocks noGrp="1" noChangeArrowheads="1"/>
          </p:cNvSpPr>
          <p:nvPr>
            <p:ph idx="1"/>
          </p:nvPr>
        </p:nvSpPr>
        <p:spPr>
          <a:xfrm>
            <a:off x="1602474" y="1327174"/>
            <a:ext cx="7200332" cy="4961083"/>
          </a:xfrm>
        </p:spPr>
        <p:txBody>
          <a:bodyPr>
            <a:normAutofit fontScale="92500" lnSpcReduction="10000"/>
          </a:bodyPr>
          <a:lstStyle/>
          <a:p>
            <a:r>
              <a:rPr lang="en-GB" dirty="0">
                <a:latin typeface="Calibri" panose="020F0502020204030204" pitchFamily="34" charset="0"/>
                <a:cs typeface="Calibri" panose="020F0502020204030204" pitchFamily="34" charset="0"/>
              </a:rPr>
              <a:t>In response to Freedom of Information requests, KCC produce an annual report which shows the number of children who scored each total score. The tabs in the report show grammar school and high school assessed pupils.  The report can be accessed here: </a:t>
            </a:r>
            <a:r>
              <a:rPr lang="en-GB" dirty="0">
                <a:latin typeface="Calibri" panose="020F0502020204030204" pitchFamily="34" charset="0"/>
                <a:cs typeface="Calibri" panose="020F0502020204030204" pitchFamily="34" charset="0"/>
                <a:hlinkClick r:id="rId3"/>
              </a:rPr>
              <a:t>https://www.kent.gov.uk/education-and-children/schools/school-places/kent-test#tab-2,5</a:t>
            </a: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107.</a:t>
            </a:r>
          </a:p>
        </p:txBody>
      </p:sp>
    </p:spTree>
    <p:extLst>
      <p:ext uri="{BB962C8B-B14F-4D97-AF65-F5344CB8AC3E}">
        <p14:creationId xmlns:p14="http://schemas.microsoft.com/office/powerpoint/2010/main" val="2947509340"/>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4500" y="2213012"/>
            <a:ext cx="6858000" cy="863361"/>
          </a:xfrm>
        </p:spPr>
        <p:txBody>
          <a:bodyPr>
            <a:normAutofit fontScale="90000"/>
          </a:bodyPr>
          <a:lstStyle/>
          <a:p>
            <a:pPr algn="ctr"/>
            <a:r>
              <a:rPr lang="en-GB" b="1" dirty="0"/>
              <a:t>Access Arrangements</a:t>
            </a:r>
          </a:p>
        </p:txBody>
      </p:sp>
    </p:spTree>
    <p:extLst>
      <p:ext uri="{BB962C8B-B14F-4D97-AF65-F5344CB8AC3E}">
        <p14:creationId xmlns:p14="http://schemas.microsoft.com/office/powerpoint/2010/main" val="109857222"/>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BA17E-B6EA-FE49-A58C-7D6494FE449E}"/>
              </a:ext>
            </a:extLst>
          </p:cNvPr>
          <p:cNvSpPr>
            <a:spLocks noGrp="1"/>
          </p:cNvSpPr>
          <p:nvPr>
            <p:ph type="title"/>
          </p:nvPr>
        </p:nvSpPr>
        <p:spPr>
          <a:xfrm>
            <a:off x="1128264" y="315179"/>
            <a:ext cx="7405058" cy="994172"/>
          </a:xfrm>
        </p:spPr>
        <p:txBody>
          <a:bodyPr>
            <a:normAutofit fontScale="90000"/>
          </a:bodyPr>
          <a:lstStyle/>
          <a:p>
            <a:r>
              <a:rPr lang="en-GB" b="1" i="1"/>
              <a:t>What about children with Special Needs and Disabilities?</a:t>
            </a:r>
          </a:p>
        </p:txBody>
      </p:sp>
      <p:sp>
        <p:nvSpPr>
          <p:cNvPr id="5" name="TextBox 4">
            <a:extLst>
              <a:ext uri="{FF2B5EF4-FFF2-40B4-BE49-F238E27FC236}">
                <a16:creationId xmlns:a16="http://schemas.microsoft.com/office/drawing/2014/main" id="{FF06D1FA-E6E7-29F5-D74F-4194AC39448F}"/>
              </a:ext>
            </a:extLst>
          </p:cNvPr>
          <p:cNvSpPr txBox="1"/>
          <p:nvPr/>
        </p:nvSpPr>
        <p:spPr>
          <a:xfrm>
            <a:off x="1131498" y="2071419"/>
            <a:ext cx="7833503" cy="3300904"/>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3000" dirty="0">
                <a:latin typeface="Calibri"/>
                <a:cs typeface="Calibri"/>
              </a:rPr>
              <a:t>Schools can request special arrangements in the tests for children whose access to testing is </a:t>
            </a:r>
            <a:r>
              <a:rPr lang="en-US" sz="3000" b="1" i="1" dirty="0">
                <a:latin typeface="Calibri"/>
                <a:cs typeface="Calibri"/>
              </a:rPr>
              <a:t>compromised by disability or SEN</a:t>
            </a:r>
            <a:r>
              <a:rPr lang="en-US" sz="3000" dirty="0">
                <a:latin typeface="Calibri"/>
                <a:cs typeface="Calibri"/>
              </a:rPr>
              <a:t>.  </a:t>
            </a:r>
            <a:endParaRPr lang="en-US" sz="1350" dirty="0"/>
          </a:p>
          <a:p>
            <a:endParaRPr lang="en-US" sz="3000">
              <a:latin typeface="Calibri"/>
              <a:cs typeface="Calibri"/>
            </a:endParaRPr>
          </a:p>
          <a:p>
            <a:r>
              <a:rPr lang="en-US" sz="3000">
                <a:latin typeface="Calibri"/>
                <a:cs typeface="Calibri"/>
              </a:rPr>
              <a:t>Kent County Council is clear that Special Arrangements are to give children </a:t>
            </a:r>
            <a:r>
              <a:rPr lang="en-US" sz="3000" b="1" i="1">
                <a:latin typeface="Calibri"/>
                <a:cs typeface="Calibri"/>
              </a:rPr>
              <a:t>access to testing, not to </a:t>
            </a:r>
            <a:r>
              <a:rPr lang="en-US" sz="3000" b="1" i="1" err="1">
                <a:latin typeface="Calibri"/>
                <a:cs typeface="Calibri"/>
              </a:rPr>
              <a:t>maximise</a:t>
            </a:r>
            <a:r>
              <a:rPr lang="en-US" sz="3000" b="1" i="1">
                <a:latin typeface="Calibri"/>
                <a:cs typeface="Calibri"/>
              </a:rPr>
              <a:t> their test scores</a:t>
            </a:r>
            <a:r>
              <a:rPr lang="en-US" sz="3000">
                <a:latin typeface="Calibri"/>
                <a:cs typeface="Calibri"/>
              </a:rPr>
              <a:t>.  </a:t>
            </a:r>
            <a:endParaRPr lang="en-US" sz="1350"/>
          </a:p>
        </p:txBody>
      </p:sp>
    </p:spTree>
    <p:extLst>
      <p:ext uri="{BB962C8B-B14F-4D97-AF65-F5344CB8AC3E}">
        <p14:creationId xmlns:p14="http://schemas.microsoft.com/office/powerpoint/2010/main" val="294069649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A4ACB-0355-CFC3-5673-05658B1AECE6}"/>
              </a:ext>
            </a:extLst>
          </p:cNvPr>
          <p:cNvSpPr>
            <a:spLocks noGrp="1"/>
          </p:cNvSpPr>
          <p:nvPr>
            <p:ph type="title"/>
          </p:nvPr>
        </p:nvSpPr>
        <p:spPr>
          <a:xfrm>
            <a:off x="689754" y="415820"/>
            <a:ext cx="7832785" cy="713814"/>
          </a:xfrm>
        </p:spPr>
        <p:txBody>
          <a:bodyPr>
            <a:noAutofit/>
          </a:bodyPr>
          <a:lstStyle/>
          <a:p>
            <a:r>
              <a:rPr lang="en-GB" sz="3650" b="1" i="1" dirty="0"/>
              <a:t>      How do we apply for Access Arrangements?</a:t>
            </a:r>
          </a:p>
        </p:txBody>
      </p:sp>
      <p:sp>
        <p:nvSpPr>
          <p:cNvPr id="3" name="TextBox 2">
            <a:extLst>
              <a:ext uri="{FF2B5EF4-FFF2-40B4-BE49-F238E27FC236}">
                <a16:creationId xmlns:a16="http://schemas.microsoft.com/office/drawing/2014/main" id="{B6AB14D4-ABC0-7C86-372A-A8B66C56FC0C}"/>
              </a:ext>
            </a:extLst>
          </p:cNvPr>
          <p:cNvSpPr txBox="1"/>
          <p:nvPr/>
        </p:nvSpPr>
        <p:spPr>
          <a:xfrm>
            <a:off x="1041640" y="4033928"/>
            <a:ext cx="7477663" cy="1915909"/>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2400" dirty="0">
                <a:latin typeface="Calibri"/>
                <a:cs typeface="Calibri"/>
              </a:rPr>
              <a:t>To enable us adequate time to process access applications, parents must request the school make an application for access arrangements by 20/06/2025.  Any requests after that date may </a:t>
            </a:r>
            <a:r>
              <a:rPr lang="en-US" sz="2400" b="1" i="1" dirty="0">
                <a:latin typeface="Calibri"/>
                <a:cs typeface="Calibri"/>
              </a:rPr>
              <a:t>not be able to be processed </a:t>
            </a:r>
            <a:r>
              <a:rPr lang="en-US" sz="2400" dirty="0">
                <a:latin typeface="Calibri"/>
                <a:cs typeface="Calibri"/>
              </a:rPr>
              <a:t>before the deadline. </a:t>
            </a:r>
            <a:endParaRPr lang="en-US" sz="2400" dirty="0"/>
          </a:p>
        </p:txBody>
      </p:sp>
      <p:sp>
        <p:nvSpPr>
          <p:cNvPr id="4" name="TextBox 3">
            <a:extLst>
              <a:ext uri="{FF2B5EF4-FFF2-40B4-BE49-F238E27FC236}">
                <a16:creationId xmlns:a16="http://schemas.microsoft.com/office/drawing/2014/main" id="{514CEC8D-090A-66AF-B613-BB7ABAE53BF8}"/>
              </a:ext>
            </a:extLst>
          </p:cNvPr>
          <p:cNvSpPr txBox="1"/>
          <p:nvPr/>
        </p:nvSpPr>
        <p:spPr>
          <a:xfrm>
            <a:off x="1041641" y="1586182"/>
            <a:ext cx="7481257" cy="196207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2400" dirty="0">
                <a:latin typeface="Calibri"/>
                <a:ea typeface="Calibri"/>
                <a:cs typeface="Calibri"/>
              </a:rPr>
              <a:t>The School is required to submit an online form and include any additional evidence to that form on behalf of the parents; </a:t>
            </a:r>
            <a:r>
              <a:rPr lang="en-US" sz="2400" b="1" i="1" dirty="0">
                <a:latin typeface="Calibri"/>
                <a:ea typeface="Calibri"/>
                <a:cs typeface="Calibri"/>
              </a:rPr>
              <a:t>parents are</a:t>
            </a:r>
            <a:r>
              <a:rPr lang="en-US" sz="2400" dirty="0">
                <a:latin typeface="Calibri"/>
                <a:ea typeface="Calibri"/>
                <a:cs typeface="Calibri"/>
              </a:rPr>
              <a:t> </a:t>
            </a:r>
            <a:r>
              <a:rPr lang="en-US" sz="2400" b="1" i="1" dirty="0">
                <a:latin typeface="Calibri"/>
                <a:ea typeface="Calibri"/>
                <a:cs typeface="Calibri"/>
              </a:rPr>
              <a:t>not permitted to make access requests</a:t>
            </a:r>
            <a:r>
              <a:rPr lang="en-US" sz="2400" dirty="0">
                <a:latin typeface="Calibri"/>
                <a:ea typeface="Calibri"/>
                <a:cs typeface="Calibri"/>
              </a:rPr>
              <a:t> </a:t>
            </a:r>
            <a:r>
              <a:rPr lang="en-US" sz="2400" b="1" i="1" dirty="0">
                <a:latin typeface="Calibri"/>
                <a:ea typeface="Calibri"/>
                <a:cs typeface="Calibri"/>
              </a:rPr>
              <a:t>themselves</a:t>
            </a:r>
            <a:r>
              <a:rPr lang="en-US" sz="2400" dirty="0">
                <a:latin typeface="Calibri"/>
                <a:ea typeface="Calibri"/>
                <a:cs typeface="Calibri"/>
              </a:rPr>
              <a:t>. Kent County Council has a hard deadline of 1</a:t>
            </a:r>
            <a:r>
              <a:rPr lang="en-US" sz="2400" baseline="30000" dirty="0">
                <a:latin typeface="Calibri"/>
                <a:ea typeface="Calibri"/>
                <a:cs typeface="Calibri"/>
              </a:rPr>
              <a:t>st</a:t>
            </a:r>
            <a:r>
              <a:rPr lang="en-US" sz="2400" dirty="0">
                <a:latin typeface="Calibri"/>
                <a:ea typeface="Calibri"/>
                <a:cs typeface="Calibri"/>
              </a:rPr>
              <a:t> July.  </a:t>
            </a:r>
            <a:r>
              <a:rPr lang="en-US" sz="2700" dirty="0">
                <a:latin typeface="Calibri"/>
                <a:ea typeface="Calibri"/>
                <a:cs typeface="Calibri"/>
              </a:rPr>
              <a:t> </a:t>
            </a:r>
            <a:endParaRPr lang="en-GB" sz="2700" dirty="0"/>
          </a:p>
        </p:txBody>
      </p:sp>
    </p:spTree>
    <p:extLst>
      <p:ext uri="{BB962C8B-B14F-4D97-AF65-F5344CB8AC3E}">
        <p14:creationId xmlns:p14="http://schemas.microsoft.com/office/powerpoint/2010/main" val="73000067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855CE-3F2C-270D-434F-0B6961F75400}"/>
              </a:ext>
            </a:extLst>
          </p:cNvPr>
          <p:cNvSpPr>
            <a:spLocks noGrp="1"/>
          </p:cNvSpPr>
          <p:nvPr>
            <p:ph type="title"/>
          </p:nvPr>
        </p:nvSpPr>
        <p:spPr>
          <a:xfrm>
            <a:off x="1437376" y="214537"/>
            <a:ext cx="6704163" cy="1004955"/>
          </a:xfrm>
        </p:spPr>
        <p:txBody>
          <a:bodyPr>
            <a:noAutofit/>
          </a:bodyPr>
          <a:lstStyle/>
          <a:p>
            <a:r>
              <a:rPr lang="en-GB" sz="3200" b="1" i="1" dirty="0"/>
              <a:t>What evidence is used to support the application for Access Arrangements?</a:t>
            </a:r>
          </a:p>
        </p:txBody>
      </p:sp>
      <p:sp>
        <p:nvSpPr>
          <p:cNvPr id="3" name="TextBox 2">
            <a:extLst>
              <a:ext uri="{FF2B5EF4-FFF2-40B4-BE49-F238E27FC236}">
                <a16:creationId xmlns:a16="http://schemas.microsoft.com/office/drawing/2014/main" id="{E190132A-5BD8-4EE7-4672-C089B1C658F0}"/>
              </a:ext>
            </a:extLst>
          </p:cNvPr>
          <p:cNvSpPr txBox="1"/>
          <p:nvPr/>
        </p:nvSpPr>
        <p:spPr>
          <a:xfrm>
            <a:off x="1009291" y="1377711"/>
            <a:ext cx="7545957" cy="1053123"/>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2100">
                <a:latin typeface="Calibri"/>
                <a:cs typeface="Calibri"/>
              </a:rPr>
              <a:t>The parental application to KCC traditionally asks if the child is on the SEND register at the school, and if conversations have taken place with the school SENCo.  </a:t>
            </a:r>
            <a:endParaRPr lang="en-US" sz="2100">
              <a:latin typeface="Calibri"/>
              <a:ea typeface="Calibri"/>
              <a:cs typeface="Calibri"/>
            </a:endParaRPr>
          </a:p>
        </p:txBody>
      </p:sp>
      <p:sp>
        <p:nvSpPr>
          <p:cNvPr id="4" name="TextBox 3">
            <a:extLst>
              <a:ext uri="{FF2B5EF4-FFF2-40B4-BE49-F238E27FC236}">
                <a16:creationId xmlns:a16="http://schemas.microsoft.com/office/drawing/2014/main" id="{3EA85EEF-4FC8-14B1-D62C-E0B10BACA943}"/>
              </a:ext>
            </a:extLst>
          </p:cNvPr>
          <p:cNvSpPr txBox="1"/>
          <p:nvPr/>
        </p:nvSpPr>
        <p:spPr>
          <a:xfrm>
            <a:off x="1009292" y="2430383"/>
            <a:ext cx="7312323" cy="3116238"/>
          </a:xfrm>
          <a:prstGeom prst="rect">
            <a:avLst/>
          </a:prstGeom>
          <a:noFill/>
        </p:spPr>
        <p:txBody>
          <a:bodyPr rot="0" spcFirstLastPara="0" vertOverflow="overflow" horzOverflow="overflow" vert="horz" wrap="square" lIns="68580" tIns="34290" rIns="68580" bIns="34290" numCol="1" spcCol="0" rtlCol="0" fromWordArt="0" anchor="ctr" anchorCtr="0" forceAA="0" compatLnSpc="1">
            <a:prstTxWarp prst="textNoShape">
              <a:avLst/>
            </a:prstTxWarp>
            <a:spAutoFit/>
          </a:bodyPr>
          <a:lstStyle/>
          <a:p>
            <a:r>
              <a:rPr lang="en-US" sz="2000" dirty="0">
                <a:latin typeface="Aptos"/>
                <a:ea typeface="Calibri"/>
                <a:cs typeface="Calibri"/>
              </a:rPr>
              <a:t>The School’s application asks whether the child receives</a:t>
            </a:r>
            <a:r>
              <a:rPr lang="en-US" sz="2000" b="1" i="1" dirty="0">
                <a:latin typeface="Aptos"/>
                <a:ea typeface="Calibri"/>
                <a:cs typeface="Calibri"/>
              </a:rPr>
              <a:t> SEN support in school</a:t>
            </a:r>
            <a:r>
              <a:rPr lang="en-US" sz="2000" dirty="0">
                <a:latin typeface="Aptos"/>
                <a:ea typeface="Calibri"/>
                <a:cs typeface="Calibri"/>
              </a:rPr>
              <a:t>, the </a:t>
            </a:r>
            <a:r>
              <a:rPr lang="en-US" sz="2000" b="1" i="1" dirty="0">
                <a:latin typeface="Aptos"/>
                <a:ea typeface="Calibri"/>
                <a:cs typeface="Calibri"/>
              </a:rPr>
              <a:t>type of SEN</a:t>
            </a:r>
            <a:r>
              <a:rPr lang="en-US" sz="2000" dirty="0">
                <a:latin typeface="Aptos"/>
                <a:ea typeface="Calibri"/>
                <a:cs typeface="Calibri"/>
              </a:rPr>
              <a:t> and for </a:t>
            </a:r>
            <a:r>
              <a:rPr lang="en-US" sz="2000" b="1" i="1" dirty="0">
                <a:latin typeface="Aptos"/>
                <a:ea typeface="Calibri"/>
                <a:cs typeface="Calibri"/>
              </a:rPr>
              <a:t>appropriate evidence</a:t>
            </a:r>
            <a:r>
              <a:rPr lang="en-US" sz="2000" dirty="0">
                <a:latin typeface="Aptos"/>
                <a:ea typeface="Calibri"/>
                <a:cs typeface="Calibri"/>
              </a:rPr>
              <a:t> – this would include things like:</a:t>
            </a:r>
            <a:endParaRPr lang="en-GB" sz="2000" dirty="0">
              <a:latin typeface="Aptos"/>
              <a:ea typeface="Calibri"/>
              <a:cs typeface="Calibri"/>
            </a:endParaRPr>
          </a:p>
          <a:p>
            <a:pPr marL="257175" indent="-257175">
              <a:buFont typeface="Wingdings"/>
              <a:buChar char="Ø"/>
            </a:pPr>
            <a:r>
              <a:rPr lang="en-US" sz="2000" dirty="0">
                <a:latin typeface="Aptos"/>
                <a:ea typeface="Calibri"/>
                <a:cs typeface="Calibri"/>
              </a:rPr>
              <a:t>The child’s </a:t>
            </a:r>
            <a:r>
              <a:rPr lang="en-US" sz="2000" b="1" dirty="0">
                <a:latin typeface="Aptos"/>
                <a:ea typeface="Calibri"/>
                <a:cs typeface="Calibri"/>
              </a:rPr>
              <a:t>current provision plan</a:t>
            </a:r>
            <a:r>
              <a:rPr lang="en-US" sz="2000" dirty="0">
                <a:latin typeface="Aptos"/>
                <a:ea typeface="Calibri"/>
                <a:cs typeface="Calibri"/>
              </a:rPr>
              <a:t> that details access arrangements that are normal practice in school.</a:t>
            </a:r>
            <a:endParaRPr lang="en-GB" sz="2000" dirty="0">
              <a:latin typeface="Aptos"/>
              <a:ea typeface="Calibri"/>
              <a:cs typeface="Calibri"/>
            </a:endParaRPr>
          </a:p>
          <a:p>
            <a:pPr marL="257175" indent="-257175">
              <a:buFont typeface="Wingdings"/>
              <a:buChar char="Ø"/>
            </a:pPr>
            <a:r>
              <a:rPr lang="en-US" sz="2000" b="1" dirty="0">
                <a:latin typeface="Aptos"/>
                <a:ea typeface="Calibri"/>
                <a:cs typeface="Calibri"/>
              </a:rPr>
              <a:t>Reports </a:t>
            </a:r>
            <a:r>
              <a:rPr lang="en-US" sz="2000" dirty="0">
                <a:latin typeface="Aptos"/>
                <a:ea typeface="Calibri"/>
                <a:cs typeface="Calibri"/>
              </a:rPr>
              <a:t>from professionals commissioned by the school. </a:t>
            </a:r>
            <a:endParaRPr lang="en-GB" sz="2000" dirty="0">
              <a:latin typeface="Aptos"/>
              <a:ea typeface="Calibri"/>
              <a:cs typeface="Calibri"/>
            </a:endParaRPr>
          </a:p>
          <a:p>
            <a:pPr marL="257175" indent="-257175">
              <a:buFont typeface="Wingdings"/>
              <a:buChar char="Ø"/>
            </a:pPr>
            <a:r>
              <a:rPr lang="en-US" sz="2000" dirty="0">
                <a:latin typeface="Aptos"/>
                <a:ea typeface="Calibri"/>
                <a:cs typeface="Calibri"/>
              </a:rPr>
              <a:t>The child’s </a:t>
            </a:r>
            <a:r>
              <a:rPr lang="en-US" sz="2000" b="1" dirty="0">
                <a:latin typeface="Aptos"/>
                <a:ea typeface="Calibri"/>
                <a:cs typeface="Calibri"/>
              </a:rPr>
              <a:t>EHCP.</a:t>
            </a:r>
          </a:p>
          <a:p>
            <a:pPr marL="257175" indent="-257175">
              <a:buFont typeface="Wingdings"/>
              <a:buChar char="Ø"/>
            </a:pPr>
            <a:r>
              <a:rPr lang="en-US" sz="2000" dirty="0">
                <a:latin typeface="Aptos"/>
                <a:ea typeface="Calibri"/>
                <a:cs typeface="Calibri"/>
              </a:rPr>
              <a:t>Cognitive and language assessments completed by the SEND team</a:t>
            </a:r>
            <a:r>
              <a:rPr lang="en-US" sz="2000" dirty="0">
                <a:latin typeface="Calibri"/>
                <a:ea typeface="Calibri"/>
                <a:cs typeface="Calibri"/>
              </a:rPr>
              <a:t> </a:t>
            </a:r>
          </a:p>
          <a:p>
            <a:pPr marL="257175" indent="-257175">
              <a:buFont typeface="Wingdings"/>
              <a:buChar char="Ø"/>
            </a:pPr>
            <a:endParaRPr lang="en-US">
              <a:latin typeface="Calibri"/>
              <a:ea typeface="Calibri"/>
              <a:cs typeface="Calibri"/>
            </a:endParaRPr>
          </a:p>
        </p:txBody>
      </p:sp>
      <p:sp>
        <p:nvSpPr>
          <p:cNvPr id="5" name="TextBox 4">
            <a:extLst>
              <a:ext uri="{FF2B5EF4-FFF2-40B4-BE49-F238E27FC236}">
                <a16:creationId xmlns:a16="http://schemas.microsoft.com/office/drawing/2014/main" id="{ADD2A9AE-2E72-0D9E-9745-FD6A1A268173}"/>
              </a:ext>
            </a:extLst>
          </p:cNvPr>
          <p:cNvSpPr txBox="1"/>
          <p:nvPr/>
        </p:nvSpPr>
        <p:spPr>
          <a:xfrm>
            <a:off x="1009291" y="5238032"/>
            <a:ext cx="7538768" cy="659155"/>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257175" indent="-257175">
              <a:lnSpc>
                <a:spcPts val="1463"/>
              </a:lnSpc>
              <a:buFont typeface="Wingdings,Sans-Serif"/>
              <a:buChar char="Ø"/>
            </a:pPr>
            <a:r>
              <a:rPr lang="en-US" sz="2000" dirty="0">
                <a:latin typeface="Calibri"/>
                <a:cs typeface="Arial"/>
              </a:rPr>
              <a:t>Reports commissioned by parents.  </a:t>
            </a:r>
            <a:r>
              <a:rPr lang="en-GB" sz="2000" dirty="0">
                <a:latin typeface="Calibri"/>
                <a:cs typeface="Arial"/>
              </a:rPr>
              <a:t>​</a:t>
            </a:r>
            <a:r>
              <a:rPr lang="en-US" sz="2000" dirty="0">
                <a:latin typeface="Calibri"/>
                <a:cs typeface="Arial"/>
              </a:rPr>
              <a:t>Please note that </a:t>
            </a:r>
            <a:r>
              <a:rPr lang="en-US" b="1" i="1" dirty="0">
                <a:highlight>
                  <a:srgbClr val="FFFF00"/>
                </a:highlight>
                <a:latin typeface="Calibri"/>
                <a:cs typeface="Arial"/>
              </a:rPr>
              <a:t>an external report specifying access arrangements does not automatically mean that these arrangements are applied to the child by KCC.</a:t>
            </a:r>
            <a:r>
              <a:rPr lang="en-GB" b="1" i="1" dirty="0">
                <a:highlight>
                  <a:srgbClr val="FFFF00"/>
                </a:highlight>
                <a:latin typeface="Calibri"/>
                <a:cs typeface="Arial"/>
              </a:rPr>
              <a:t>​</a:t>
            </a:r>
            <a:endParaRPr lang="en-GB" b="1" i="1">
              <a:highlight>
                <a:srgbClr val="FFFF00"/>
              </a:highlight>
              <a:latin typeface="Calibri"/>
              <a:ea typeface="Calibri"/>
              <a:cs typeface="Arial"/>
            </a:endParaRPr>
          </a:p>
        </p:txBody>
      </p:sp>
    </p:spTree>
    <p:extLst>
      <p:ext uri="{BB962C8B-B14F-4D97-AF65-F5344CB8AC3E}">
        <p14:creationId xmlns:p14="http://schemas.microsoft.com/office/powerpoint/2010/main" val="1266198269"/>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latin typeface="Calibri" panose="020F0502020204030204" pitchFamily="34" charset="0"/>
                <a:cs typeface="Calibri" panose="020F0502020204030204" pitchFamily="34" charset="0"/>
              </a:rPr>
              <a:t>Which secondary school?</a:t>
            </a:r>
          </a:p>
        </p:txBody>
      </p:sp>
      <p:sp>
        <p:nvSpPr>
          <p:cNvPr id="3" name="Content Placeholder 2"/>
          <p:cNvSpPr>
            <a:spLocks noGrp="1"/>
          </p:cNvSpPr>
          <p:nvPr>
            <p:ph idx="1"/>
          </p:nvPr>
        </p:nvSpPr>
        <p:spPr>
          <a:xfrm>
            <a:off x="982133" y="1981200"/>
            <a:ext cx="7704667" cy="3332816"/>
          </a:xfrm>
        </p:spPr>
        <p:txBody>
          <a:bodyPr>
            <a:noAutofit/>
          </a:bodyPr>
          <a:lstStyle/>
          <a:p>
            <a:r>
              <a:rPr lang="en-GB" sz="2800" dirty="0">
                <a:latin typeface="Calibri" panose="020F0502020204030204" pitchFamily="34" charset="0"/>
                <a:cs typeface="Calibri" panose="020F0502020204030204" pitchFamily="34" charset="0"/>
              </a:rPr>
              <a:t>The unique location of The Discovery School means that pupils do not have just one or two local schools to move on to for their secondary education.  In fact, the choice of secondary schools, whether selective, non-selective or independent, is vast and can be quite overwhelming for parents and children in the initial stages of consideration. </a:t>
            </a:r>
          </a:p>
          <a:p>
            <a:r>
              <a:rPr lang="en-GB" sz="2800" dirty="0">
                <a:latin typeface="Calibri" panose="020F0502020204030204" pitchFamily="34" charset="0"/>
                <a:cs typeface="Calibri" panose="020F0502020204030204" pitchFamily="34" charset="0"/>
              </a:rPr>
              <a:t>Each year, pupils in Year 6 can transfer to as many as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7DBA1-95B5-4C11-5104-5819EE1764A5}"/>
              </a:ext>
            </a:extLst>
          </p:cNvPr>
          <p:cNvSpPr>
            <a:spLocks noGrp="1"/>
          </p:cNvSpPr>
          <p:nvPr>
            <p:ph type="title"/>
          </p:nvPr>
        </p:nvSpPr>
        <p:spPr>
          <a:xfrm>
            <a:off x="1178583" y="228916"/>
            <a:ext cx="7487729" cy="1008549"/>
          </a:xfrm>
        </p:spPr>
        <p:txBody>
          <a:bodyPr>
            <a:normAutofit/>
          </a:bodyPr>
          <a:lstStyle/>
          <a:p>
            <a:r>
              <a:rPr lang="en-GB" sz="2700" b="1" i="1"/>
              <a:t>The best thing for my child would be to be to have extra time and be in a separate room.</a:t>
            </a:r>
          </a:p>
        </p:txBody>
      </p:sp>
      <p:sp>
        <p:nvSpPr>
          <p:cNvPr id="3" name="TextBox 2">
            <a:extLst>
              <a:ext uri="{FF2B5EF4-FFF2-40B4-BE49-F238E27FC236}">
                <a16:creationId xmlns:a16="http://schemas.microsoft.com/office/drawing/2014/main" id="{60B29554-5F3D-A4D5-D977-9D26AE7F835D}"/>
              </a:ext>
            </a:extLst>
          </p:cNvPr>
          <p:cNvSpPr txBox="1"/>
          <p:nvPr/>
        </p:nvSpPr>
        <p:spPr>
          <a:xfrm>
            <a:off x="1181819" y="1521485"/>
            <a:ext cx="7492042" cy="4639732"/>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2700" dirty="0">
                <a:latin typeface="Calibri"/>
                <a:cs typeface="Calibri"/>
              </a:rPr>
              <a:t>Kent County Council </a:t>
            </a:r>
            <a:r>
              <a:rPr lang="en-US" sz="2700" b="1" dirty="0">
                <a:latin typeface="Calibri"/>
                <a:cs typeface="Calibri"/>
              </a:rPr>
              <a:t>do not publish</a:t>
            </a:r>
            <a:r>
              <a:rPr lang="en-US" sz="2700" dirty="0">
                <a:latin typeface="Calibri"/>
                <a:cs typeface="Calibri"/>
              </a:rPr>
              <a:t> a set of criteria for </a:t>
            </a:r>
            <a:r>
              <a:rPr lang="en-US" sz="2700" b="1" dirty="0">
                <a:latin typeface="Calibri"/>
                <a:cs typeface="Calibri"/>
              </a:rPr>
              <a:t>‘entitlement’</a:t>
            </a:r>
            <a:r>
              <a:rPr lang="en-US" sz="2700" dirty="0">
                <a:latin typeface="Calibri"/>
                <a:cs typeface="Calibri"/>
              </a:rPr>
              <a:t> to access arrangements for schools or parents to apply to.  </a:t>
            </a:r>
          </a:p>
          <a:p>
            <a:endParaRPr lang="en-US" sz="2700" dirty="0">
              <a:latin typeface="Calibri"/>
              <a:cs typeface="Calibri"/>
            </a:endParaRPr>
          </a:p>
          <a:p>
            <a:r>
              <a:rPr lang="en-US" sz="2700" dirty="0">
                <a:latin typeface="Calibri"/>
                <a:cs typeface="Calibri"/>
              </a:rPr>
              <a:t>Each request to KCC is given </a:t>
            </a:r>
            <a:r>
              <a:rPr lang="en-US" sz="2700" b="1" dirty="0">
                <a:latin typeface="Calibri"/>
                <a:cs typeface="Calibri"/>
              </a:rPr>
              <a:t>individual professional consideration by a panel </a:t>
            </a:r>
            <a:r>
              <a:rPr lang="en-US" sz="2700" dirty="0">
                <a:latin typeface="Calibri"/>
                <a:cs typeface="Calibri"/>
              </a:rPr>
              <a:t>– there is </a:t>
            </a:r>
            <a:r>
              <a:rPr lang="en-US" sz="2700" b="1" dirty="0">
                <a:latin typeface="Calibri"/>
                <a:cs typeface="Calibri"/>
              </a:rPr>
              <a:t>no blanket concession or rule around diagnoses or reports provided</a:t>
            </a:r>
            <a:r>
              <a:rPr lang="en-US" sz="2700" dirty="0">
                <a:latin typeface="Calibri"/>
                <a:cs typeface="Calibri"/>
              </a:rPr>
              <a:t>. </a:t>
            </a:r>
            <a:endParaRPr lang="en-US" sz="2700">
              <a:latin typeface="Calibri"/>
              <a:ea typeface="Calibri"/>
              <a:cs typeface="Calibri"/>
            </a:endParaRPr>
          </a:p>
          <a:p>
            <a:endParaRPr lang="en-US" sz="2700">
              <a:latin typeface="Calibri"/>
              <a:ea typeface="Calibri"/>
              <a:cs typeface="Calibri"/>
            </a:endParaRPr>
          </a:p>
          <a:p>
            <a:r>
              <a:rPr lang="en-US" sz="2700" dirty="0">
                <a:latin typeface="Calibri"/>
                <a:cs typeface="Calibri"/>
              </a:rPr>
              <a:t>Please note that the Special Arrangements Panel’s decision is </a:t>
            </a:r>
            <a:r>
              <a:rPr lang="en-US" sz="2700" b="1" dirty="0">
                <a:latin typeface="Calibri"/>
                <a:cs typeface="Calibri"/>
              </a:rPr>
              <a:t>not subject to appeal.</a:t>
            </a:r>
            <a:endParaRPr lang="en-US" sz="2700" b="1" dirty="0"/>
          </a:p>
        </p:txBody>
      </p:sp>
    </p:spTree>
    <p:extLst>
      <p:ext uri="{BB962C8B-B14F-4D97-AF65-F5344CB8AC3E}">
        <p14:creationId xmlns:p14="http://schemas.microsoft.com/office/powerpoint/2010/main" val="4270164339"/>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822CE-80BD-98D0-DE4E-9D9841D6C64D}"/>
              </a:ext>
            </a:extLst>
          </p:cNvPr>
          <p:cNvSpPr>
            <a:spLocks noGrp="1"/>
          </p:cNvSpPr>
          <p:nvPr>
            <p:ph type="title"/>
          </p:nvPr>
        </p:nvSpPr>
        <p:spPr>
          <a:xfrm>
            <a:off x="1559583" y="437387"/>
            <a:ext cx="6704163" cy="1004955"/>
          </a:xfrm>
        </p:spPr>
        <p:txBody>
          <a:bodyPr>
            <a:normAutofit fontScale="90000"/>
          </a:bodyPr>
          <a:lstStyle/>
          <a:p>
            <a:r>
              <a:rPr lang="en-GB" b="1" i="1"/>
              <a:t>When are parents informed of the decision made by KCC?</a:t>
            </a:r>
            <a:endParaRPr lang="en-US"/>
          </a:p>
        </p:txBody>
      </p:sp>
      <p:sp>
        <p:nvSpPr>
          <p:cNvPr id="3" name="TextBox 2">
            <a:extLst>
              <a:ext uri="{FF2B5EF4-FFF2-40B4-BE49-F238E27FC236}">
                <a16:creationId xmlns:a16="http://schemas.microsoft.com/office/drawing/2014/main" id="{CE7CFF56-86E2-03B6-81BF-842CDE4E8B53}"/>
              </a:ext>
            </a:extLst>
          </p:cNvPr>
          <p:cNvSpPr txBox="1"/>
          <p:nvPr/>
        </p:nvSpPr>
        <p:spPr>
          <a:xfrm>
            <a:off x="1102743" y="1988749"/>
            <a:ext cx="6934919" cy="3300904"/>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3000">
                <a:latin typeface="Calibri"/>
                <a:cs typeface="Calibri"/>
              </a:rPr>
              <a:t>The school is notified of the decision once it has been processed and ask to let parents know. Please be advised that this may be during the school holidays and as such </a:t>
            </a:r>
            <a:r>
              <a:rPr lang="en-US" sz="3000" b="1">
                <a:latin typeface="Calibri"/>
                <a:cs typeface="Calibri"/>
              </a:rPr>
              <a:t>we may not be able to inform you of the decision immediately, should it reach the school after 22nd July.</a:t>
            </a:r>
            <a:endParaRPr lang="en-US" sz="3000" b="1">
              <a:latin typeface="Calibri"/>
              <a:ea typeface="Calibri"/>
              <a:cs typeface="Calibri"/>
            </a:endParaRPr>
          </a:p>
        </p:txBody>
      </p:sp>
    </p:spTree>
    <p:extLst>
      <p:ext uri="{BB962C8B-B14F-4D97-AF65-F5344CB8AC3E}">
        <p14:creationId xmlns:p14="http://schemas.microsoft.com/office/powerpoint/2010/main" val="2490888971"/>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7C04C-825D-69C8-297C-1511307FFBA6}"/>
              </a:ext>
            </a:extLst>
          </p:cNvPr>
          <p:cNvSpPr>
            <a:spLocks noGrp="1"/>
          </p:cNvSpPr>
          <p:nvPr>
            <p:ph type="title"/>
          </p:nvPr>
        </p:nvSpPr>
        <p:spPr>
          <a:xfrm>
            <a:off x="1239689" y="721339"/>
            <a:ext cx="7207369" cy="994172"/>
          </a:xfrm>
        </p:spPr>
        <p:txBody>
          <a:bodyPr>
            <a:normAutofit fontScale="90000"/>
          </a:bodyPr>
          <a:lstStyle/>
          <a:p>
            <a:r>
              <a:rPr lang="en-GB" b="1" i="1"/>
              <a:t>Will my child have the same support awarded for all the exams/ tests they do while in education?</a:t>
            </a:r>
            <a:endParaRPr lang="en-GB"/>
          </a:p>
        </p:txBody>
      </p:sp>
      <p:sp>
        <p:nvSpPr>
          <p:cNvPr id="5" name="TextBox 4">
            <a:extLst>
              <a:ext uri="{FF2B5EF4-FFF2-40B4-BE49-F238E27FC236}">
                <a16:creationId xmlns:a16="http://schemas.microsoft.com/office/drawing/2014/main" id="{D0DF3999-A21C-FD3D-844A-8FB8611BA747}"/>
              </a:ext>
            </a:extLst>
          </p:cNvPr>
          <p:cNvSpPr txBox="1"/>
          <p:nvPr/>
        </p:nvSpPr>
        <p:spPr>
          <a:xfrm>
            <a:off x="1242924" y="2484769"/>
            <a:ext cx="7560332" cy="1546577"/>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2400">
                <a:latin typeface="Calibri"/>
                <a:cs typeface="Calibri"/>
              </a:rPr>
              <a:t>Access arrangements granted by KCC for the Kent Test are </a:t>
            </a:r>
            <a:r>
              <a:rPr lang="en-US" sz="2400" b="1">
                <a:latin typeface="Calibri"/>
                <a:cs typeface="Calibri"/>
              </a:rPr>
              <a:t>not an indicator</a:t>
            </a:r>
            <a:r>
              <a:rPr lang="en-US" sz="2400">
                <a:latin typeface="Calibri"/>
                <a:cs typeface="Calibri"/>
              </a:rPr>
              <a:t> of access arrangements for other assessments, like </a:t>
            </a:r>
            <a:r>
              <a:rPr lang="en-US" sz="2400" b="1">
                <a:latin typeface="Calibri"/>
                <a:cs typeface="Calibri"/>
              </a:rPr>
              <a:t>SATs</a:t>
            </a:r>
            <a:r>
              <a:rPr lang="en-US" sz="2400">
                <a:latin typeface="Calibri"/>
                <a:cs typeface="Calibri"/>
              </a:rPr>
              <a:t>, which </a:t>
            </a:r>
            <a:r>
              <a:rPr lang="en-US" sz="2400" b="1">
                <a:latin typeface="Calibri"/>
                <a:cs typeface="Calibri"/>
              </a:rPr>
              <a:t>are awarded by a different body.</a:t>
            </a:r>
            <a:endParaRPr lang="en-US" sz="2400" b="1">
              <a:latin typeface="Calibri"/>
              <a:ea typeface="Calibri"/>
              <a:cs typeface="Calibri"/>
            </a:endParaRPr>
          </a:p>
        </p:txBody>
      </p:sp>
    </p:spTree>
    <p:extLst>
      <p:ext uri="{BB962C8B-B14F-4D97-AF65-F5344CB8AC3E}">
        <p14:creationId xmlns:p14="http://schemas.microsoft.com/office/powerpoint/2010/main" val="1995493062"/>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374772"/>
            <a:ext cx="7704667" cy="1981200"/>
          </a:xfrm>
        </p:spPr>
        <p:txBody>
          <a:bodyPr/>
          <a:lstStyle/>
          <a:p>
            <a:r>
              <a:rPr lang="en-US" dirty="0">
                <a:latin typeface="Calibri" panose="020F0502020204030204" pitchFamily="34" charset="0"/>
                <a:cs typeface="Calibri" panose="020F0502020204030204" pitchFamily="34" charset="0"/>
              </a:rPr>
              <a:t>Kent Test Results</a:t>
            </a:r>
          </a:p>
        </p:txBody>
      </p:sp>
      <p:sp>
        <p:nvSpPr>
          <p:cNvPr id="5126" name="Rectangle 6"/>
          <p:cNvSpPr>
            <a:spLocks noGrp="1" noChangeArrowheads="1"/>
          </p:cNvSpPr>
          <p:nvPr>
            <p:ph idx="1"/>
          </p:nvPr>
        </p:nvSpPr>
        <p:spPr>
          <a:xfrm>
            <a:off x="1065052" y="1606428"/>
            <a:ext cx="7704666" cy="4572000"/>
          </a:xfrm>
        </p:spPr>
        <p:txBody>
          <a:bodyPr>
            <a:noAutofit/>
          </a:bodyPr>
          <a:lstStyle/>
          <a:p>
            <a:r>
              <a:rPr lang="en-GB" sz="2800" dirty="0">
                <a:latin typeface="Calibri" panose="020F0502020204030204" pitchFamily="34" charset="0"/>
                <a:cs typeface="Calibri" panose="020F0502020204030204" pitchFamily="34" charset="0"/>
              </a:rPr>
              <a:t>If you registered online, KCC will email your child’s Kent Test result to the email provided when registering your child on </a:t>
            </a:r>
            <a:r>
              <a:rPr lang="en-GB" sz="2800" b="1" dirty="0">
                <a:solidFill>
                  <a:srgbClr val="FF0000"/>
                </a:solidFill>
                <a:latin typeface="Calibri" panose="020F0502020204030204" pitchFamily="34" charset="0"/>
                <a:cs typeface="Calibri" panose="020F0502020204030204" pitchFamily="34" charset="0"/>
              </a:rPr>
              <a:t>Thursday 16</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October 2025.</a:t>
            </a:r>
            <a:r>
              <a:rPr lang="en-GB" sz="2800" dirty="0">
                <a:latin typeface="Calibri" panose="020F0502020204030204" pitchFamily="34" charset="0"/>
                <a:cs typeface="Calibri" panose="020F0502020204030204" pitchFamily="34" charset="0"/>
              </a:rPr>
              <a:t> Please note that this is </a:t>
            </a:r>
            <a:r>
              <a:rPr lang="en-GB" sz="2800" dirty="0">
                <a:solidFill>
                  <a:srgbClr val="FF0000"/>
                </a:solidFill>
                <a:latin typeface="Calibri" panose="020F0502020204030204" pitchFamily="34" charset="0"/>
                <a:cs typeface="Calibri" panose="020F0502020204030204" pitchFamily="34" charset="0"/>
              </a:rPr>
              <a:t>before</a:t>
            </a:r>
            <a:r>
              <a:rPr lang="en-GB" sz="2800" dirty="0">
                <a:latin typeface="Calibri" panose="020F0502020204030204" pitchFamily="34" charset="0"/>
                <a:cs typeface="Calibri" panose="020F0502020204030204" pitchFamily="34" charset="0"/>
              </a:rPr>
              <a:t> the SCAF deadline.</a:t>
            </a:r>
          </a:p>
          <a:p>
            <a:r>
              <a:rPr lang="en-GB" sz="2800" dirty="0">
                <a:latin typeface="Calibri" panose="020F0502020204030204" pitchFamily="34" charset="0"/>
                <a:cs typeface="Calibri" panose="020F0502020204030204" pitchFamily="34" charset="0"/>
              </a:rPr>
              <a:t>If you did not provide an email address, KCC will post your child’s result to you on results day by first class post.</a:t>
            </a:r>
          </a:p>
          <a:p>
            <a:r>
              <a:rPr lang="en-GB" sz="2800" dirty="0">
                <a:latin typeface="Calibri" panose="020F0502020204030204" pitchFamily="34" charset="0"/>
                <a:cs typeface="Calibri" panose="020F0502020204030204" pitchFamily="34" charset="0"/>
              </a:rPr>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dirty="0">
                <a:latin typeface="Calibri" panose="020F0502020204030204" pitchFamily="34" charset="0"/>
                <a:cs typeface="Calibri" panose="020F0502020204030204" pitchFamily="34" charset="0"/>
              </a:rPr>
              <a:t>Kent will allow a ‘</a:t>
            </a:r>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 if a child was not successful in the Kent Test but was expected to be.</a:t>
            </a:r>
          </a:p>
          <a:p>
            <a:r>
              <a:rPr lang="en-GB" dirty="0">
                <a:latin typeface="Calibri" panose="020F0502020204030204" pitchFamily="34" charset="0"/>
                <a:cs typeface="Calibri" panose="020F0502020204030204" pitchFamily="34" charset="0"/>
              </a:rPr>
              <a:t>A ‘</a:t>
            </a:r>
            <a:r>
              <a:rPr lang="en-GB" dirty="0" err="1">
                <a:latin typeface="Calibri" panose="020F0502020204030204" pitchFamily="34" charset="0"/>
                <a:cs typeface="Calibri" panose="020F0502020204030204" pitchFamily="34" charset="0"/>
              </a:rPr>
              <a:t>Headteacher</a:t>
            </a:r>
            <a:r>
              <a:rPr lang="en-GB" dirty="0">
                <a:latin typeface="Calibri" panose="020F0502020204030204" pitchFamily="34" charset="0"/>
                <a:cs typeface="Calibri" panose="020F0502020204030204" pitchFamily="34" charset="0"/>
              </a:rPr>
              <a:t> Appeal’ is actually constructed by the child’s class teacher based on prior attainment and current teacher assessment.  The appeal form is then counter-signed by the Headteacher.</a:t>
            </a:r>
          </a:p>
          <a:p>
            <a:r>
              <a:rPr lang="en-GB" dirty="0">
                <a:latin typeface="Calibri" panose="020F0502020204030204" pitchFamily="34" charset="0"/>
                <a:cs typeface="Calibri" panose="020F0502020204030204" pitchFamily="34" charset="0"/>
              </a:rPr>
              <a:t>The school will consider a pupil for a ‘Headteacher Appeal’ if the child has missed out on the pass mark by a small points margin and there is sufficiently strong evidence to reflect the potential of suitability for a grammar place from their work at school.</a:t>
            </a:r>
          </a:p>
        </p:txBody>
      </p:sp>
    </p:spTree>
    <p:extLst>
      <p:ext uri="{BB962C8B-B14F-4D97-AF65-F5344CB8AC3E}">
        <p14:creationId xmlns:p14="http://schemas.microsoft.com/office/powerpoint/2010/main" val="118021940"/>
      </p:ext>
    </p:extLst>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latin typeface="Calibri" panose="020F0502020204030204" pitchFamily="34" charset="0"/>
                <a:cs typeface="Calibri" panose="020F0502020204030204" pitchFamily="34" charset="0"/>
              </a:rPr>
              <a:t>Teacher Assessment and Evidence</a:t>
            </a:r>
          </a:p>
        </p:txBody>
      </p:sp>
      <p:sp>
        <p:nvSpPr>
          <p:cNvPr id="3" name="Content Placeholder 2"/>
          <p:cNvSpPr>
            <a:spLocks noGrp="1"/>
          </p:cNvSpPr>
          <p:nvPr>
            <p:ph idx="1"/>
          </p:nvPr>
        </p:nvSpPr>
        <p:spPr>
          <a:xfrm>
            <a:off x="982132" y="2076157"/>
            <a:ext cx="7704667" cy="3332816"/>
          </a:xfrm>
        </p:spPr>
        <p:txBody>
          <a:bodyPr>
            <a:noAutofit/>
          </a:bodyPr>
          <a:lstStyle/>
          <a:p>
            <a:r>
              <a:rPr lang="en-GB" dirty="0">
                <a:latin typeface="Calibri" panose="020F0502020204030204" pitchFamily="34" charset="0"/>
                <a:cs typeface="Calibri" panose="020F0502020204030204" pitchFamily="34" charset="0"/>
              </a:rPr>
              <a:t>Evidence will be drawn from pupils’ academic work during their first few weeks in Year 6, as well as the summer term in Year 5 – does your child’s standard of work in all subjects reflect the best of their abilities?</a:t>
            </a:r>
          </a:p>
          <a:p>
            <a:r>
              <a:rPr lang="en-GB" sz="2400" dirty="0">
                <a:latin typeface="Calibri" panose="020F0502020204030204" pitchFamily="34" charset="0"/>
                <a:cs typeface="Calibri" panose="020F0502020204030204" pitchFamily="34" charset="0"/>
              </a:rPr>
              <a:t>Recent progress reports will also be considered as evidence – does your child’s academic progress in Year 4 and 5 reflect the requirements of a grammar school setting?</a:t>
            </a: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6931729"/>
      </p:ext>
    </p:extLst>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latin typeface="Calibri" panose="020F0502020204030204" pitchFamily="34" charset="0"/>
                <a:cs typeface="Calibri" panose="020F0502020204030204" pitchFamily="34" charset="0"/>
              </a:rPr>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latin typeface="Calibri" panose="020F0502020204030204" pitchFamily="34" charset="0"/>
                <a:cs typeface="Calibri" panose="020F0502020204030204" pitchFamily="34" charset="0"/>
              </a:rPr>
              <a:t>If pupils go to schools outside of Medway, they will sit the Medway Test in a Medway Test Centre </a:t>
            </a:r>
            <a:r>
              <a:rPr lang="en-GB" b="1" dirty="0">
                <a:solidFill>
                  <a:schemeClr val="accent5"/>
                </a:solidFill>
                <a:latin typeface="Calibri" panose="020F0502020204030204" pitchFamily="34" charset="0"/>
                <a:cs typeface="Calibri" panose="020F0502020204030204" pitchFamily="34" charset="0"/>
              </a:rPr>
              <a:t>Saturday 20</a:t>
            </a:r>
            <a:r>
              <a:rPr lang="en-GB" b="1" baseline="30000" dirty="0">
                <a:solidFill>
                  <a:schemeClr val="accent5"/>
                </a:solidFill>
                <a:latin typeface="Calibri" panose="020F0502020204030204" pitchFamily="34" charset="0"/>
                <a:cs typeface="Calibri" panose="020F0502020204030204" pitchFamily="34" charset="0"/>
              </a:rPr>
              <a:t>th</a:t>
            </a:r>
            <a:r>
              <a:rPr lang="en-GB" b="1" dirty="0">
                <a:solidFill>
                  <a:schemeClr val="accent5"/>
                </a:solidFill>
                <a:latin typeface="Calibri" panose="020F0502020204030204" pitchFamily="34" charset="0"/>
                <a:cs typeface="Calibri" panose="020F0502020204030204" pitchFamily="34" charset="0"/>
              </a:rPr>
              <a:t> and Sunday 21</a:t>
            </a:r>
            <a:r>
              <a:rPr lang="en-GB" b="1" baseline="30000" dirty="0">
                <a:solidFill>
                  <a:schemeClr val="accent5"/>
                </a:solidFill>
                <a:latin typeface="Calibri" panose="020F0502020204030204" pitchFamily="34" charset="0"/>
                <a:cs typeface="Calibri" panose="020F0502020204030204" pitchFamily="34" charset="0"/>
              </a:rPr>
              <a:t>st</a:t>
            </a:r>
            <a:r>
              <a:rPr lang="en-GB" b="1" dirty="0">
                <a:solidFill>
                  <a:schemeClr val="accent5"/>
                </a:solidFill>
                <a:latin typeface="Calibri" panose="020F0502020204030204" pitchFamily="34" charset="0"/>
                <a:cs typeface="Calibri" panose="020F0502020204030204" pitchFamily="34" charset="0"/>
              </a:rPr>
              <a:t> September 2025.</a:t>
            </a:r>
            <a:r>
              <a:rPr lang="en-GB" dirty="0">
                <a:latin typeface="Calibri" panose="020F0502020204030204" pitchFamily="34" charset="0"/>
                <a:cs typeface="Calibri" panose="020F0502020204030204" pitchFamily="34" charset="0"/>
              </a:rPr>
              <a:t> One day will be allocated after registration.  Medway Test Results will be available on </a:t>
            </a:r>
            <a:r>
              <a:rPr lang="en-GB" b="1" dirty="0">
                <a:solidFill>
                  <a:schemeClr val="accent5"/>
                </a:solidFill>
                <a:latin typeface="Calibri" panose="020F0502020204030204" pitchFamily="34" charset="0"/>
                <a:cs typeface="Calibri" panose="020F0502020204030204" pitchFamily="34" charset="0"/>
              </a:rPr>
              <a:t>Wednesday 15</a:t>
            </a:r>
            <a:r>
              <a:rPr lang="en-GB" b="1" baseline="30000" dirty="0">
                <a:solidFill>
                  <a:schemeClr val="accent5"/>
                </a:solidFill>
                <a:latin typeface="Calibri" panose="020F0502020204030204" pitchFamily="34" charset="0"/>
                <a:cs typeface="Calibri" panose="020F0502020204030204" pitchFamily="34" charset="0"/>
              </a:rPr>
              <a:t>th</a:t>
            </a:r>
            <a:r>
              <a:rPr lang="en-GB" b="1" dirty="0">
                <a:solidFill>
                  <a:schemeClr val="accent5"/>
                </a:solidFill>
                <a:latin typeface="Calibri" panose="020F0502020204030204" pitchFamily="34" charset="0"/>
                <a:cs typeface="Calibri" panose="020F0502020204030204" pitchFamily="34" charset="0"/>
              </a:rPr>
              <a:t> October 2025.</a:t>
            </a:r>
          </a:p>
          <a:p>
            <a:r>
              <a:rPr lang="en-GB" dirty="0">
                <a:latin typeface="Calibri" panose="020F0502020204030204" pitchFamily="34" charset="0"/>
                <a:cs typeface="Calibri" panose="020F0502020204030204" pitchFamily="34" charset="0"/>
              </a:rPr>
              <a:t>The Medway Test format</a:t>
            </a:r>
            <a:r>
              <a:rPr lang="en-GB">
                <a:latin typeface="Calibri" panose="020F0502020204030204" pitchFamily="34" charset="0"/>
                <a:cs typeface="Calibri" panose="020F0502020204030204" pitchFamily="34" charset="0"/>
              </a:rPr>
              <a:t>, scoring </a:t>
            </a:r>
            <a:r>
              <a:rPr lang="en-GB" dirty="0">
                <a:latin typeface="Calibri" panose="020F0502020204030204" pitchFamily="34" charset="0"/>
                <a:cs typeface="Calibri" panose="020F0502020204030204" pitchFamily="34" charset="0"/>
              </a:rPr>
              <a:t>and pass mark differs from the Kent Test.  More information about the Medway Test process can be found here:</a:t>
            </a:r>
          </a:p>
          <a:p>
            <a:r>
              <a:rPr lang="en-GB" dirty="0">
                <a:latin typeface="Calibri" panose="020F0502020204030204" pitchFamily="34" charset="0"/>
                <a:cs typeface="Calibri" panose="020F0502020204030204" pitchFamily="34" charset="0"/>
                <a:hlinkClick r:id="rId2"/>
              </a:rPr>
              <a:t>https://www.medway.gov.uk/info/200137/schools_and_learning/1049/medway_test_11</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5695832"/>
      </p:ext>
    </p:extLst>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t>National offer day will be on </a:t>
            </a:r>
            <a:r>
              <a:rPr lang="en-GB" sz="2800" b="1" dirty="0">
                <a:solidFill>
                  <a:srgbClr val="FF0000"/>
                </a:solidFill>
              </a:rPr>
              <a:t>Monday 2</a:t>
            </a:r>
            <a:r>
              <a:rPr lang="en-GB" sz="2800" b="1" baseline="30000" dirty="0">
                <a:solidFill>
                  <a:srgbClr val="FF0000"/>
                </a:solidFill>
              </a:rPr>
              <a:t>nd</a:t>
            </a:r>
            <a:r>
              <a:rPr lang="en-GB" sz="2800" b="1" dirty="0">
                <a:solidFill>
                  <a:srgbClr val="FF0000"/>
                </a:solidFill>
              </a:rPr>
              <a:t> March 2026.</a:t>
            </a:r>
            <a:r>
              <a:rPr lang="en-GB" sz="2800" dirty="0">
                <a:solidFill>
                  <a:srgbClr val="FF0000"/>
                </a:solidFill>
              </a:rPr>
              <a:t> </a:t>
            </a:r>
            <a:r>
              <a:rPr lang="en-GB" sz="2800" b="1" dirty="0"/>
              <a:t>If you apply online KCC will email you after 4pm</a:t>
            </a:r>
            <a:r>
              <a:rPr lang="en-GB" sz="2800" dirty="0"/>
              <a:t> to tell you which school you have been offered. KCC cannot guarantee the exact time you will receive your email, this will depend on your email service provider.</a:t>
            </a:r>
          </a:p>
          <a:p>
            <a:r>
              <a:rPr lang="en-GB" sz="2800" b="1" dirty="0"/>
              <a:t>You can also </a:t>
            </a:r>
            <a:r>
              <a:rPr lang="en-GB" sz="2800" b="1" dirty="0">
                <a:hlinkClick r:id="rId3"/>
              </a:rPr>
              <a:t>log in</a:t>
            </a:r>
            <a:r>
              <a:rPr lang="en-GB" sz="2800" b="1" dirty="0"/>
              <a:t> after 5pm to view your offer online.</a:t>
            </a:r>
          </a:p>
          <a:p>
            <a:endParaRPr lang="en-GB" sz="2800" dirty="0"/>
          </a:p>
        </p:txBody>
      </p:sp>
    </p:spTree>
    <p:extLst>
      <p:ext uri="{BB962C8B-B14F-4D97-AF65-F5344CB8AC3E}">
        <p14:creationId xmlns:p14="http://schemas.microsoft.com/office/powerpoint/2010/main" val="1800845385"/>
      </p:ext>
    </p:extLst>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latin typeface="Calibri" panose="020F0502020204030204" pitchFamily="34" charset="0"/>
                <a:cs typeface="Calibri" panose="020F0502020204030204" pitchFamily="34" charset="0"/>
              </a:rPr>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sz="2800" dirty="0">
                <a:latin typeface="Calibri" panose="020F0502020204030204" pitchFamily="34" charset="0"/>
                <a:cs typeface="Calibri" panose="020F0502020204030204" pitchFamily="34" charset="0"/>
              </a:rPr>
              <a:t>Offers should be accepted or declined by </a:t>
            </a:r>
            <a:r>
              <a:rPr lang="en-GB" sz="2800" b="1" dirty="0">
                <a:solidFill>
                  <a:srgbClr val="FF0000"/>
                </a:solidFill>
                <a:latin typeface="Calibri" panose="020F0502020204030204" pitchFamily="34" charset="0"/>
                <a:cs typeface="Calibri" panose="020F0502020204030204" pitchFamily="34" charset="0"/>
              </a:rPr>
              <a:t>Monday 16</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March 2026</a:t>
            </a:r>
            <a:r>
              <a:rPr lang="en-GB" sz="2800" dirty="0">
                <a:solidFill>
                  <a:srgbClr val="FF0000"/>
                </a:solidFill>
                <a:latin typeface="Calibri" panose="020F0502020204030204" pitchFamily="34" charset="0"/>
                <a:cs typeface="Calibri" panose="020F0502020204030204" pitchFamily="34" charset="0"/>
              </a:rPr>
              <a:t>.  </a:t>
            </a:r>
            <a:r>
              <a:rPr lang="en-GB" sz="2800" dirty="0">
                <a:latin typeface="Calibri" panose="020F0502020204030204" pitchFamily="34" charset="0"/>
                <a:cs typeface="Calibri" panose="020F0502020204030204" pitchFamily="34" charset="0"/>
              </a:rPr>
              <a:t>The school recommends that you accept the offer, even if you are appealing for an alternative school place.</a:t>
            </a:r>
          </a:p>
          <a:p>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The deadline for lodging parent appeals is </a:t>
            </a:r>
            <a:r>
              <a:rPr lang="en-GB" sz="2800" b="1" dirty="0">
                <a:solidFill>
                  <a:srgbClr val="FF0000"/>
                </a:solidFill>
                <a:latin typeface="Calibri" panose="020F0502020204030204" pitchFamily="34" charset="0"/>
                <a:cs typeface="Calibri" panose="020F0502020204030204" pitchFamily="34" charset="0"/>
              </a:rPr>
              <a:t>Monday 30</a:t>
            </a:r>
            <a:r>
              <a:rPr lang="en-GB" sz="2800" b="1" baseline="30000" dirty="0">
                <a:solidFill>
                  <a:srgbClr val="FF0000"/>
                </a:solidFill>
                <a:latin typeface="Calibri" panose="020F0502020204030204" pitchFamily="34" charset="0"/>
                <a:cs typeface="Calibri" panose="020F0502020204030204" pitchFamily="34" charset="0"/>
              </a:rPr>
              <a:t>th</a:t>
            </a:r>
            <a:r>
              <a:rPr lang="en-GB" sz="2800" b="1" dirty="0">
                <a:solidFill>
                  <a:srgbClr val="FF0000"/>
                </a:solidFill>
                <a:latin typeface="Calibri" panose="020F0502020204030204" pitchFamily="34" charset="0"/>
                <a:cs typeface="Calibri" panose="020F0502020204030204" pitchFamily="34" charset="0"/>
              </a:rPr>
              <a:t> March 2026</a:t>
            </a:r>
            <a:r>
              <a:rPr lang="en-GB" sz="2800" dirty="0">
                <a:latin typeface="Calibri" panose="020F0502020204030204" pitchFamily="34" charset="0"/>
                <a:cs typeface="Calibri" panose="020F0502020204030204" pitchFamily="34" charset="0"/>
              </a:rPr>
              <a:t>.</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71245827"/>
      </p:ext>
    </p:extLst>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We suggest that you view the individual school’s website to find out more about it.  If you are still unhappy you can put your child on the waiting list or </a:t>
            </a:r>
            <a:r>
              <a:rPr lang="en-GB" sz="2400" dirty="0">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make an appeal</a:t>
            </a:r>
            <a:r>
              <a:rPr lang="en-GB" sz="2400" dirty="0">
                <a:latin typeface="Calibri" panose="020F0502020204030204" pitchFamily="34" charset="0"/>
                <a:cs typeface="Calibri" panose="020F050202020403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effectLst/>
              <a:latin typeface="Calibri" panose="020F0502020204030204" pitchFamily="34" charset="0"/>
              <a:cs typeface="Calibri" panose="020F050202020403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latin typeface="Calibri" panose="020F0502020204030204" pitchFamily="34" charset="0"/>
                <a:cs typeface="Calibri" panose="020F0502020204030204" pitchFamily="34" charset="0"/>
              </a:rPr>
              <a:t>If you are unhappy with the offer</a:t>
            </a:r>
            <a:br>
              <a:rPr lang="en-GB" dirty="0">
                <a:solidFill>
                  <a:srgbClr val="103A44"/>
                </a:solidFill>
                <a:latin typeface="Calibri" panose="020F0502020204030204" pitchFamily="34" charset="0"/>
                <a:cs typeface="Calibri" panose="020F0502020204030204" pitchFamily="34" charset="0"/>
              </a:rPr>
            </a:b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8922486"/>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467" y="806003"/>
            <a:ext cx="8215533" cy="5262979"/>
          </a:xfrm>
          <a:prstGeom prst="rect">
            <a:avLst/>
          </a:prstGeom>
          <a:noFill/>
        </p:spPr>
        <p:txBody>
          <a:bodyPr wrap="square" rtlCol="0">
            <a:spAutoFit/>
          </a:bodyPr>
          <a:lstStyle/>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Academic selection is designed to identify the highest performing pupils suitable for a grammar school setting.</a:t>
            </a:r>
          </a:p>
          <a:p>
            <a:pPr marL="342900" indent="-34290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sz="2400" dirty="0">
                <a:latin typeface="Calibri" panose="020F0502020204030204" pitchFamily="34" charset="0"/>
                <a:ea typeface="Calibri" panose="020F0502020204030204" pitchFamily="34" charset="0"/>
                <a:cs typeface="Calibri" panose="020F0502020204030204" pitchFamily="34" charset="0"/>
              </a:rPr>
              <a:t>Approximately one third of pupils are awarded a grammar school place through means of academic selection.</a:t>
            </a:r>
          </a:p>
          <a:p>
            <a:pPr marL="342900" indent="-342900">
              <a:buFont typeface="Arial" panose="020B0604020202020204" pitchFamily="34" charset="0"/>
              <a:buChar char="•"/>
            </a:pPr>
            <a:endParaRPr lang="en-GB" sz="24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2400" dirty="0">
                <a:latin typeface="Calibri" panose="020F0502020204030204" pitchFamily="34" charset="0"/>
                <a:cs typeface="Calibri" panose="020F0502020204030204" pitchFamily="34" charset="0"/>
              </a:rPr>
              <a:t>Approximately 35% of our Year 6 pupils are awarded a grammar school place before appeal.  This is well above the national figure of just 20%.</a:t>
            </a:r>
          </a:p>
          <a:p>
            <a:pPr marL="285750" indent="-285750">
              <a:buFont typeface="Arial" panose="020B0604020202020204" pitchFamily="34" charset="0"/>
              <a:buChar char="•"/>
            </a:pPr>
            <a:endParaRPr lang="en-GB" sz="2400" dirty="0">
              <a:latin typeface="Calibri" panose="020F0502020204030204" pitchFamily="34" charset="0"/>
              <a:cs typeface="Calibri" panose="020F0502020204030204" pitchFamily="34" charset="0"/>
            </a:endParaRPr>
          </a:p>
        </p:txBody>
      </p:sp>
      <p:sp>
        <p:nvSpPr>
          <p:cNvPr id="5" name="Title 1"/>
          <p:cNvSpPr>
            <a:spLocks noGrp="1"/>
          </p:cNvSpPr>
          <p:nvPr>
            <p:ph type="title"/>
          </p:nvPr>
        </p:nvSpPr>
        <p:spPr>
          <a:xfrm>
            <a:off x="1519918" y="-32197"/>
            <a:ext cx="7010400" cy="838200"/>
          </a:xfrm>
        </p:spPr>
        <p:txBody>
          <a:bodyPr/>
          <a:lstStyle/>
          <a:p>
            <a:r>
              <a:rPr lang="en-GB" dirty="0">
                <a:latin typeface="Calibri" panose="020F0502020204030204" pitchFamily="34" charset="0"/>
                <a:cs typeface="Calibri" panose="020F0502020204030204" pitchFamily="34" charset="0"/>
              </a:rPr>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571718"/>
            <a:ext cx="7704667" cy="1981200"/>
          </a:xfrm>
        </p:spPr>
        <p:txBody>
          <a:bodyPr/>
          <a:lstStyle/>
          <a:p>
            <a:r>
              <a:rPr lang="en-GB" dirty="0">
                <a:latin typeface="Calibri" panose="020F0502020204030204" pitchFamily="34" charset="0"/>
                <a:cs typeface="Calibri" panose="020F0502020204030204" pitchFamily="34" charset="0"/>
              </a:rPr>
              <a:t>School Support</a:t>
            </a:r>
          </a:p>
        </p:txBody>
      </p:sp>
      <p:sp>
        <p:nvSpPr>
          <p:cNvPr id="3" name="Content Placeholder 2"/>
          <p:cNvSpPr>
            <a:spLocks noGrp="1"/>
          </p:cNvSpPr>
          <p:nvPr>
            <p:ph idx="1"/>
          </p:nvPr>
        </p:nvSpPr>
        <p:spPr>
          <a:xfrm>
            <a:off x="801858" y="1704903"/>
            <a:ext cx="8039686" cy="4572000"/>
          </a:xfrm>
        </p:spPr>
        <p:txBody>
          <a:bodyPr>
            <a:noAutofit/>
          </a:bodyPr>
          <a:lstStyle/>
          <a:p>
            <a:r>
              <a:rPr lang="en-GB" sz="2800" dirty="0">
                <a:latin typeface="Calibri" panose="020F0502020204030204" pitchFamily="34" charset="0"/>
                <a:cs typeface="Calibri" panose="020F0502020204030204" pitchFamily="34" charset="0"/>
              </a:rPr>
              <a:t>If you are not awarded your first preference, whether a grammar or non-selective school, the school will support a ‘Parent Appeal’.  </a:t>
            </a:r>
          </a:p>
          <a:p>
            <a:r>
              <a:rPr lang="en-GB" sz="2800" dirty="0">
                <a:latin typeface="Calibri" panose="020F0502020204030204" pitchFamily="34" charset="0"/>
                <a:cs typeface="Calibri" panose="020F0502020204030204" pitchFamily="34" charset="0"/>
              </a:rPr>
              <a:t>Please book an appointment with your child’s class teacher as soon as possible after school preferences are issued in order to discuss options.</a:t>
            </a:r>
          </a:p>
          <a:p>
            <a:r>
              <a:rPr lang="en-GB" sz="2800" dirty="0">
                <a:latin typeface="Calibri" panose="020F0502020204030204" pitchFamily="34" charset="0"/>
                <a:cs typeface="Calibri" panose="020F0502020204030204" pitchFamily="34" charset="0"/>
              </a:rPr>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9293764"/>
      </p:ext>
    </p:extLst>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latin typeface="Calibri" panose="020F0502020204030204" pitchFamily="34" charset="0"/>
                <a:cs typeface="Calibri" panose="020F0502020204030204" pitchFamily="34" charset="0"/>
              </a:rPr>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latin typeface="Calibri" panose="020F0502020204030204" pitchFamily="34" charset="0"/>
                <a:cs typeface="Calibri" panose="020F0502020204030204" pitchFamily="34" charset="0"/>
                <a:hlinkClick r:id="rId2"/>
              </a:rPr>
              <a:t>www.kent.gov.uk/secondaryadmissions</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3"/>
              </a:rPr>
              <a:t>www.kent.gov.uk/ola</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4"/>
              </a:rPr>
              <a:t>http://www.kent.gov.uk/education-and-children/schools/school-places/kent-test</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hlinkClick r:id="rId5"/>
              </a:rPr>
              <a:t>http://new.medway.gov.uk/education/school-admissions/medway-test/register-for-the-medway-test</a:t>
            </a:r>
            <a:r>
              <a:rPr lang="en-GB" dirty="0">
                <a:latin typeface="Calibri" panose="020F0502020204030204" pitchFamily="34" charset="0"/>
                <a:cs typeface="Calibri" panose="020F0502020204030204" pitchFamily="34" charset="0"/>
              </a:rPr>
              <a:t> </a:t>
            </a:r>
          </a:p>
          <a:p>
            <a:r>
              <a:rPr lang="en-GB" dirty="0">
                <a:latin typeface="Calibri" panose="020F0502020204030204" pitchFamily="34" charset="0"/>
                <a:cs typeface="Calibri" panose="020F0502020204030204" pitchFamily="34" charset="0"/>
              </a:rPr>
              <a:t>Email: </a:t>
            </a:r>
            <a:r>
              <a:rPr lang="en-GB" dirty="0">
                <a:latin typeface="Calibri" panose="020F0502020204030204" pitchFamily="34" charset="0"/>
                <a:cs typeface="Calibri" panose="020F0502020204030204" pitchFamily="34" charset="0"/>
                <a:hlinkClick r:id="rId6"/>
              </a:rPr>
              <a:t>kent.admissions@kent.gov.uk</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Secondary Admissions Team: 03000 41 21 21</a:t>
            </a:r>
          </a:p>
          <a:p>
            <a:r>
              <a:rPr lang="en-GB" dirty="0">
                <a:latin typeface="Calibri" panose="020F0502020204030204" pitchFamily="34" charset="0"/>
                <a:cs typeface="Calibri" panose="020F0502020204030204" pitchFamily="34" charset="0"/>
              </a:rPr>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latin typeface="Calibri" panose="020F0502020204030204" pitchFamily="34" charset="0"/>
                <a:cs typeface="Calibri" panose="020F0502020204030204" pitchFamily="34" charset="0"/>
              </a:rPr>
              <a:t>Useful Links</a:t>
            </a:r>
          </a:p>
        </p:txBody>
      </p:sp>
      <p:sp>
        <p:nvSpPr>
          <p:cNvPr id="3" name="Content Placeholder 2"/>
          <p:cNvSpPr>
            <a:spLocks noGrp="1"/>
          </p:cNvSpPr>
          <p:nvPr>
            <p:ph idx="1"/>
          </p:nvPr>
        </p:nvSpPr>
        <p:spPr>
          <a:xfrm>
            <a:off x="1136878" y="2230902"/>
            <a:ext cx="7704667" cy="3332816"/>
          </a:xfrm>
        </p:spPr>
        <p:txBody>
          <a:bodyPr>
            <a:noAutofit/>
          </a:bodyPr>
          <a:lstStyle/>
          <a:p>
            <a:r>
              <a:rPr lang="en-GB" dirty="0">
                <a:latin typeface="Calibri" panose="020F0502020204030204" pitchFamily="34" charset="0"/>
                <a:cs typeface="Calibri" panose="020F0502020204030204" pitchFamily="34" charset="0"/>
                <a:hlinkClick r:id="rId2"/>
              </a:rPr>
              <a:t>https://www.discovery.kent.sch.uk/admissions/transfer-to-secondary-school/</a:t>
            </a:r>
          </a:p>
          <a:p>
            <a:r>
              <a:rPr lang="en-GB" dirty="0">
                <a:latin typeface="Calibri" panose="020F0502020204030204" pitchFamily="34" charset="0"/>
                <a:cs typeface="Calibri" panose="020F0502020204030204" pitchFamily="34" charset="0"/>
                <a:hlinkClick r:id="rId2"/>
              </a:rPr>
              <a:t>https://www.kent.gov.uk/__data/assets/pdf_file/0014/14513/Kent-Test-familiarisation-booklet.pdf</a:t>
            </a:r>
          </a:p>
          <a:p>
            <a:r>
              <a:rPr lang="en-GB" dirty="0">
                <a:latin typeface="Calibri" panose="020F0502020204030204" pitchFamily="34" charset="0"/>
                <a:cs typeface="Calibri" panose="020F0502020204030204" pitchFamily="34" charset="0"/>
                <a:hlinkClick r:id="rId3"/>
              </a:rPr>
              <a:t>https://resources.atomlearning.co.uk/kent-test-interactive-guide</a:t>
            </a:r>
          </a:p>
          <a:p>
            <a:r>
              <a:rPr lang="en-GB" dirty="0">
                <a:latin typeface="Calibri" panose="020F0502020204030204" pitchFamily="34" charset="0"/>
                <a:cs typeface="Calibri" panose="020F0502020204030204" pitchFamily="34" charset="0"/>
                <a:hlinkClick r:id="rId4"/>
              </a:rPr>
              <a:t>https://atomlearning.com/blog/the-kent-test</a:t>
            </a:r>
          </a:p>
          <a:p>
            <a:r>
              <a:rPr lang="en-GB" dirty="0">
                <a:latin typeface="Calibri" panose="020F0502020204030204" pitchFamily="34" charset="0"/>
                <a:cs typeface="Calibri" panose="020F0502020204030204" pitchFamily="34" charset="0"/>
                <a:hlinkClick r:id="rId5"/>
              </a:rPr>
              <a:t>https://www.discovery.kent.sch.uk/assets/Kent-Test-Leaflet-for-parents-1.pdf</a:t>
            </a:r>
            <a:endParaRPr lang="en-GB" dirty="0">
              <a:latin typeface="Calibri" panose="020F0502020204030204" pitchFamily="34" charset="0"/>
              <a:cs typeface="Calibri" panose="020F0502020204030204" pitchFamily="34" charset="0"/>
            </a:endParaRPr>
          </a:p>
          <a:p>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92657441"/>
      </p:ext>
    </p:extLst>
  </p:cSld>
  <p:clrMapOvr>
    <a:masterClrMapping/>
  </p:clrMapOvr>
  <p:transition>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32416"/>
            <a:ext cx="7704667" cy="1981200"/>
          </a:xfrm>
        </p:spPr>
        <p:txBody>
          <a:bodyPr/>
          <a:lstStyle/>
          <a:p>
            <a:pPr algn="ctr"/>
            <a:r>
              <a:rPr lang="en-GB" dirty="0">
                <a:latin typeface="Calibri" panose="020F0502020204030204" pitchFamily="34" charset="0"/>
                <a:cs typeface="Calibri" panose="020F0502020204030204" pitchFamily="34" charset="0"/>
              </a:rPr>
              <a:t>Good Luck!</a:t>
            </a:r>
          </a:p>
        </p:txBody>
      </p:sp>
      <p:sp>
        <p:nvSpPr>
          <p:cNvPr id="3" name="Content Placeholder 2"/>
          <p:cNvSpPr>
            <a:spLocks noGrp="1"/>
          </p:cNvSpPr>
          <p:nvPr>
            <p:ph idx="1"/>
          </p:nvPr>
        </p:nvSpPr>
        <p:spPr/>
        <p:txBody>
          <a:bodyPr>
            <a:noAutofit/>
          </a:bodyPr>
          <a:lstStyle/>
          <a:p>
            <a:pPr marL="0" indent="0" algn="ctr">
              <a:buNone/>
            </a:pPr>
            <a:r>
              <a:rPr lang="en-GB" dirty="0">
                <a:latin typeface="Calibri" panose="020F0502020204030204" pitchFamily="34" charset="0"/>
                <a:cs typeface="Calibri" panose="020F0502020204030204" pitchFamily="34" charset="0"/>
              </a:rPr>
              <a:t>Please do not hesitate to contact us if you need any advice or support. </a:t>
            </a:r>
          </a:p>
          <a:p>
            <a:pPr marL="0" indent="0" algn="ctr">
              <a:buNone/>
            </a:pP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lgn="ctr">
              <a:buNone/>
            </a:pPr>
            <a:r>
              <a:rPr lang="en-US" dirty="0">
                <a:latin typeface="Calibri" panose="020F0502020204030204" pitchFamily="34" charset="0"/>
                <a:cs typeface="Calibri" panose="020F0502020204030204" pitchFamily="34" charset="0"/>
              </a:rPr>
              <a:t>Dr. Jane Wilce-</a:t>
            </a:r>
            <a:r>
              <a:rPr lang="en-US" dirty="0" err="1">
                <a:latin typeface="Calibri" panose="020F0502020204030204" pitchFamily="34" charset="0"/>
                <a:cs typeface="Calibri" panose="020F0502020204030204" pitchFamily="34" charset="0"/>
              </a:rPr>
              <a:t>Cordner</a:t>
            </a:r>
            <a:r>
              <a:rPr lang="en-US" dirty="0">
                <a:latin typeface="Calibri" panose="020F0502020204030204" pitchFamily="34" charset="0"/>
                <a:cs typeface="Calibri" panose="020F0502020204030204" pitchFamily="34" charset="0"/>
              </a:rPr>
              <a:t> – Senior Assistant Headteacher</a:t>
            </a:r>
          </a:p>
          <a:p>
            <a:pPr marL="0" indent="0" algn="ctr">
              <a:buNone/>
            </a:pPr>
            <a:r>
              <a:rPr lang="en-US" dirty="0">
                <a:latin typeface="Calibri" panose="020F0502020204030204" pitchFamily="34" charset="0"/>
                <a:cs typeface="Calibri" panose="020F0502020204030204" pitchFamily="34" charset="0"/>
              </a:rPr>
              <a:t>Mr. Kerry Stannard, Assistant Headteacher, Year 6 Lead</a:t>
            </a:r>
            <a:endParaRPr lang="en-GB" dirty="0">
              <a:latin typeface="Calibri" panose="020F0502020204030204" pitchFamily="34" charset="0"/>
              <a:cs typeface="Calibri" panose="020F0502020204030204" pitchFamily="34" charset="0"/>
            </a:endParaRPr>
          </a:p>
          <a:p>
            <a:pPr marL="0" indent="0" algn="ctr">
              <a:buNone/>
            </a:pPr>
            <a:r>
              <a:rPr lang="en-GB" dirty="0">
                <a:latin typeface="Calibri" panose="020F0502020204030204" pitchFamily="34" charset="0"/>
                <a:cs typeface="Calibri" panose="020F0502020204030204" pitchFamily="34" charset="0"/>
                <a:hlinkClick r:id="rId2"/>
              </a:rPr>
              <a:t>jwilce@discovery.kent.sch.uk</a:t>
            </a:r>
            <a:endParaRPr lang="en-GB" dirty="0">
              <a:latin typeface="Calibri" panose="020F0502020204030204" pitchFamily="34" charset="0"/>
              <a:cs typeface="Calibri" panose="020F0502020204030204" pitchFamily="34" charset="0"/>
            </a:endParaRPr>
          </a:p>
          <a:p>
            <a:pPr marL="0" indent="0" algn="ctr">
              <a:buNone/>
            </a:pPr>
            <a:r>
              <a:rPr lang="en-GB" dirty="0">
                <a:latin typeface="Calibri" panose="020F0502020204030204" pitchFamily="34" charset="0"/>
                <a:cs typeface="Calibri" panose="020F0502020204030204" pitchFamily="34" charset="0"/>
                <a:hlinkClick r:id="rId3"/>
              </a:rPr>
              <a:t>kstannard@discovery.kent.sch.uk</a:t>
            </a: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lgn="ctr">
              <a:buNone/>
            </a:pPr>
            <a:endParaRPr lang="en-GB"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0932311"/>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393724" y="27017"/>
            <a:ext cx="7010400" cy="838200"/>
          </a:xfrm>
        </p:spPr>
        <p:txBody>
          <a:bodyPr>
            <a:normAutofit/>
          </a:bodyPr>
          <a:lstStyle/>
          <a:p>
            <a:r>
              <a:rPr lang="en-GB" sz="2800" dirty="0"/>
              <a:t>Secondary School Allocations March 2024</a:t>
            </a:r>
          </a:p>
        </p:txBody>
      </p:sp>
      <p:graphicFrame>
        <p:nvGraphicFramePr>
          <p:cNvPr id="6" name="Object 5">
            <a:extLst>
              <a:ext uri="{FF2B5EF4-FFF2-40B4-BE49-F238E27FC236}">
                <a16:creationId xmlns:a16="http://schemas.microsoft.com/office/drawing/2014/main" id="{1D6B7C27-D7CB-4AB3-8044-2D2530517252}"/>
              </a:ext>
            </a:extLst>
          </p:cNvPr>
          <p:cNvGraphicFramePr>
            <a:graphicFrameLocks noChangeAspect="1"/>
          </p:cNvGraphicFramePr>
          <p:nvPr>
            <p:extLst>
              <p:ext uri="{D42A27DB-BD31-4B8C-83A1-F6EECF244321}">
                <p14:modId xmlns:p14="http://schemas.microsoft.com/office/powerpoint/2010/main" val="2559133815"/>
              </p:ext>
            </p:extLst>
          </p:nvPr>
        </p:nvGraphicFramePr>
        <p:xfrm>
          <a:off x="1523189" y="729638"/>
          <a:ext cx="6751470" cy="5913438"/>
        </p:xfrm>
        <a:graphic>
          <a:graphicData uri="http://schemas.openxmlformats.org/presentationml/2006/ole">
            <mc:AlternateContent xmlns:mc="http://schemas.openxmlformats.org/markup-compatibility/2006">
              <mc:Choice xmlns:v="urn:schemas-microsoft-com:vml" Requires="v">
                <p:oleObj spid="_x0000_s1031" name="Worksheet" r:id="rId4" imgW="5448419" imgH="4771848" progId="Excel.Sheet.12">
                  <p:embed/>
                </p:oleObj>
              </mc:Choice>
              <mc:Fallback>
                <p:oleObj name="Worksheet" r:id="rId4" imgW="5448419" imgH="4771848" progId="Excel.Sheet.12">
                  <p:embed/>
                  <p:pic>
                    <p:nvPicPr>
                      <p:cNvPr id="6" name="Object 5">
                        <a:extLst>
                          <a:ext uri="{FF2B5EF4-FFF2-40B4-BE49-F238E27FC236}">
                            <a16:creationId xmlns:a16="http://schemas.microsoft.com/office/drawing/2014/main" id="{1D6B7C27-D7CB-4AB3-8044-2D2530517252}"/>
                          </a:ext>
                        </a:extLst>
                      </p:cNvPr>
                      <p:cNvPicPr/>
                      <p:nvPr/>
                    </p:nvPicPr>
                    <p:blipFill>
                      <a:blip r:embed="rId5"/>
                      <a:stretch>
                        <a:fillRect/>
                      </a:stretch>
                    </p:blipFill>
                    <p:spPr>
                      <a:xfrm>
                        <a:off x="1523189" y="729638"/>
                        <a:ext cx="6751470" cy="5913438"/>
                      </a:xfrm>
                      <a:prstGeom prst="rect">
                        <a:avLst/>
                      </a:prstGeom>
                    </p:spPr>
                  </p:pic>
                </p:oleObj>
              </mc:Fallback>
            </mc:AlternateContent>
          </a:graphicData>
        </a:graphic>
      </p:graphicFrame>
    </p:spTree>
    <p:extLst>
      <p:ext uri="{BB962C8B-B14F-4D97-AF65-F5344CB8AC3E}">
        <p14:creationId xmlns:p14="http://schemas.microsoft.com/office/powerpoint/2010/main" val="405389110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393724" y="27017"/>
            <a:ext cx="7010400" cy="838200"/>
          </a:xfrm>
        </p:spPr>
        <p:txBody>
          <a:bodyPr>
            <a:normAutofit/>
          </a:bodyPr>
          <a:lstStyle/>
          <a:p>
            <a:r>
              <a:rPr lang="en-GB" sz="2800" dirty="0"/>
              <a:t>Secondary School Allocations March 2025</a:t>
            </a:r>
          </a:p>
        </p:txBody>
      </p:sp>
      <p:graphicFrame>
        <p:nvGraphicFramePr>
          <p:cNvPr id="6" name="Object 5">
            <a:extLst>
              <a:ext uri="{FF2B5EF4-FFF2-40B4-BE49-F238E27FC236}">
                <a16:creationId xmlns:a16="http://schemas.microsoft.com/office/drawing/2014/main" id="{1D6B7C27-D7CB-4AB3-8044-2D2530517252}"/>
              </a:ext>
            </a:extLst>
          </p:cNvPr>
          <p:cNvGraphicFramePr>
            <a:graphicFrameLocks noChangeAspect="1"/>
          </p:cNvGraphicFramePr>
          <p:nvPr>
            <p:extLst>
              <p:ext uri="{D42A27DB-BD31-4B8C-83A1-F6EECF244321}">
                <p14:modId xmlns:p14="http://schemas.microsoft.com/office/powerpoint/2010/main" val="1905527051"/>
              </p:ext>
            </p:extLst>
          </p:nvPr>
        </p:nvGraphicFramePr>
        <p:xfrm>
          <a:off x="1519238" y="722313"/>
          <a:ext cx="6927850" cy="4457700"/>
        </p:xfrm>
        <a:graphic>
          <a:graphicData uri="http://schemas.openxmlformats.org/presentationml/2006/ole">
            <mc:AlternateContent xmlns:mc="http://schemas.openxmlformats.org/markup-compatibility/2006">
              <mc:Choice xmlns:v="urn:schemas-microsoft-com:vml" Requires="v">
                <p:oleObj spid="_x0000_s2055" name="Worksheet" r:id="rId4" imgW="6057943" imgH="4391089" progId="Excel.Sheet.12">
                  <p:embed/>
                </p:oleObj>
              </mc:Choice>
              <mc:Fallback>
                <p:oleObj name="Worksheet" r:id="rId4" imgW="6057943" imgH="4391089" progId="Excel.Sheet.12">
                  <p:embed/>
                  <p:pic>
                    <p:nvPicPr>
                      <p:cNvPr id="6" name="Object 5">
                        <a:extLst>
                          <a:ext uri="{FF2B5EF4-FFF2-40B4-BE49-F238E27FC236}">
                            <a16:creationId xmlns:a16="http://schemas.microsoft.com/office/drawing/2014/main" id="{1D6B7C27-D7CB-4AB3-8044-2D2530517252}"/>
                          </a:ext>
                        </a:extLst>
                      </p:cNvPr>
                      <p:cNvPicPr/>
                      <p:nvPr/>
                    </p:nvPicPr>
                    <p:blipFill>
                      <a:blip r:embed="rId5"/>
                      <a:stretch>
                        <a:fillRect/>
                      </a:stretch>
                    </p:blipFill>
                    <p:spPr>
                      <a:xfrm>
                        <a:off x="1519238" y="722313"/>
                        <a:ext cx="6927850" cy="4457700"/>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21E553B6-6FF8-41F0-9BFC-5614328FBC43}"/>
              </a:ext>
            </a:extLst>
          </p:cNvPr>
          <p:cNvSpPr txBox="1"/>
          <p:nvPr/>
        </p:nvSpPr>
        <p:spPr>
          <a:xfrm>
            <a:off x="1393724" y="5696618"/>
            <a:ext cx="6061368" cy="646331"/>
          </a:xfrm>
          <a:prstGeom prst="rect">
            <a:avLst/>
          </a:prstGeom>
          <a:noFill/>
        </p:spPr>
        <p:txBody>
          <a:bodyPr wrap="square" rtlCol="0">
            <a:spAutoFit/>
          </a:bodyPr>
          <a:lstStyle/>
          <a:p>
            <a:r>
              <a:rPr lang="en-GB" sz="1200" dirty="0"/>
              <a:t>Pupils allocated a grammar school place (before appeal): 38</a:t>
            </a:r>
          </a:p>
          <a:p>
            <a:r>
              <a:rPr lang="en-GB" sz="1200" dirty="0"/>
              <a:t>Pupils allocated a non-selective school (before appeal): 54</a:t>
            </a:r>
          </a:p>
          <a:p>
            <a:r>
              <a:rPr lang="en-GB" sz="1200" dirty="0"/>
              <a:t>Pupils not offered any preferences: 2</a:t>
            </a:r>
          </a:p>
        </p:txBody>
      </p:sp>
    </p:spTree>
    <p:extLst>
      <p:ext uri="{BB962C8B-B14F-4D97-AF65-F5344CB8AC3E}">
        <p14:creationId xmlns:p14="http://schemas.microsoft.com/office/powerpoint/2010/main" val="3827746372"/>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latin typeface="Calibri" panose="020F0502020204030204" pitchFamily="34" charset="0"/>
                <a:cs typeface="Calibri" panose="020F0502020204030204" pitchFamily="34" charset="0"/>
              </a:rPr>
              <a:t>Choosing the most suitable path</a:t>
            </a:r>
          </a:p>
        </p:txBody>
      </p:sp>
      <p:sp>
        <p:nvSpPr>
          <p:cNvPr id="3083" name="Rectangle 11"/>
          <p:cNvSpPr>
            <a:spLocks noGrp="1" noChangeArrowheads="1"/>
          </p:cNvSpPr>
          <p:nvPr>
            <p:ph idx="1"/>
          </p:nvPr>
        </p:nvSpPr>
        <p:spPr>
          <a:xfrm>
            <a:off x="1448972" y="1617036"/>
            <a:ext cx="7284048" cy="4572000"/>
          </a:xfrm>
        </p:spPr>
        <p:txBody>
          <a:bodyPr>
            <a:noAutofit/>
          </a:bodyPr>
          <a:lstStyle/>
          <a:p>
            <a:pPr marL="0" indent="0">
              <a:buNone/>
            </a:pPr>
            <a:r>
              <a:rPr lang="en-GB" sz="2800" dirty="0">
                <a:latin typeface="Calibri" panose="020F0502020204030204" pitchFamily="34" charset="0"/>
                <a:cs typeface="Calibri" panose="020F0502020204030204" pitchFamily="34" charset="0"/>
              </a:rPr>
              <a:t>Your decision must be right for your individual child.  Some things to consider:</a:t>
            </a:r>
          </a:p>
          <a:p>
            <a:r>
              <a:rPr lang="en-GB" sz="2800" dirty="0">
                <a:latin typeface="Calibri" panose="020F0502020204030204" pitchFamily="34" charset="0"/>
                <a:cs typeface="Calibri" panose="020F0502020204030204" pitchFamily="34" charset="0"/>
              </a:rPr>
              <a:t>Your child’s skills and strengths – which environment will they thrive in?</a:t>
            </a:r>
          </a:p>
          <a:p>
            <a:r>
              <a:rPr lang="en-GB" sz="2800" dirty="0">
                <a:latin typeface="Calibri" panose="020F0502020204030204" pitchFamily="34" charset="0"/>
                <a:cs typeface="Calibri" panose="020F0502020204030204" pitchFamily="34" charset="0"/>
              </a:rPr>
              <a:t>Your child’s learning style and resilience - will they cope with the pressures of an academically selective setting?</a:t>
            </a:r>
          </a:p>
          <a:p>
            <a:r>
              <a:rPr lang="en-GB" sz="2800" dirty="0">
                <a:latin typeface="Calibri" panose="020F0502020204030204" pitchFamily="34" charset="0"/>
                <a:cs typeface="Calibri" panose="020F0502020204030204" pitchFamily="34" charset="0"/>
              </a:rPr>
              <a:t>Recent progress reports – does your child’s academic progress reflect the requirements of a grammar school setting?</a:t>
            </a:r>
          </a:p>
          <a:p>
            <a:pPr marL="0" indent="0">
              <a:buNone/>
            </a:pP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4115834"/>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latin typeface="Calibri" panose="020F0502020204030204" pitchFamily="34" charset="0"/>
                <a:cs typeface="Calibri" panose="020F0502020204030204" pitchFamily="34" charset="0"/>
              </a:rPr>
              <a:t>Applying for a secondary school place</a:t>
            </a:r>
            <a:br>
              <a:rPr lang="en-GB" dirty="0">
                <a:latin typeface="Calibri" panose="020F0502020204030204" pitchFamily="34" charset="0"/>
                <a:cs typeface="Calibri" panose="020F0502020204030204" pitchFamily="34" charset="0"/>
              </a:rPr>
            </a:br>
            <a:endParaRPr lang="en-GB"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71600" y="1382142"/>
            <a:ext cx="7713406" cy="4572000"/>
          </a:xfrm>
        </p:spPr>
        <p:txBody>
          <a:bodyPr>
            <a:normAutofit/>
          </a:bodyPr>
          <a:lstStyle/>
          <a:p>
            <a:r>
              <a:rPr lang="en-GB" dirty="0">
                <a:latin typeface="Calibri" panose="020F0502020204030204" pitchFamily="34" charset="0"/>
                <a:cs typeface="Calibri" panose="020F0502020204030204" pitchFamily="34" charset="0"/>
              </a:rPr>
              <a:t>Applications for secondary school transfer in 2025 open on </a:t>
            </a:r>
            <a:r>
              <a:rPr lang="en-GB" b="1" dirty="0">
                <a:solidFill>
                  <a:srgbClr val="FF0000"/>
                </a:solidFill>
                <a:latin typeface="Calibri" panose="020F0502020204030204" pitchFamily="34" charset="0"/>
                <a:cs typeface="Calibri" panose="020F0502020204030204" pitchFamily="34" charset="0"/>
              </a:rPr>
              <a:t>Monday 1</a:t>
            </a:r>
            <a:r>
              <a:rPr lang="en-GB" b="1" baseline="30000" dirty="0">
                <a:solidFill>
                  <a:srgbClr val="FF0000"/>
                </a:solidFill>
                <a:latin typeface="Calibri" panose="020F0502020204030204" pitchFamily="34" charset="0"/>
                <a:cs typeface="Calibri" panose="020F0502020204030204" pitchFamily="34" charset="0"/>
              </a:rPr>
              <a:t>st</a:t>
            </a:r>
            <a:r>
              <a:rPr lang="en-GB" b="1" dirty="0">
                <a:solidFill>
                  <a:srgbClr val="FF0000"/>
                </a:solidFill>
                <a:latin typeface="Calibri" panose="020F0502020204030204" pitchFamily="34" charset="0"/>
                <a:cs typeface="Calibri" panose="020F0502020204030204" pitchFamily="34" charset="0"/>
              </a:rPr>
              <a:t> September 2025.</a:t>
            </a:r>
          </a:p>
          <a:p>
            <a:r>
              <a:rPr lang="en-GB" dirty="0">
                <a:latin typeface="Calibri" panose="020F0502020204030204" pitchFamily="34" charset="0"/>
                <a:cs typeface="Calibri" panose="020F0502020204030204" pitchFamily="34" charset="0"/>
              </a:rPr>
              <a:t>Secondary school admissions information and the SCAF (Secondary School Application Form) are available on-line </a:t>
            </a:r>
            <a:r>
              <a:rPr lang="en-GB" dirty="0">
                <a:latin typeface="Calibri" panose="020F0502020204030204" pitchFamily="34" charset="0"/>
                <a:cs typeface="Calibri" panose="020F0502020204030204" pitchFamily="34" charset="0"/>
                <a:hlinkClick r:id="rId2"/>
              </a:rPr>
              <a:t>www.kent.gov.uk/ola</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The national closing date for applications is </a:t>
            </a:r>
            <a:r>
              <a:rPr lang="en-GB" b="1" dirty="0">
                <a:solidFill>
                  <a:srgbClr val="FF0000"/>
                </a:solidFill>
                <a:latin typeface="Calibri" panose="020F0502020204030204" pitchFamily="34" charset="0"/>
                <a:cs typeface="Calibri" panose="020F0502020204030204" pitchFamily="34" charset="0"/>
              </a:rPr>
              <a:t>Friday 31</a:t>
            </a:r>
            <a:r>
              <a:rPr lang="en-GB" b="1" baseline="30000" dirty="0">
                <a:solidFill>
                  <a:srgbClr val="FF0000"/>
                </a:solidFill>
                <a:latin typeface="Calibri" panose="020F0502020204030204" pitchFamily="34" charset="0"/>
                <a:cs typeface="Calibri" panose="020F0502020204030204" pitchFamily="34" charset="0"/>
              </a:rPr>
              <a:t>st</a:t>
            </a:r>
            <a:r>
              <a:rPr lang="en-GB" b="1" dirty="0">
                <a:solidFill>
                  <a:srgbClr val="FF0000"/>
                </a:solidFill>
                <a:latin typeface="Calibri" panose="020F0502020204030204" pitchFamily="34" charset="0"/>
                <a:cs typeface="Calibri" panose="020F0502020204030204" pitchFamily="34" charset="0"/>
              </a:rPr>
              <a:t> October 2025. </a:t>
            </a:r>
          </a:p>
          <a:p>
            <a:r>
              <a:rPr lang="en-GB" dirty="0">
                <a:latin typeface="Calibri" panose="020F0502020204030204" pitchFamily="34" charset="0"/>
                <a:cs typeface="Calibri" panose="020F0502020204030204" pitchFamily="34" charset="0"/>
              </a:rPr>
              <a:t>It is recommended that you make </a:t>
            </a:r>
            <a:r>
              <a:rPr lang="en-GB" b="1" dirty="0">
                <a:solidFill>
                  <a:srgbClr val="FF0000"/>
                </a:solidFill>
                <a:latin typeface="Calibri" panose="020F0502020204030204" pitchFamily="34" charset="0"/>
                <a:cs typeface="Calibri" panose="020F0502020204030204" pitchFamily="34" charset="0"/>
              </a:rPr>
              <a:t>4 choices of school</a:t>
            </a:r>
            <a:r>
              <a:rPr lang="en-GB" dirty="0">
                <a:solidFill>
                  <a:srgbClr val="FF0000"/>
                </a:solidFill>
                <a:latin typeface="Calibri" panose="020F0502020204030204" pitchFamily="34" charset="0"/>
                <a:cs typeface="Calibri" panose="020F0502020204030204" pitchFamily="34" charset="0"/>
              </a:rPr>
              <a:t>. </a:t>
            </a:r>
          </a:p>
          <a:p>
            <a:r>
              <a:rPr lang="en-GB" dirty="0">
                <a:latin typeface="Calibri" panose="020F0502020204030204" pitchFamily="34" charset="0"/>
                <a:cs typeface="Calibri" panose="020F0502020204030204" pitchFamily="34" charset="0"/>
              </a:rPr>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569" y="-357499"/>
            <a:ext cx="8194431" cy="1981200"/>
          </a:xfrm>
        </p:spPr>
        <p:txBody>
          <a:bodyPr/>
          <a:lstStyle/>
          <a:p>
            <a:r>
              <a:rPr lang="en-GB" dirty="0">
                <a:latin typeface="Calibri" panose="020F0502020204030204" pitchFamily="34" charset="0"/>
                <a:cs typeface="Calibri" panose="020F0502020204030204" pitchFamily="34" charset="0"/>
              </a:rPr>
              <a:t>Applying for a secondary school place</a:t>
            </a:r>
          </a:p>
        </p:txBody>
      </p:sp>
      <p:sp>
        <p:nvSpPr>
          <p:cNvPr id="3" name="Content Placeholder 2"/>
          <p:cNvSpPr>
            <a:spLocks noGrp="1"/>
          </p:cNvSpPr>
          <p:nvPr>
            <p:ph idx="1"/>
          </p:nvPr>
        </p:nvSpPr>
        <p:spPr>
          <a:xfrm>
            <a:off x="1201483" y="2146494"/>
            <a:ext cx="7704667" cy="3332816"/>
          </a:xfrm>
        </p:spPr>
        <p:txBody>
          <a:bodyPr>
            <a:noAutofit/>
          </a:bodyPr>
          <a:lstStyle/>
          <a:p>
            <a:pPr marL="0" indent="0">
              <a:buNone/>
            </a:pPr>
            <a:r>
              <a:rPr lang="en-GB" dirty="0">
                <a:latin typeface="Calibri" panose="020F0502020204030204" pitchFamily="34" charset="0"/>
                <a:cs typeface="Calibri" panose="020F0502020204030204" pitchFamily="34" charset="0"/>
              </a:rPr>
              <a:t>Before you complete the SCAF:</a:t>
            </a:r>
          </a:p>
          <a:p>
            <a:r>
              <a:rPr lang="en-GB" dirty="0">
                <a:latin typeface="Calibri" panose="020F0502020204030204" pitchFamily="34" charset="0"/>
                <a:cs typeface="Calibri" panose="020F0502020204030204" pitchFamily="34" charset="0"/>
              </a:rPr>
              <a:t>Check the school’s admissions criteria - this sets out how schools choose which children to offer a school place to. Schools publish admissions criteria and useful information on their websites.  You will find a list of secondary schools here: </a:t>
            </a:r>
            <a:r>
              <a:rPr lang="en-GB" dirty="0">
                <a:latin typeface="Calibri" panose="020F0502020204030204" pitchFamily="34" charset="0"/>
                <a:cs typeface="Calibri" panose="020F0502020204030204" pitchFamily="34" charset="0"/>
                <a:hlinkClick r:id="rId2"/>
              </a:rPr>
              <a:t>https://www.kent.gov.uk/education-and-children/schools/school-places/admissions-criteria/admissions-criteria-202526/secondary-202526</a:t>
            </a:r>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Read the school’s Ofsted reports and check school league tables.</a:t>
            </a:r>
          </a:p>
          <a:p>
            <a:r>
              <a:rPr lang="en-GB" dirty="0">
                <a:latin typeface="Calibri" panose="020F0502020204030204" pitchFamily="34" charset="0"/>
                <a:cs typeface="Calibri" panose="020F0502020204030204" pitchFamily="34" charset="0"/>
              </a:rPr>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699C76FA2C27B439AC44AF1D272467F" ma:contentTypeVersion="10" ma:contentTypeDescription="Create a new document." ma:contentTypeScope="" ma:versionID="ecf71eca938afc78ee03780fa89834e6">
  <xsd:schema xmlns:xsd="http://www.w3.org/2001/XMLSchema" xmlns:xs="http://www.w3.org/2001/XMLSchema" xmlns:p="http://schemas.microsoft.com/office/2006/metadata/properties" xmlns:ns2="04deae0a-23dd-48c2-8e99-c7cb7f71c64a" xmlns:ns3="660f6ca6-4783-4eee-9da6-47e11f603d2b" targetNamespace="http://schemas.microsoft.com/office/2006/metadata/properties" ma:root="true" ma:fieldsID="35d06458c549efefebf4eb7e34296b87" ns2:_="" ns3:_="">
    <xsd:import namespace="04deae0a-23dd-48c2-8e99-c7cb7f71c64a"/>
    <xsd:import namespace="660f6ca6-4783-4eee-9da6-47e11f603d2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deae0a-23dd-48c2-8e99-c7cb7f71c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60f6ca6-4783-4eee-9da6-47e11f603d2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5B42DF-B1E0-41CC-BF05-F46CCFE5C2A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81AE98D-67F6-4E5A-AB12-FF65F5B326E8}">
  <ds:schemaRefs>
    <ds:schemaRef ds:uri="http://schemas.microsoft.com/sharepoint/v3/contenttype/forms"/>
  </ds:schemaRefs>
</ds:datastoreItem>
</file>

<file path=customXml/itemProps3.xml><?xml version="1.0" encoding="utf-8"?>
<ds:datastoreItem xmlns:ds="http://schemas.openxmlformats.org/officeDocument/2006/customXml" ds:itemID="{2314B0F6-8879-4B46-953E-BCA0CAF134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deae0a-23dd-48c2-8e99-c7cb7f71c64a"/>
    <ds:schemaRef ds:uri="660f6ca6-4783-4eee-9da6-47e11f603d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749</TotalTime>
  <Words>3515</Words>
  <Application>Microsoft Office PowerPoint</Application>
  <PresentationFormat>On-screen Show (4:3)</PresentationFormat>
  <Paragraphs>208</Paragraphs>
  <Slides>43</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Aptos</vt:lpstr>
      <vt:lpstr>Arial</vt:lpstr>
      <vt:lpstr>Calibri</vt:lpstr>
      <vt:lpstr>Corbel</vt:lpstr>
      <vt:lpstr>Wingdings</vt:lpstr>
      <vt:lpstr>Wingdings,Sans-Serif</vt:lpstr>
      <vt:lpstr>Parallax</vt:lpstr>
      <vt:lpstr>Worksheet</vt:lpstr>
      <vt:lpstr>Secondary School Transfer Information for  Year 5 Parents May 2025</vt:lpstr>
      <vt:lpstr>Aims</vt:lpstr>
      <vt:lpstr>Which secondary school?</vt:lpstr>
      <vt:lpstr>Which secondary school?</vt:lpstr>
      <vt:lpstr>Secondary School Allocations March 2024</vt:lpstr>
      <vt:lpstr>Secondary School Allocations March 2025</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2024</vt:lpstr>
      <vt:lpstr>Kent Test scores report 2024</vt:lpstr>
      <vt:lpstr>Access Arrangements</vt:lpstr>
      <vt:lpstr>What about children with Special Needs and Disabilities?</vt:lpstr>
      <vt:lpstr>      How do we apply for Access Arrangements?</vt:lpstr>
      <vt:lpstr>What evidence is used to support the application for Access Arrangements?</vt:lpstr>
      <vt:lpstr>The best thing for my child would be to be to have extra time and be in a separate room.</vt:lpstr>
      <vt:lpstr>When are parents informed of the decision made by KCC?</vt:lpstr>
      <vt:lpstr>Will my child have the same support awarded for all the exams/ tests they do while in education?</vt:lpstr>
      <vt:lpstr>Kent Test Results</vt:lpstr>
      <vt:lpstr>Headteacher Appeals</vt:lpstr>
      <vt:lpstr>Teacher Assessment and Evidence</vt:lpstr>
      <vt:lpstr>The Medway Test </vt:lpstr>
      <vt:lpstr>National Offer Day</vt:lpstr>
      <vt:lpstr>National Offer Day</vt:lpstr>
      <vt:lpstr>If you are unhappy with the offer </vt:lpstr>
      <vt:lpstr>School Support</vt:lpstr>
      <vt:lpstr>Contact information</vt:lpstr>
      <vt:lpstr>Useful Links</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A Charlton</cp:lastModifiedBy>
  <cp:revision>94</cp:revision>
  <dcterms:created xsi:type="dcterms:W3CDTF">2020-09-12T09:37:14Z</dcterms:created>
  <dcterms:modified xsi:type="dcterms:W3CDTF">2025-09-10T09:24:48Z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0x0101002699C76FA2C27B439AC44AF1D272467F</vt:lpwstr>
  </property>
</Properties>
</file>