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2"/>
  </p:sldMasterIdLst>
  <p:notesMasterIdLst>
    <p:notesMasterId r:id="rId38"/>
  </p:notesMasterIdLst>
  <p:handoutMasterIdLst>
    <p:handoutMasterId r:id="rId39"/>
  </p:handoutMasterIdLst>
  <p:sldIdLst>
    <p:sldId id="256" r:id="rId3"/>
    <p:sldId id="262" r:id="rId4"/>
    <p:sldId id="273" r:id="rId5"/>
    <p:sldId id="304" r:id="rId6"/>
    <p:sldId id="306" r:id="rId7"/>
    <p:sldId id="292" r:id="rId8"/>
    <p:sldId id="276" r:id="rId9"/>
    <p:sldId id="293" r:id="rId10"/>
    <p:sldId id="289" r:id="rId11"/>
    <p:sldId id="294" r:id="rId12"/>
    <p:sldId id="298" r:id="rId13"/>
    <p:sldId id="299" r:id="rId14"/>
    <p:sldId id="288" r:id="rId15"/>
    <p:sldId id="295" r:id="rId16"/>
    <p:sldId id="259" r:id="rId17"/>
    <p:sldId id="258" r:id="rId18"/>
    <p:sldId id="267" r:id="rId19"/>
    <p:sldId id="268" r:id="rId20"/>
    <p:sldId id="269" r:id="rId21"/>
    <p:sldId id="270" r:id="rId22"/>
    <p:sldId id="296" r:id="rId23"/>
    <p:sldId id="271" r:id="rId24"/>
    <p:sldId id="272" r:id="rId25"/>
    <p:sldId id="301" r:id="rId26"/>
    <p:sldId id="300" r:id="rId27"/>
    <p:sldId id="307" r:id="rId28"/>
    <p:sldId id="308" r:id="rId29"/>
    <p:sldId id="309" r:id="rId30"/>
    <p:sldId id="278" r:id="rId31"/>
    <p:sldId id="303" r:id="rId32"/>
    <p:sldId id="279" r:id="rId33"/>
    <p:sldId id="286" r:id="rId34"/>
    <p:sldId id="282" r:id="rId35"/>
    <p:sldId id="310" r:id="rId36"/>
    <p:sldId id="283" r:id="rId3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FFCC"/>
    <a:srgbClr val="00CC99"/>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26" autoAdjust="0"/>
    <p:restoredTop sz="94836" autoAdjust="0"/>
  </p:normalViewPr>
  <p:slideViewPr>
    <p:cSldViewPr snapToGrid="0">
      <p:cViewPr varScale="1">
        <p:scale>
          <a:sx n="68" d="100"/>
          <a:sy n="68" d="100"/>
        </p:scale>
        <p:origin x="115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4C0E7A2-7769-40A2-8C34-B72FF738C6C2}" type="datetimeFigureOut">
              <a:rPr lang="en-GB" smtClean="0"/>
              <a:t>22/05/2024</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29DDE52-7042-48CE-8643-ABEFFBA3EC63}" type="slidenum">
              <a:rPr lang="en-GB" smtClean="0"/>
              <a:t>‹#›</a:t>
            </a:fld>
            <a:endParaRPr lang="en-GB"/>
          </a:p>
        </p:txBody>
      </p:sp>
    </p:spTree>
    <p:extLst>
      <p:ext uri="{BB962C8B-B14F-4D97-AF65-F5344CB8AC3E}">
        <p14:creationId xmlns:p14="http://schemas.microsoft.com/office/powerpoint/2010/main" val="3287787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200"/>
            </a:lvl1pPr>
          </a:lstStyle>
          <a:p>
            <a:endParaRPr lang="en-US"/>
          </a:p>
        </p:txBody>
      </p:sp>
      <p:sp>
        <p:nvSpPr>
          <p:cNvPr id="6144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lvl1pPr>
          </a:lstStyle>
          <a:p>
            <a:endParaRPr lang="en-US"/>
          </a:p>
        </p:txBody>
      </p:sp>
      <p:sp>
        <p:nvSpPr>
          <p:cNvPr id="6144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44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defRPr sz="1200"/>
            </a:lvl1pPr>
          </a:lstStyle>
          <a:p>
            <a:endParaRPr lang="en-US"/>
          </a:p>
        </p:txBody>
      </p:sp>
      <p:sp>
        <p:nvSpPr>
          <p:cNvPr id="6144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vl1pPr>
          </a:lstStyle>
          <a:p>
            <a:fld id="{541191D7-EAA8-4D00-8B90-2FC6F2F34491}" type="slidenum">
              <a:rPr lang="en-US"/>
              <a:pPr/>
              <a:t>‹#›</a:t>
            </a:fld>
            <a:endParaRPr lang="en-US"/>
          </a:p>
        </p:txBody>
      </p:sp>
    </p:spTree>
    <p:extLst>
      <p:ext uri="{BB962C8B-B14F-4D97-AF65-F5344CB8AC3E}">
        <p14:creationId xmlns:p14="http://schemas.microsoft.com/office/powerpoint/2010/main" val="35474725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50F11A-810D-459E-AB6B-3D5469F043E0}" type="slidenum">
              <a:rPr lang="en-US"/>
              <a:pPr/>
              <a:t>1</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071520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18</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938524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19</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732005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20</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21</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22</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262782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23</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213471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24</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9212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25</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100248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29</a:t>
            </a:fld>
            <a:endParaRPr lang="en-US"/>
          </a:p>
        </p:txBody>
      </p:sp>
    </p:spTree>
    <p:extLst>
      <p:ext uri="{BB962C8B-B14F-4D97-AF65-F5344CB8AC3E}">
        <p14:creationId xmlns:p14="http://schemas.microsoft.com/office/powerpoint/2010/main" val="1604363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30</a:t>
            </a:fld>
            <a:endParaRPr lang="en-US"/>
          </a:p>
        </p:txBody>
      </p:sp>
    </p:spTree>
    <p:extLst>
      <p:ext uri="{BB962C8B-B14F-4D97-AF65-F5344CB8AC3E}">
        <p14:creationId xmlns:p14="http://schemas.microsoft.com/office/powerpoint/2010/main" val="2253079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4E6FDD-33F0-4D7A-8BA8-457B277DCF4B}" type="slidenum">
              <a:rPr lang="en-US"/>
              <a:pPr/>
              <a:t>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11636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4</a:t>
            </a:fld>
            <a:endParaRPr lang="en-US"/>
          </a:p>
        </p:txBody>
      </p:sp>
    </p:spTree>
    <p:extLst>
      <p:ext uri="{BB962C8B-B14F-4D97-AF65-F5344CB8AC3E}">
        <p14:creationId xmlns:p14="http://schemas.microsoft.com/office/powerpoint/2010/main" val="986818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5</a:t>
            </a:fld>
            <a:endParaRPr lang="en-US"/>
          </a:p>
        </p:txBody>
      </p:sp>
    </p:spTree>
    <p:extLst>
      <p:ext uri="{BB962C8B-B14F-4D97-AF65-F5344CB8AC3E}">
        <p14:creationId xmlns:p14="http://schemas.microsoft.com/office/powerpoint/2010/main" val="1334972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6</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28174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14</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80819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15</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191586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16</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0800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17</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522074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80B0D17D-2647-4266-9487-0CA541A3FAFE}"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2382328738"/>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122282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4180153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421310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171949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2410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538630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8B10A-B675-4087-9034-9B2183FA19D1}" type="slidenum">
              <a:rPr lang="en-US" smtClean="0"/>
              <a:pPr/>
              <a:t>‹#›</a:t>
            </a:fld>
            <a:endParaRPr lang="en-US"/>
          </a:p>
        </p:txBody>
      </p:sp>
    </p:spTree>
    <p:extLst>
      <p:ext uri="{BB962C8B-B14F-4D97-AF65-F5344CB8AC3E}">
        <p14:creationId xmlns:p14="http://schemas.microsoft.com/office/powerpoint/2010/main" val="3320360079"/>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D3488-233A-4527-AB2B-86B08BC2E42E}" type="slidenum">
              <a:rPr lang="en-US" smtClean="0"/>
              <a:pPr/>
              <a:t>‹#›</a:t>
            </a:fld>
            <a:endParaRPr lang="en-US"/>
          </a:p>
        </p:txBody>
      </p:sp>
    </p:spTree>
    <p:extLst>
      <p:ext uri="{BB962C8B-B14F-4D97-AF65-F5344CB8AC3E}">
        <p14:creationId xmlns:p14="http://schemas.microsoft.com/office/powerpoint/2010/main" val="172703680"/>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3F9DD91-C94B-4410-B8E2-C31341F4D57B}" type="slidenum">
              <a:rPr lang="en-US" smtClean="0"/>
              <a:pPr/>
              <a:t>‹#›</a:t>
            </a:fld>
            <a:endParaRPr lang="en-US"/>
          </a:p>
        </p:txBody>
      </p:sp>
    </p:spTree>
    <p:extLst>
      <p:ext uri="{BB962C8B-B14F-4D97-AF65-F5344CB8AC3E}">
        <p14:creationId xmlns:p14="http://schemas.microsoft.com/office/powerpoint/2010/main" val="744043399"/>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E99CDFB7-BA1E-400C-A6DB-42D5818B1DD6}" type="slidenum">
              <a:rPr lang="en-US" smtClean="0"/>
              <a:pPr/>
              <a:t>‹#›</a:t>
            </a:fld>
            <a:endParaRPr lang="en-US"/>
          </a:p>
        </p:txBody>
      </p:sp>
    </p:spTree>
    <p:extLst>
      <p:ext uri="{BB962C8B-B14F-4D97-AF65-F5344CB8AC3E}">
        <p14:creationId xmlns:p14="http://schemas.microsoft.com/office/powerpoint/2010/main" val="3013616701"/>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1D494-68BC-407F-AF65-AB0F97113BB5}" type="slidenum">
              <a:rPr lang="en-US" smtClean="0"/>
              <a:pPr/>
              <a:t>‹#›</a:t>
            </a:fld>
            <a:endParaRPr lang="en-US"/>
          </a:p>
        </p:txBody>
      </p:sp>
    </p:spTree>
    <p:extLst>
      <p:ext uri="{BB962C8B-B14F-4D97-AF65-F5344CB8AC3E}">
        <p14:creationId xmlns:p14="http://schemas.microsoft.com/office/powerpoint/2010/main" val="1905263465"/>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E3192-E4CE-48D6-A6F2-6D2A272381B1}" type="slidenum">
              <a:rPr lang="en-US" smtClean="0"/>
              <a:pPr/>
              <a:t>‹#›</a:t>
            </a:fld>
            <a:endParaRPr lang="en-US"/>
          </a:p>
        </p:txBody>
      </p:sp>
    </p:spTree>
    <p:extLst>
      <p:ext uri="{BB962C8B-B14F-4D97-AF65-F5344CB8AC3E}">
        <p14:creationId xmlns:p14="http://schemas.microsoft.com/office/powerpoint/2010/main" val="747445823"/>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38FEF-6213-4598-919E-2C5D33C16990}" type="slidenum">
              <a:rPr lang="en-US" smtClean="0"/>
              <a:pPr/>
              <a:t>‹#›</a:t>
            </a:fld>
            <a:endParaRPr lang="en-US"/>
          </a:p>
        </p:txBody>
      </p:sp>
    </p:spTree>
    <p:extLst>
      <p:ext uri="{BB962C8B-B14F-4D97-AF65-F5344CB8AC3E}">
        <p14:creationId xmlns:p14="http://schemas.microsoft.com/office/powerpoint/2010/main" val="3240338015"/>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107C3-E985-4DC2-8886-570CDD1DCD6B}" type="slidenum">
              <a:rPr lang="en-US" smtClean="0"/>
              <a:pPr/>
              <a:t>‹#›</a:t>
            </a:fld>
            <a:endParaRPr lang="en-US"/>
          </a:p>
        </p:txBody>
      </p:sp>
    </p:spTree>
    <p:extLst>
      <p:ext uri="{BB962C8B-B14F-4D97-AF65-F5344CB8AC3E}">
        <p14:creationId xmlns:p14="http://schemas.microsoft.com/office/powerpoint/2010/main" val="1871208835"/>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87DE84-1273-4261-A7F9-101789AABE14}" type="slidenum">
              <a:rPr lang="en-US" smtClean="0"/>
              <a:pPr/>
              <a:t>‹#›</a:t>
            </a:fld>
            <a:endParaRPr lang="en-US"/>
          </a:p>
        </p:txBody>
      </p:sp>
    </p:spTree>
    <p:extLst>
      <p:ext uri="{BB962C8B-B14F-4D97-AF65-F5344CB8AC3E}">
        <p14:creationId xmlns:p14="http://schemas.microsoft.com/office/powerpoint/2010/main" val="3481628047"/>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84E99E-F311-4DF1-948C-EE093CE6CFF9}" type="slidenum">
              <a:rPr lang="en-US" smtClean="0"/>
              <a:pPr/>
              <a:t>‹#›</a:t>
            </a:fld>
            <a:endParaRPr lang="en-US"/>
          </a:p>
        </p:txBody>
      </p:sp>
    </p:spTree>
    <p:extLst>
      <p:ext uri="{BB962C8B-B14F-4D97-AF65-F5344CB8AC3E}">
        <p14:creationId xmlns:p14="http://schemas.microsoft.com/office/powerpoint/2010/main" val="2345201203"/>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8000"/>
            <a:lum/>
          </a:blip>
          <a:srcRect/>
          <a:stretch>
            <a:fillRect l="32000" t="2000" r="-1000" b="4000"/>
          </a:stretch>
        </a:blip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D1F01D4-9524-4813-B564-656FF752DF88}" type="slidenum">
              <a:rPr lang="en-US" smtClean="0"/>
              <a:pPr/>
              <a:t>‹#›</a:t>
            </a:fld>
            <a:endParaRPr lang="en-US"/>
          </a:p>
        </p:txBody>
      </p:sp>
    </p:spTree>
    <p:extLst>
      <p:ext uri="{BB962C8B-B14F-4D97-AF65-F5344CB8AC3E}">
        <p14:creationId xmlns:p14="http://schemas.microsoft.com/office/powerpoint/2010/main" val="315284778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Lst>
  <p:transition>
    <p:fade thruBlk="1"/>
  </p:transition>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kent.gov.uk/education-and-children/schools/school-places/choosing-a-schoo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kent.gov.uk/education-and-children/schools/school-places/after-you-get-your-school-offer" TargetMode="External"/><Relationship Id="rId2" Type="http://schemas.openxmlformats.org/officeDocument/2006/relationships/hyperlink" Target="http://www.kent.gov.uk/education-and-children/schools/school-places/admissions-criteria" TargetMode="External"/><Relationship Id="rId1" Type="http://schemas.openxmlformats.org/officeDocument/2006/relationships/slideLayout" Target="../slideLayouts/slideLayout2.xml"/><Relationship Id="rId4" Type="http://schemas.openxmlformats.org/officeDocument/2006/relationships/hyperlink" Target="http://www.kent.gov.uk/education-and-children/schools/school-places/appeal-a-school-offer#tab-2"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www.kent.gov.uk/education-and-children/schools/school-places/appeal-a-school-offer#tab-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kent.gov.uk/__data/assets/pdf_file/0014/14513/Kent-Test-familiarisation-booklet.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gl-assessment.co.uk/products/11plus-series-11-plus-practice-papers/11plus-familiarisation-material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kent.gov.uk/education-and-children/schools/school-places/kent-test#tab-2,5"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gl-assessment.co.uk/support/cat4-product-support/cat4-information-for-parent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medway.gov.uk/info/200137/schools_and_learning/1049/medway_test_11"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kent.cloud.servelec-synergy.com/parentportal/login.asp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kent.gov.uk/education-and-children/schools/school-places/appeal-a-school-offer"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kent.gov.uk/ola" TargetMode="External"/><Relationship Id="rId2" Type="http://schemas.openxmlformats.org/officeDocument/2006/relationships/hyperlink" Target="http://www.kent.gov.uk/secondaryadmissions" TargetMode="External"/><Relationship Id="rId1" Type="http://schemas.openxmlformats.org/officeDocument/2006/relationships/slideLayout" Target="../slideLayouts/slideLayout2.xml"/><Relationship Id="rId6" Type="http://schemas.openxmlformats.org/officeDocument/2006/relationships/hyperlink" Target="mailto:kent.admissions@kent.gov.uk" TargetMode="External"/><Relationship Id="rId5" Type="http://schemas.openxmlformats.org/officeDocument/2006/relationships/hyperlink" Target="http://new.medway.gov.uk/education/school-admissions/medway-test/register-for-the-medway-test" TargetMode="External"/><Relationship Id="rId4" Type="http://schemas.openxmlformats.org/officeDocument/2006/relationships/hyperlink" Target="http://www.kent.gov.uk/education-and-children/schools/school-places/kent-test"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www.kent.gov.uk/education-and-children/schools/school-places/kent-test" TargetMode="External"/><Relationship Id="rId2" Type="http://schemas.openxmlformats.org/officeDocument/2006/relationships/hyperlink" Target="http://www.kent.gov.uk/ola" TargetMode="External"/><Relationship Id="rId1" Type="http://schemas.openxmlformats.org/officeDocument/2006/relationships/slideLayout" Target="../slideLayouts/slideLayout2.xml"/><Relationship Id="rId5" Type="http://schemas.openxmlformats.org/officeDocument/2006/relationships/hyperlink" Target="https://www.discovery.kent.sch.uk/assets/Kent-Test-Leaflet-for-parents-1.pdf" TargetMode="External"/><Relationship Id="rId4" Type="http://schemas.openxmlformats.org/officeDocument/2006/relationships/hyperlink" Target="http://new.medway.gov.uk/education/school-admissions/medway-test/register-for-the-medway-test"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mailto:kstannard@discovery.kent.sch.uk" TargetMode="External"/><Relationship Id="rId2" Type="http://schemas.openxmlformats.org/officeDocument/2006/relationships/hyperlink" Target="mailto:jwilce@discovery.kent.sch.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kent.gov.uk/education-and-children/schools/school-places/admissions-criteria/admissions-criteria-202526/secondary-20252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kent.gov.uk/ol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kent.gov.uk/education-and-children/schools/school-places/admissions-criteria/admissions-criteria-202526/secondary-20252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E3D4922-3D1C-4679-9A86-15BFC1A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64E9BCF-1B67-4514-808C-A5DCBDEB4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6" name="Group 75">
            <a:extLst>
              <a:ext uri="{FF2B5EF4-FFF2-40B4-BE49-F238E27FC236}">
                <a16:creationId xmlns:a16="http://schemas.microsoft.com/office/drawing/2014/main" id="{32238778-9D1D-45F4-BB78-76F208A224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7" name="Freeform 6">
              <a:extLst>
                <a:ext uri="{FF2B5EF4-FFF2-40B4-BE49-F238E27FC236}">
                  <a16:creationId xmlns:a16="http://schemas.microsoft.com/office/drawing/2014/main" id="{93667F4D-F2CD-4E50-BACC-24766910F7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8" name="Freeform 7">
              <a:extLst>
                <a:ext uri="{FF2B5EF4-FFF2-40B4-BE49-F238E27FC236}">
                  <a16:creationId xmlns:a16="http://schemas.microsoft.com/office/drawing/2014/main" id="{20CAAE25-D2F2-493F-9569-EC552C1AD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9" name="Freeform 8">
              <a:extLst>
                <a:ext uri="{FF2B5EF4-FFF2-40B4-BE49-F238E27FC236}">
                  <a16:creationId xmlns:a16="http://schemas.microsoft.com/office/drawing/2014/main" id="{42D5E996-541D-42BA-8B22-F7E96752CE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80" name="Freeform 9">
              <a:extLst>
                <a:ext uri="{FF2B5EF4-FFF2-40B4-BE49-F238E27FC236}">
                  <a16:creationId xmlns:a16="http://schemas.microsoft.com/office/drawing/2014/main" id="{6BDB86F1-7C07-4D49-B9C9-7837A1FB25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1" name="Freeform 10">
              <a:extLst>
                <a:ext uri="{FF2B5EF4-FFF2-40B4-BE49-F238E27FC236}">
                  <a16:creationId xmlns:a16="http://schemas.microsoft.com/office/drawing/2014/main" id="{92FDEA97-0861-44C0-9B26-4BB5F777A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2" name="Freeform 11">
              <a:extLst>
                <a:ext uri="{FF2B5EF4-FFF2-40B4-BE49-F238E27FC236}">
                  <a16:creationId xmlns:a16="http://schemas.microsoft.com/office/drawing/2014/main" id="{A9F3AA02-C861-444A-9178-0BD3D3CE1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050" name="Rectangle 2"/>
          <p:cNvSpPr>
            <a:spLocks noGrp="1" noChangeArrowheads="1"/>
          </p:cNvSpPr>
          <p:nvPr>
            <p:ph type="ctrTitle"/>
          </p:nvPr>
        </p:nvSpPr>
        <p:spPr>
          <a:xfrm>
            <a:off x="3576160" y="1391418"/>
            <a:ext cx="5336730" cy="3842570"/>
          </a:xfrm>
        </p:spPr>
        <p:txBody>
          <a:bodyPr anchor="ctr">
            <a:normAutofit fontScale="90000"/>
          </a:bodyPr>
          <a:lstStyle/>
          <a:p>
            <a:pPr algn="l"/>
            <a:r>
              <a:rPr lang="en-US" dirty="0">
                <a:latin typeface="Calibri" panose="020F0502020204030204" pitchFamily="34" charset="0"/>
                <a:cs typeface="Calibri" panose="020F0502020204030204" pitchFamily="34" charset="0"/>
              </a:rPr>
              <a:t>Secondary School Transfer Information for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Year 5 Parents</a:t>
            </a:r>
            <a:br>
              <a:rPr lang="en-US" dirty="0">
                <a:latin typeface="Calibri" panose="020F0502020204030204" pitchFamily="34" charset="0"/>
                <a:cs typeface="Calibri" panose="020F0502020204030204" pitchFamily="34" charset="0"/>
              </a:rPr>
            </a:br>
            <a:r>
              <a:rPr lang="en-US" sz="4400" dirty="0">
                <a:latin typeface="Calibri" panose="020F0502020204030204" pitchFamily="34" charset="0"/>
                <a:cs typeface="Calibri" panose="020F0502020204030204" pitchFamily="34" charset="0"/>
              </a:rPr>
              <a:t>May 2024</a:t>
            </a:r>
          </a:p>
        </p:txBody>
      </p:sp>
      <p:sp>
        <p:nvSpPr>
          <p:cNvPr id="2051" name="Rectangle 3"/>
          <p:cNvSpPr>
            <a:spLocks noGrp="1" noChangeArrowheads="1"/>
          </p:cNvSpPr>
          <p:nvPr>
            <p:ph type="subTitle" idx="1"/>
          </p:nvPr>
        </p:nvSpPr>
        <p:spPr>
          <a:xfrm>
            <a:off x="482600" y="1396180"/>
            <a:ext cx="1898637" cy="3842569"/>
          </a:xfrm>
        </p:spPr>
        <p:txBody>
          <a:bodyPr anchor="ctr">
            <a:normAutofit/>
          </a:bodyPr>
          <a:lstStyle/>
          <a:p>
            <a:pPr>
              <a:spcBef>
                <a:spcPct val="0"/>
              </a:spcBef>
            </a:pPr>
            <a:r>
              <a:rPr lang="en-US" sz="3000" b="1" i="1" dirty="0">
                <a:solidFill>
                  <a:srgbClr val="FFFFFF"/>
                </a:solidFill>
              </a:rPr>
              <a:t>Choosing the right path for your child</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8" y="-265592"/>
            <a:ext cx="8686800" cy="1981200"/>
          </a:xfrm>
        </p:spPr>
        <p:txBody>
          <a:bodyPr/>
          <a:lstStyle/>
          <a:p>
            <a:r>
              <a:rPr lang="en-GB" dirty="0">
                <a:latin typeface="Calibri" panose="020F0502020204030204" pitchFamily="34" charset="0"/>
                <a:cs typeface="Calibri" panose="020F0502020204030204" pitchFamily="34" charset="0"/>
              </a:rPr>
              <a:t>Applying for a secondary school place</a:t>
            </a:r>
          </a:p>
        </p:txBody>
      </p:sp>
      <p:sp>
        <p:nvSpPr>
          <p:cNvPr id="5" name="Content Placeholder 2"/>
          <p:cNvSpPr txBox="1">
            <a:spLocks/>
          </p:cNvSpPr>
          <p:nvPr/>
        </p:nvSpPr>
        <p:spPr bwMode="auto">
          <a:xfrm>
            <a:off x="1471248" y="1265442"/>
            <a:ext cx="7010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50000"/>
              </a:spcBef>
              <a:spcAft>
                <a:spcPct val="0"/>
              </a:spcAft>
              <a:buChar char="•"/>
              <a:defRPr sz="2400">
                <a:solidFill>
                  <a:schemeClr val="tx2"/>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Ø"/>
              <a:defRPr sz="2200" i="1">
                <a:solidFill>
                  <a:schemeClr val="tx2"/>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a:lstStyle>
          <a:p>
            <a:pPr>
              <a:lnSpc>
                <a:spcPct val="100000"/>
              </a:lnSpc>
            </a:pPr>
            <a:r>
              <a:rPr lang="en-GB" kern="0" dirty="0">
                <a:solidFill>
                  <a:schemeClr val="tx1"/>
                </a:solidFill>
                <a:latin typeface="Calibri" panose="020F0502020204030204" pitchFamily="34" charset="0"/>
                <a:cs typeface="Calibri" panose="020F0502020204030204" pitchFamily="34" charset="0"/>
              </a:rPr>
              <a:t>Find out how the school can support your child if you are choosing a school for a child with a specific educational need.</a:t>
            </a:r>
          </a:p>
          <a:p>
            <a:pPr>
              <a:lnSpc>
                <a:spcPct val="100000"/>
              </a:lnSpc>
            </a:pPr>
            <a:r>
              <a:rPr lang="en-GB" kern="0" dirty="0">
                <a:solidFill>
                  <a:schemeClr val="tx1"/>
                </a:solidFill>
                <a:latin typeface="Calibri" panose="020F0502020204030204" pitchFamily="34" charset="0"/>
                <a:cs typeface="Calibri" panose="020F0502020204030204" pitchFamily="34" charset="0"/>
              </a:rPr>
              <a:t>Consider travel arrangements – the proximity of schools from Kings Hill and non-direct bus routes may add up to a very long day for children.</a:t>
            </a:r>
          </a:p>
          <a:p>
            <a:pPr>
              <a:lnSpc>
                <a:spcPct val="100000"/>
              </a:lnSpc>
            </a:pPr>
            <a:r>
              <a:rPr lang="en-GB" kern="0" dirty="0">
                <a:solidFill>
                  <a:schemeClr val="tx1"/>
                </a:solidFill>
                <a:latin typeface="Calibri" panose="020F0502020204030204" pitchFamily="34" charset="0"/>
                <a:cs typeface="Calibri" panose="020F0502020204030204" pitchFamily="34" charset="0"/>
              </a:rPr>
              <a:t>Remember that you can seek advice from your child’s class teacher – we are here to offer advice and support you through the application process.</a:t>
            </a:r>
          </a:p>
          <a:p>
            <a:pPr>
              <a:lnSpc>
                <a:spcPct val="100000"/>
              </a:lnSpc>
            </a:pPr>
            <a:r>
              <a:rPr lang="en-GB" kern="0" dirty="0">
                <a:solidFill>
                  <a:schemeClr val="tx1"/>
                </a:solidFill>
                <a:latin typeface="Calibri" panose="020F0502020204030204" pitchFamily="34" charset="0"/>
                <a:cs typeface="Calibri" panose="020F0502020204030204" pitchFamily="34" charset="0"/>
              </a:rPr>
              <a:t>Further information on choosing a school can be found here: </a:t>
            </a:r>
            <a:r>
              <a:rPr lang="en-GB" kern="0" dirty="0">
                <a:solidFill>
                  <a:schemeClr val="tx1"/>
                </a:solidFill>
                <a:latin typeface="Calibri" panose="020F0502020204030204" pitchFamily="34" charset="0"/>
                <a:cs typeface="Calibri" panose="020F0502020204030204" pitchFamily="34" charset="0"/>
                <a:hlinkClick r:id="rId2"/>
              </a:rPr>
              <a:t>https://www.kent.gov.uk/education-and-children/schools/school-places/choosing-a-school</a:t>
            </a:r>
            <a:endParaRPr lang="en-GB" kern="0" dirty="0">
              <a:solidFill>
                <a:schemeClr val="tx1"/>
              </a:solidFill>
              <a:latin typeface="Calibri" panose="020F0502020204030204" pitchFamily="34" charset="0"/>
              <a:cs typeface="Calibri" panose="020F0502020204030204" pitchFamily="34" charset="0"/>
            </a:endParaRPr>
          </a:p>
          <a:p>
            <a:pPr>
              <a:lnSpc>
                <a:spcPct val="100000"/>
              </a:lnSpc>
            </a:pPr>
            <a:endParaRPr lang="en-GB" kern="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45708552"/>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960" y="-175846"/>
            <a:ext cx="8322040" cy="1981200"/>
          </a:xfrm>
        </p:spPr>
        <p:txBody>
          <a:bodyPr/>
          <a:lstStyle/>
          <a:p>
            <a:r>
              <a:rPr lang="en-GB" dirty="0">
                <a:latin typeface="Calibri" panose="020F0502020204030204" pitchFamily="34" charset="0"/>
                <a:cs typeface="Calibri" panose="020F0502020204030204" pitchFamily="34" charset="0"/>
              </a:rPr>
              <a:t>Applying for a grammar school place</a:t>
            </a:r>
          </a:p>
        </p:txBody>
      </p:sp>
      <p:sp>
        <p:nvSpPr>
          <p:cNvPr id="3" name="Content Placeholder 2"/>
          <p:cNvSpPr>
            <a:spLocks noGrp="1"/>
          </p:cNvSpPr>
          <p:nvPr>
            <p:ph idx="1"/>
          </p:nvPr>
        </p:nvSpPr>
        <p:spPr>
          <a:xfrm>
            <a:off x="1477780" y="1377885"/>
            <a:ext cx="7010400" cy="4572000"/>
          </a:xfrm>
        </p:spPr>
        <p:txBody>
          <a:bodyPr>
            <a:normAutofit fontScale="92500" lnSpcReduction="20000"/>
          </a:bodyPr>
          <a:lstStyle/>
          <a:p>
            <a:pPr marL="0" indent="0">
              <a:buNone/>
            </a:pPr>
            <a:endParaRPr lang="en-GB" sz="2200" dirty="0">
              <a:latin typeface="Calibri" panose="020F0502020204030204" pitchFamily="34" charset="0"/>
              <a:cs typeface="Calibri" panose="020F0502020204030204" pitchFamily="34" charset="0"/>
            </a:endParaRPr>
          </a:p>
          <a:p>
            <a:r>
              <a:rPr lang="en-GB" sz="2600" b="1" dirty="0">
                <a:latin typeface="Calibri" panose="020F0502020204030204" pitchFamily="34" charset="0"/>
                <a:cs typeface="Calibri" panose="020F0502020204030204" pitchFamily="34" charset="0"/>
              </a:rPr>
              <a:t>If your child is assessed as suitable for grammar school,</a:t>
            </a:r>
            <a:r>
              <a:rPr lang="en-GB" sz="2600" dirty="0">
                <a:latin typeface="Calibri" panose="020F0502020204030204" pitchFamily="34" charset="0"/>
                <a:cs typeface="Calibri" panose="020F0502020204030204" pitchFamily="34" charset="0"/>
              </a:rPr>
              <a:t> any Kent grammar school you apply for will consider your application, but this does not guarantee your child will be offered a place. </a:t>
            </a:r>
          </a:p>
          <a:p>
            <a:r>
              <a:rPr lang="en-GB" sz="2600" dirty="0">
                <a:latin typeface="Calibri" panose="020F0502020204030204" pitchFamily="34" charset="0"/>
                <a:cs typeface="Calibri" panose="020F0502020204030204" pitchFamily="34" charset="0"/>
              </a:rPr>
              <a:t>If more children qualify for places than it has space for, the school must use its </a:t>
            </a:r>
            <a:r>
              <a:rPr lang="en-GB" sz="2600" dirty="0">
                <a:latin typeface="Calibri" panose="020F0502020204030204" pitchFamily="34" charset="0"/>
                <a:cs typeface="Calibri" panose="020F0502020204030204" pitchFamily="34" charset="0"/>
                <a:hlinkClick r:id="rId2"/>
              </a:rPr>
              <a:t>admissions criteria</a:t>
            </a:r>
            <a:r>
              <a:rPr lang="en-GB" sz="2600" dirty="0">
                <a:latin typeface="Calibri" panose="020F0502020204030204" pitchFamily="34" charset="0"/>
                <a:cs typeface="Calibri" panose="020F0502020204030204" pitchFamily="34" charset="0"/>
              </a:rPr>
              <a:t> to decide which children to offer places to. </a:t>
            </a:r>
          </a:p>
          <a:p>
            <a:r>
              <a:rPr lang="en-GB" sz="2600" dirty="0">
                <a:latin typeface="Calibri" panose="020F0502020204030204" pitchFamily="34" charset="0"/>
                <a:cs typeface="Calibri" panose="020F0502020204030204" pitchFamily="34" charset="0"/>
              </a:rPr>
              <a:t>If your child is not offered a place at a grammar school because it is full you can put their name on the </a:t>
            </a:r>
            <a:r>
              <a:rPr lang="en-GB" sz="2600" dirty="0">
                <a:latin typeface="Calibri" panose="020F0502020204030204" pitchFamily="34" charset="0"/>
                <a:cs typeface="Calibri" panose="020F0502020204030204" pitchFamily="34" charset="0"/>
                <a:hlinkClick r:id="rId3"/>
              </a:rPr>
              <a:t>school's waiting list</a:t>
            </a:r>
            <a:r>
              <a:rPr lang="en-GB" sz="2600" dirty="0">
                <a:latin typeface="Calibri" panose="020F0502020204030204" pitchFamily="34" charset="0"/>
                <a:cs typeface="Calibri" panose="020F0502020204030204" pitchFamily="34" charset="0"/>
              </a:rPr>
              <a:t>. </a:t>
            </a:r>
          </a:p>
          <a:p>
            <a:r>
              <a:rPr lang="en-GB" sz="2600" dirty="0">
                <a:latin typeface="Calibri" panose="020F0502020204030204" pitchFamily="34" charset="0"/>
                <a:cs typeface="Calibri" panose="020F0502020204030204" pitchFamily="34" charset="0"/>
              </a:rPr>
              <a:t>You can also </a:t>
            </a:r>
            <a:r>
              <a:rPr lang="en-GB" sz="2600" dirty="0">
                <a:latin typeface="Calibri" panose="020F0502020204030204" pitchFamily="34" charset="0"/>
                <a:cs typeface="Calibri" panose="020F0502020204030204" pitchFamily="34" charset="0"/>
                <a:hlinkClick r:id="rId4"/>
              </a:rPr>
              <a:t>appeal</a:t>
            </a:r>
            <a:r>
              <a:rPr lang="en-GB" sz="2600" dirty="0">
                <a:latin typeface="Calibri" panose="020F0502020204030204" pitchFamily="34" charset="0"/>
                <a:cs typeface="Calibri" panose="020F0502020204030204" pitchFamily="34" charset="0"/>
              </a:rPr>
              <a:t> to explain why you think the school should admit your child even though it is full.</a:t>
            </a:r>
          </a:p>
          <a:p>
            <a:endParaRPr lang="en-GB"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53704933"/>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464" y="-386860"/>
            <a:ext cx="8391378" cy="1981200"/>
          </a:xfrm>
        </p:spPr>
        <p:txBody>
          <a:bodyPr/>
          <a:lstStyle/>
          <a:p>
            <a:r>
              <a:rPr lang="en-GB" dirty="0">
                <a:latin typeface="Calibri" panose="020F0502020204030204" pitchFamily="34" charset="0"/>
                <a:cs typeface="Calibri" panose="020F0502020204030204" pitchFamily="34" charset="0"/>
              </a:rPr>
              <a:t>Applying for a grammar school place</a:t>
            </a:r>
          </a:p>
        </p:txBody>
      </p:sp>
      <p:sp>
        <p:nvSpPr>
          <p:cNvPr id="3" name="Content Placeholder 2"/>
          <p:cNvSpPr>
            <a:spLocks noGrp="1"/>
          </p:cNvSpPr>
          <p:nvPr>
            <p:ph idx="1"/>
          </p:nvPr>
        </p:nvSpPr>
        <p:spPr>
          <a:xfrm>
            <a:off x="1478953" y="1406021"/>
            <a:ext cx="7010400" cy="4572000"/>
          </a:xfrm>
        </p:spPr>
        <p:txBody>
          <a:bodyPr>
            <a:noAutofit/>
          </a:bodyPr>
          <a:lstStyle/>
          <a:p>
            <a:pPr marL="0" indent="0">
              <a:buNone/>
            </a:pPr>
            <a:endParaRPr lang="en-GB" sz="2800"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If your child was not tested or was not assessed as suitable for a Kent grammar school</a:t>
            </a:r>
            <a:r>
              <a:rPr lang="en-GB" sz="2800" dirty="0">
                <a:latin typeface="Calibri" panose="020F0502020204030204" pitchFamily="34" charset="0"/>
                <a:cs typeface="Calibri" panose="020F0502020204030204" pitchFamily="34" charset="0"/>
              </a:rPr>
              <a:t>, you can still apply for a Kent grammar school but your application will be turned down. </a:t>
            </a:r>
          </a:p>
          <a:p>
            <a:r>
              <a:rPr lang="en-GB" sz="2800" dirty="0">
                <a:latin typeface="Calibri" panose="020F0502020204030204" pitchFamily="34" charset="0"/>
                <a:cs typeface="Calibri" panose="020F0502020204030204" pitchFamily="34" charset="0"/>
              </a:rPr>
              <a:t>You will then have the right to </a:t>
            </a:r>
            <a:r>
              <a:rPr lang="en-GB" sz="2800" dirty="0">
                <a:latin typeface="Calibri" panose="020F0502020204030204" pitchFamily="34" charset="0"/>
                <a:cs typeface="Calibri" panose="020F0502020204030204" pitchFamily="34" charset="0"/>
                <a:hlinkClick r:id="rId2"/>
              </a:rPr>
              <a:t>appeal</a:t>
            </a:r>
            <a:r>
              <a:rPr lang="en-GB" sz="2800" dirty="0">
                <a:latin typeface="Calibri" panose="020F0502020204030204" pitchFamily="34" charset="0"/>
                <a:cs typeface="Calibri" panose="020F0502020204030204" pitchFamily="34" charset="0"/>
              </a:rPr>
              <a:t> to explain why you think grammar school is a suitable option for your child.</a:t>
            </a:r>
          </a:p>
          <a:p>
            <a:r>
              <a:rPr lang="en-GB" sz="2800" dirty="0">
                <a:latin typeface="Calibri" panose="020F0502020204030204" pitchFamily="34" charset="0"/>
                <a:cs typeface="Calibri" panose="020F0502020204030204" pitchFamily="34" charset="0"/>
              </a:rPr>
              <a:t>Your child’s class teacher is the best person to offer advice and support should you be in this position after National Offer Day.</a:t>
            </a:r>
          </a:p>
          <a:p>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98192028"/>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351" y="-295421"/>
            <a:ext cx="8447649" cy="1981200"/>
          </a:xfrm>
        </p:spPr>
        <p:txBody>
          <a:bodyPr/>
          <a:lstStyle/>
          <a:p>
            <a:r>
              <a:rPr lang="en-GB" dirty="0">
                <a:latin typeface="Calibri" panose="020F0502020204030204" pitchFamily="34" charset="0"/>
                <a:cs typeface="Calibri" panose="020F0502020204030204" pitchFamily="34" charset="0"/>
              </a:rPr>
              <a:t>Other secondary school options</a:t>
            </a:r>
          </a:p>
        </p:txBody>
      </p:sp>
      <p:sp>
        <p:nvSpPr>
          <p:cNvPr id="3" name="Content Placeholder 2"/>
          <p:cNvSpPr>
            <a:spLocks noGrp="1"/>
          </p:cNvSpPr>
          <p:nvPr>
            <p:ph idx="1"/>
          </p:nvPr>
        </p:nvSpPr>
        <p:spPr>
          <a:xfrm>
            <a:off x="1539740" y="1406021"/>
            <a:ext cx="7010400" cy="4572000"/>
          </a:xfrm>
        </p:spPr>
        <p:txBody>
          <a:bodyPr>
            <a:noAutofit/>
          </a:bodyPr>
          <a:lstStyle/>
          <a:p>
            <a:pPr marL="0" indent="0">
              <a:buNone/>
            </a:pPr>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Apart from Kent schools and other LA schools, there is the option of funded education – Independent Schools. </a:t>
            </a:r>
          </a:p>
          <a:p>
            <a:r>
              <a:rPr lang="en-GB" sz="2800" dirty="0">
                <a:latin typeface="Calibri" panose="020F0502020204030204" pitchFamily="34" charset="0"/>
                <a:cs typeface="Calibri" panose="020F0502020204030204" pitchFamily="34" charset="0"/>
              </a:rPr>
              <a:t>There are many privately funded schools in the area that also require an entrance test or have specific selective criteria. The information for these will be on their websites.  We are able to provide references for these schools and will support any application. </a:t>
            </a:r>
          </a:p>
          <a:p>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56830468"/>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982133" y="-405619"/>
            <a:ext cx="7704667" cy="1981200"/>
          </a:xfrm>
        </p:spPr>
        <p:txBody>
          <a:bodyPr/>
          <a:lstStyle/>
          <a:p>
            <a:r>
              <a:rPr lang="en-US" dirty="0">
                <a:latin typeface="Calibri" panose="020F0502020204030204" pitchFamily="34" charset="0"/>
                <a:cs typeface="Calibri" panose="020F0502020204030204" pitchFamily="34" charset="0"/>
              </a:rPr>
              <a:t>Kent’s system of selection</a:t>
            </a:r>
          </a:p>
        </p:txBody>
      </p:sp>
      <p:sp>
        <p:nvSpPr>
          <p:cNvPr id="3083" name="Rectangle 11"/>
          <p:cNvSpPr>
            <a:spLocks noGrp="1" noChangeArrowheads="1"/>
          </p:cNvSpPr>
          <p:nvPr>
            <p:ph idx="1"/>
          </p:nvPr>
        </p:nvSpPr>
        <p:spPr>
          <a:xfrm>
            <a:off x="982133" y="1674055"/>
            <a:ext cx="7704667" cy="4325761"/>
          </a:xfrm>
        </p:spPr>
        <p:txBody>
          <a:bodyPr>
            <a:noAutofit/>
          </a:bodyPr>
          <a:lstStyle/>
          <a:p>
            <a:r>
              <a:rPr lang="en-GB" sz="2800" dirty="0">
                <a:latin typeface="Calibri" panose="020F0502020204030204" pitchFamily="34" charset="0"/>
                <a:cs typeface="Calibri" panose="020F0502020204030204" pitchFamily="34" charset="0"/>
              </a:rPr>
              <a:t>Kent operates a system of selection for secondary education.  </a:t>
            </a:r>
          </a:p>
          <a:p>
            <a:r>
              <a:rPr lang="en-GB" sz="2800" dirty="0">
                <a:latin typeface="Calibri" panose="020F0502020204030204" pitchFamily="34" charset="0"/>
                <a:cs typeface="Calibri" panose="020F0502020204030204" pitchFamily="34" charset="0"/>
              </a:rPr>
              <a:t>Pupils wishing to attend a grammar school from Year 7 must sit the Kent Selection Test (or Medway Selection Test if you are thinking of applying for a Medway grammar school).</a:t>
            </a:r>
          </a:p>
          <a:p>
            <a:r>
              <a:rPr lang="en-GB" sz="2800" dirty="0">
                <a:latin typeface="Calibri" panose="020F0502020204030204" pitchFamily="34" charset="0"/>
                <a:cs typeface="Calibri" panose="020F0502020204030204" pitchFamily="34" charset="0"/>
              </a:rPr>
              <a:t>Your own research, together with guidance from the school and your child’s class teacher if needed, is key is to making the right choice of school for your child. </a:t>
            </a:r>
          </a:p>
          <a:p>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96580352"/>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968066" y="-465406"/>
            <a:ext cx="7704667" cy="1981200"/>
          </a:xfrm>
        </p:spPr>
        <p:txBody>
          <a:bodyPr/>
          <a:lstStyle/>
          <a:p>
            <a:r>
              <a:rPr lang="en-US" dirty="0">
                <a:latin typeface="Calibri" panose="020F0502020204030204" pitchFamily="34" charset="0"/>
                <a:cs typeface="Calibri" panose="020F0502020204030204" pitchFamily="34" charset="0"/>
              </a:rPr>
              <a:t>Kent Test Registration</a:t>
            </a:r>
          </a:p>
        </p:txBody>
      </p:sp>
      <p:sp>
        <p:nvSpPr>
          <p:cNvPr id="5126" name="Rectangle 6"/>
          <p:cNvSpPr>
            <a:spLocks noGrp="1" noChangeArrowheads="1"/>
          </p:cNvSpPr>
          <p:nvPr>
            <p:ph idx="1"/>
          </p:nvPr>
        </p:nvSpPr>
        <p:spPr>
          <a:xfrm>
            <a:off x="1491175" y="1760806"/>
            <a:ext cx="7020662" cy="4572000"/>
          </a:xfrm>
        </p:spPr>
        <p:txBody>
          <a:bodyPr>
            <a:noAutofit/>
          </a:bodyPr>
          <a:lstStyle/>
          <a:p>
            <a:r>
              <a:rPr lang="en-GB" sz="2800" dirty="0">
                <a:latin typeface="Calibri" panose="020F0502020204030204" pitchFamily="34" charset="0"/>
                <a:cs typeface="Calibri" panose="020F0502020204030204" pitchFamily="34" charset="0"/>
              </a:rPr>
              <a:t>Pupils are selected for grammar schools by means of a test that will take place in school on </a:t>
            </a:r>
            <a:r>
              <a:rPr lang="en-GB" sz="2800" b="1" dirty="0">
                <a:solidFill>
                  <a:srgbClr val="FF0000"/>
                </a:solidFill>
                <a:latin typeface="Calibri" panose="020F0502020204030204" pitchFamily="34" charset="0"/>
                <a:cs typeface="Calibri" panose="020F0502020204030204" pitchFamily="34" charset="0"/>
              </a:rPr>
              <a:t>Thursday 12</a:t>
            </a:r>
            <a:r>
              <a:rPr lang="en-GB" sz="2800" b="1" baseline="30000" dirty="0">
                <a:solidFill>
                  <a:srgbClr val="FF0000"/>
                </a:solidFill>
                <a:latin typeface="Calibri" panose="020F0502020204030204" pitchFamily="34" charset="0"/>
                <a:cs typeface="Calibri" panose="020F0502020204030204" pitchFamily="34" charset="0"/>
              </a:rPr>
              <a:t>th</a:t>
            </a:r>
            <a:r>
              <a:rPr lang="en-GB" sz="2800" b="1" dirty="0">
                <a:solidFill>
                  <a:srgbClr val="FF0000"/>
                </a:solidFill>
                <a:latin typeface="Calibri" panose="020F0502020204030204" pitchFamily="34" charset="0"/>
                <a:cs typeface="Calibri" panose="020F0502020204030204" pitchFamily="34" charset="0"/>
              </a:rPr>
              <a:t> September</a:t>
            </a:r>
            <a:r>
              <a:rPr lang="en-GB" sz="2800" b="1" dirty="0">
                <a:latin typeface="Calibri" panose="020F0502020204030204" pitchFamily="34" charset="0"/>
                <a:cs typeface="Calibri" panose="020F0502020204030204" pitchFamily="34" charset="0"/>
              </a:rPr>
              <a:t>  </a:t>
            </a:r>
            <a:r>
              <a:rPr lang="en-GB" sz="2800" b="1" dirty="0">
                <a:solidFill>
                  <a:srgbClr val="FF0000"/>
                </a:solidFill>
                <a:latin typeface="Calibri" panose="020F0502020204030204" pitchFamily="34" charset="0"/>
                <a:cs typeface="Calibri" panose="020F0502020204030204" pitchFamily="34" charset="0"/>
              </a:rPr>
              <a:t>2024.</a:t>
            </a:r>
            <a:r>
              <a:rPr lang="en-GB" sz="2800" dirty="0">
                <a:latin typeface="Calibri" panose="020F0502020204030204" pitchFamily="34" charset="0"/>
                <a:cs typeface="Calibri" panose="020F0502020204030204" pitchFamily="34" charset="0"/>
              </a:rPr>
              <a:t> </a:t>
            </a:r>
          </a:p>
          <a:p>
            <a:r>
              <a:rPr lang="en-GB" sz="2800" dirty="0">
                <a:latin typeface="Calibri" panose="020F0502020204030204" pitchFamily="34" charset="0"/>
                <a:cs typeface="Calibri" panose="020F0502020204030204" pitchFamily="34" charset="0"/>
              </a:rPr>
              <a:t>Registration for the Kent Test opens on </a:t>
            </a:r>
            <a:r>
              <a:rPr lang="en-GB" sz="2800" b="1" dirty="0">
                <a:solidFill>
                  <a:srgbClr val="FF0000"/>
                </a:solidFill>
                <a:latin typeface="Calibri" panose="020F0502020204030204" pitchFamily="34" charset="0"/>
                <a:cs typeface="Calibri" panose="020F0502020204030204" pitchFamily="34" charset="0"/>
              </a:rPr>
              <a:t>Monday 3</a:t>
            </a:r>
            <a:r>
              <a:rPr lang="en-GB" sz="2800" b="1" baseline="30000" dirty="0">
                <a:solidFill>
                  <a:srgbClr val="FF0000"/>
                </a:solidFill>
                <a:latin typeface="Calibri" panose="020F0502020204030204" pitchFamily="34" charset="0"/>
                <a:cs typeface="Calibri" panose="020F0502020204030204" pitchFamily="34" charset="0"/>
              </a:rPr>
              <a:t>rd</a:t>
            </a:r>
            <a:r>
              <a:rPr lang="en-GB" sz="2800" b="1" dirty="0">
                <a:solidFill>
                  <a:srgbClr val="FF0000"/>
                </a:solidFill>
                <a:latin typeface="Calibri" panose="020F0502020204030204" pitchFamily="34" charset="0"/>
                <a:cs typeface="Calibri" panose="020F0502020204030204" pitchFamily="34" charset="0"/>
              </a:rPr>
              <a:t> June 2024. </a:t>
            </a:r>
          </a:p>
          <a:p>
            <a:r>
              <a:rPr lang="en-GB" sz="2800" dirty="0">
                <a:latin typeface="Calibri" panose="020F0502020204030204" pitchFamily="34" charset="0"/>
                <a:cs typeface="Calibri" panose="020F0502020204030204" pitchFamily="34" charset="0"/>
              </a:rPr>
              <a:t>Registration for the Kent Test closes on </a:t>
            </a:r>
            <a:r>
              <a:rPr lang="en-GB" sz="2800" b="1" dirty="0">
                <a:solidFill>
                  <a:srgbClr val="FF0000"/>
                </a:solidFill>
                <a:latin typeface="Calibri" panose="020F0502020204030204" pitchFamily="34" charset="0"/>
                <a:cs typeface="Calibri" panose="020F0502020204030204" pitchFamily="34" charset="0"/>
              </a:rPr>
              <a:t>Monday 1</a:t>
            </a:r>
            <a:r>
              <a:rPr lang="en-GB" sz="2800" b="1" baseline="30000" dirty="0">
                <a:solidFill>
                  <a:srgbClr val="FF0000"/>
                </a:solidFill>
                <a:latin typeface="Calibri" panose="020F0502020204030204" pitchFamily="34" charset="0"/>
                <a:cs typeface="Calibri" panose="020F0502020204030204" pitchFamily="34" charset="0"/>
              </a:rPr>
              <a:t>st</a:t>
            </a:r>
            <a:r>
              <a:rPr lang="en-GB" sz="2800" b="1" dirty="0">
                <a:solidFill>
                  <a:srgbClr val="FF0000"/>
                </a:solidFill>
                <a:latin typeface="Calibri" panose="020F0502020204030204" pitchFamily="34" charset="0"/>
                <a:cs typeface="Calibri" panose="020F0502020204030204" pitchFamily="34" charset="0"/>
              </a:rPr>
              <a:t> July 2024.  </a:t>
            </a:r>
            <a:r>
              <a:rPr lang="en-GB" sz="2800" dirty="0">
                <a:latin typeface="Calibri" panose="020F0502020204030204" pitchFamily="34" charset="0"/>
                <a:cs typeface="Calibri" panose="020F0502020204030204" pitchFamily="34" charset="0"/>
              </a:rPr>
              <a:t>Please note that there will be no opportunity to register your child for the test after this date.  However, you can withdraw your child if you decide that the Kent Test will not be beneficial for their choice of school.</a:t>
            </a:r>
            <a:endParaRPr lang="en-US" sz="2800" dirty="0">
              <a:latin typeface="Calibri" panose="020F0502020204030204" pitchFamily="34" charset="0"/>
              <a:cs typeface="Calibri" panose="020F0502020204030204" pitchFamily="34" charset="0"/>
            </a:endParaRPr>
          </a:p>
          <a:p>
            <a:endParaRPr lang="en-US" sz="2800" b="1" dirty="0">
              <a:solidFill>
                <a:srgbClr val="FF0000"/>
              </a:solidFill>
              <a:latin typeface="Calibri" panose="020F0502020204030204" pitchFamily="34" charset="0"/>
              <a:cs typeface="Calibri" panose="020F0502020204030204" pitchFamily="34" charset="0"/>
            </a:endParaRPr>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2" y="-309489"/>
            <a:ext cx="7704667" cy="1981200"/>
          </a:xfrm>
        </p:spPr>
        <p:txBody>
          <a:bodyPr/>
          <a:lstStyle/>
          <a:p>
            <a:r>
              <a:rPr lang="en-US" dirty="0">
                <a:latin typeface="Calibri" panose="020F0502020204030204" pitchFamily="34" charset="0"/>
                <a:cs typeface="Calibri" panose="020F0502020204030204" pitchFamily="34" charset="0"/>
              </a:rPr>
              <a:t>Kent Test (11+) format</a:t>
            </a:r>
          </a:p>
        </p:txBody>
      </p:sp>
      <p:sp>
        <p:nvSpPr>
          <p:cNvPr id="4105" name="Rectangle 9"/>
          <p:cNvSpPr>
            <a:spLocks noGrp="1" noChangeArrowheads="1"/>
          </p:cNvSpPr>
          <p:nvPr>
            <p:ph idx="1"/>
          </p:nvPr>
        </p:nvSpPr>
        <p:spPr>
          <a:xfrm>
            <a:off x="982132" y="2259037"/>
            <a:ext cx="7704667" cy="3332816"/>
          </a:xfrm>
        </p:spPr>
        <p:txBody>
          <a:bodyPr>
            <a:noAutofit/>
          </a:bodyPr>
          <a:lstStyle/>
          <a:p>
            <a:r>
              <a:rPr lang="en-GB" sz="2800" dirty="0">
                <a:latin typeface="Calibri" panose="020F0502020204030204" pitchFamily="34" charset="0"/>
                <a:cs typeface="Calibri" panose="020F0502020204030204" pitchFamily="34" charset="0"/>
              </a:rPr>
              <a:t>The tests are multiple-choice with a separate answer sheet. They are marked by an automated marking machine.</a:t>
            </a:r>
          </a:p>
          <a:p>
            <a:r>
              <a:rPr lang="en-GB" sz="2800" dirty="0">
                <a:latin typeface="Calibri" panose="020F0502020204030204" pitchFamily="34" charset="0"/>
                <a:cs typeface="Calibri" panose="020F0502020204030204" pitchFamily="34" charset="0"/>
              </a:rPr>
              <a:t>The first test will be an English and mathematics paper and will take 1 hour. Each section will involve a 5 minute practice exercise followed by a 25 minute test. The English section will involve a comprehension exercise as well as some additional questions drawn from a set designed to test literacy skills.</a:t>
            </a:r>
          </a:p>
          <a:p>
            <a:endParaRPr lang="en-GB" sz="2800" dirty="0">
              <a:latin typeface="Calibri" panose="020F0502020204030204" pitchFamily="34" charset="0"/>
              <a:cs typeface="Calibri" panose="020F0502020204030204" pitchFamily="34" charset="0"/>
            </a:endParaRPr>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393895"/>
            <a:ext cx="7704667" cy="1981200"/>
          </a:xfrm>
        </p:spPr>
        <p:txBody>
          <a:bodyPr/>
          <a:lstStyle/>
          <a:p>
            <a:r>
              <a:rPr lang="en-US" dirty="0">
                <a:latin typeface="Calibri" panose="020F0502020204030204" pitchFamily="34" charset="0"/>
                <a:cs typeface="Calibri" panose="020F0502020204030204" pitchFamily="34" charset="0"/>
              </a:rPr>
              <a:t>Kent Test (11+) format</a:t>
            </a:r>
          </a:p>
        </p:txBody>
      </p:sp>
      <p:sp>
        <p:nvSpPr>
          <p:cNvPr id="4105" name="Rectangle 9"/>
          <p:cNvSpPr>
            <a:spLocks noGrp="1" noChangeArrowheads="1"/>
          </p:cNvSpPr>
          <p:nvPr>
            <p:ph idx="1"/>
          </p:nvPr>
        </p:nvSpPr>
        <p:spPr>
          <a:xfrm>
            <a:off x="1094674" y="2244969"/>
            <a:ext cx="7704667" cy="3332816"/>
          </a:xfrm>
        </p:spPr>
        <p:txBody>
          <a:bodyPr>
            <a:noAutofit/>
          </a:bodyPr>
          <a:lstStyle/>
          <a:p>
            <a:r>
              <a:rPr lang="en-GB" sz="2800" b="1" dirty="0">
                <a:latin typeface="Calibri" panose="020F0502020204030204" pitchFamily="34" charset="0"/>
                <a:cs typeface="Calibri" panose="020F0502020204030204" pitchFamily="34" charset="0"/>
              </a:rPr>
              <a:t>English test </a:t>
            </a:r>
            <a:r>
              <a:rPr lang="en-GB" sz="2800" dirty="0">
                <a:latin typeface="Calibri" panose="020F0502020204030204" pitchFamily="34" charset="0"/>
                <a:cs typeface="Calibri" panose="020F0502020204030204" pitchFamily="34" charset="0"/>
              </a:rPr>
              <a:t>– 5 minutes practice followed by a 25 minute test . There are 3 sections: </a:t>
            </a:r>
          </a:p>
          <a:p>
            <a:r>
              <a:rPr lang="en-GB" sz="2800" i="1" dirty="0">
                <a:latin typeface="Calibri" panose="020F0502020204030204" pitchFamily="34" charset="0"/>
                <a:cs typeface="Calibri" panose="020F0502020204030204" pitchFamily="34" charset="0"/>
              </a:rPr>
              <a:t>A comprehension test: </a:t>
            </a:r>
            <a:r>
              <a:rPr lang="en-GB" sz="2800" dirty="0">
                <a:latin typeface="Calibri" panose="020F0502020204030204" pitchFamily="34" charset="0"/>
                <a:cs typeface="Calibri" panose="020F0502020204030204" pitchFamily="34" charset="0"/>
              </a:rPr>
              <a:t>The passages are usually quite long with complex vocabulary.  Children must demonstrate good levels of fluency and language comprehension to be successful.  </a:t>
            </a:r>
          </a:p>
          <a:p>
            <a:r>
              <a:rPr lang="en-GB" sz="2800" i="1" dirty="0">
                <a:latin typeface="Calibri" panose="020F0502020204030204" pitchFamily="34" charset="0"/>
                <a:cs typeface="Calibri" panose="020F0502020204030204" pitchFamily="34" charset="0"/>
              </a:rPr>
              <a:t>Sentence completion exercises: </a:t>
            </a:r>
            <a:r>
              <a:rPr lang="en-GB" sz="2800" dirty="0">
                <a:latin typeface="Calibri" panose="020F0502020204030204" pitchFamily="34" charset="0"/>
                <a:cs typeface="Calibri" panose="020F0502020204030204" pitchFamily="34" charset="0"/>
              </a:rPr>
              <a:t>These assess knowledge of grammar and vocabulary structure.</a:t>
            </a:r>
          </a:p>
          <a:p>
            <a:r>
              <a:rPr lang="en-GB" sz="2800" i="1" dirty="0">
                <a:latin typeface="Calibri" panose="020F0502020204030204" pitchFamily="34" charset="0"/>
                <a:cs typeface="Calibri" panose="020F0502020204030204" pitchFamily="34" charset="0"/>
              </a:rPr>
              <a:t>Spelling exercise:  </a:t>
            </a:r>
            <a:r>
              <a:rPr lang="en-GB" sz="2800" dirty="0">
                <a:latin typeface="Calibri" panose="020F0502020204030204" pitchFamily="34" charset="0"/>
                <a:cs typeface="Calibri" panose="020F0502020204030204" pitchFamily="34" charset="0"/>
              </a:rPr>
              <a:t>This involves recognising the spelling mistake.</a:t>
            </a:r>
          </a:p>
        </p:txBody>
      </p:sp>
    </p:spTree>
    <p:extLst>
      <p:ext uri="{BB962C8B-B14F-4D97-AF65-F5344CB8AC3E}">
        <p14:creationId xmlns:p14="http://schemas.microsoft.com/office/powerpoint/2010/main" val="3713881739"/>
      </p:ext>
    </p:extLst>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498176"/>
            <a:ext cx="7704667" cy="1981200"/>
          </a:xfrm>
        </p:spPr>
        <p:txBody>
          <a:bodyPr/>
          <a:lstStyle/>
          <a:p>
            <a:r>
              <a:rPr lang="en-US" dirty="0">
                <a:latin typeface="Calibri" panose="020F0502020204030204" pitchFamily="34" charset="0"/>
                <a:cs typeface="Calibri" panose="020F0502020204030204" pitchFamily="34" charset="0"/>
              </a:rPr>
              <a:t>Kent Test (11+) format</a:t>
            </a:r>
          </a:p>
        </p:txBody>
      </p:sp>
      <p:sp>
        <p:nvSpPr>
          <p:cNvPr id="4105" name="Rectangle 9"/>
          <p:cNvSpPr>
            <a:spLocks noGrp="1" noChangeArrowheads="1"/>
          </p:cNvSpPr>
          <p:nvPr>
            <p:ph idx="1"/>
          </p:nvPr>
        </p:nvSpPr>
        <p:spPr>
          <a:xfrm>
            <a:off x="982133" y="2160563"/>
            <a:ext cx="7880513" cy="3332816"/>
          </a:xfrm>
        </p:spPr>
        <p:txBody>
          <a:bodyPr>
            <a:noAutofit/>
          </a:bodyPr>
          <a:lstStyle/>
          <a:p>
            <a:r>
              <a:rPr lang="en-GB" sz="2800" b="1" dirty="0">
                <a:latin typeface="Calibri" panose="020F0502020204030204" pitchFamily="34" charset="0"/>
                <a:cs typeface="Calibri" panose="020F0502020204030204" pitchFamily="34" charset="0"/>
              </a:rPr>
              <a:t>Mathematics test </a:t>
            </a:r>
            <a:r>
              <a:rPr lang="en-GB" sz="2800" dirty="0">
                <a:latin typeface="Calibri" panose="020F0502020204030204" pitchFamily="34" charset="0"/>
                <a:cs typeface="Calibri" panose="020F0502020204030204" pitchFamily="34" charset="0"/>
              </a:rPr>
              <a:t>- 5 minutes practice followed by a 25 minute test.</a:t>
            </a:r>
          </a:p>
          <a:p>
            <a:r>
              <a:rPr lang="en-GB" sz="2800" dirty="0">
                <a:latin typeface="Calibri" panose="020F0502020204030204" pitchFamily="34" charset="0"/>
                <a:cs typeface="Calibri" panose="020F0502020204030204" pitchFamily="34" charset="0"/>
              </a:rPr>
              <a:t>The mathematics test contains a series of multiple-choice questions covering a variety of topics taught in schools up to the start of Year 6. </a:t>
            </a:r>
          </a:p>
          <a:p>
            <a:r>
              <a:rPr lang="en-GB" sz="2800" dirty="0">
                <a:latin typeface="Calibri" panose="020F0502020204030204" pitchFamily="34" charset="0"/>
                <a:cs typeface="Calibri" panose="020F0502020204030204" pitchFamily="34" charset="0"/>
              </a:rPr>
              <a:t>Some questions will be based on the KS2 curriculum topics but will be more difficult than children are used to. This is to test children’s ability to apply skills to higher level problem solving.</a:t>
            </a:r>
          </a:p>
          <a:p>
            <a:r>
              <a:rPr lang="en-GB" sz="2800" dirty="0">
                <a:latin typeface="Calibri" panose="020F0502020204030204" pitchFamily="34" charset="0"/>
                <a:cs typeface="Calibri" panose="020F0502020204030204" pitchFamily="34" charset="0"/>
              </a:rPr>
              <a:t>Children will be able to do their workings on test paper.</a:t>
            </a:r>
          </a:p>
        </p:txBody>
      </p:sp>
    </p:spTree>
    <p:extLst>
      <p:ext uri="{BB962C8B-B14F-4D97-AF65-F5344CB8AC3E}">
        <p14:creationId xmlns:p14="http://schemas.microsoft.com/office/powerpoint/2010/main" val="3803439356"/>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0"/>
            <a:ext cx="7704667" cy="1981200"/>
          </a:xfrm>
        </p:spPr>
        <p:txBody>
          <a:bodyPr/>
          <a:lstStyle/>
          <a:p>
            <a:r>
              <a:rPr lang="en-US" dirty="0">
                <a:latin typeface="Calibri" panose="020F0502020204030204" pitchFamily="34" charset="0"/>
                <a:cs typeface="Calibri" panose="020F0502020204030204" pitchFamily="34" charset="0"/>
              </a:rPr>
              <a:t>Kent Test (11+) format</a:t>
            </a:r>
          </a:p>
        </p:txBody>
      </p:sp>
      <p:sp>
        <p:nvSpPr>
          <p:cNvPr id="4105" name="Rectangle 9"/>
          <p:cNvSpPr>
            <a:spLocks noGrp="1" noChangeArrowheads="1"/>
          </p:cNvSpPr>
          <p:nvPr>
            <p:ph idx="1"/>
          </p:nvPr>
        </p:nvSpPr>
        <p:spPr>
          <a:xfrm>
            <a:off x="1080607" y="1981200"/>
            <a:ext cx="7704667" cy="3332816"/>
          </a:xfrm>
        </p:spPr>
        <p:txBody>
          <a:bodyPr>
            <a:noAutofit/>
          </a:bodyPr>
          <a:lstStyle/>
          <a:p>
            <a:r>
              <a:rPr lang="en-GB" sz="2800" dirty="0">
                <a:latin typeface="Calibri" panose="020F0502020204030204" pitchFamily="34" charset="0"/>
                <a:cs typeface="Calibri" panose="020F0502020204030204" pitchFamily="34" charset="0"/>
              </a:rPr>
              <a:t>The second test will be a reasoning paper. It will take about 1 hour, including the practice sections and questions. </a:t>
            </a:r>
          </a:p>
          <a:p>
            <a:r>
              <a:rPr lang="en-GB" sz="2800" dirty="0">
                <a:latin typeface="Calibri" panose="020F0502020204030204" pitchFamily="34" charset="0"/>
                <a:cs typeface="Calibri" panose="020F0502020204030204" pitchFamily="34" charset="0"/>
              </a:rPr>
              <a:t>It will contain a verbal reasoning section and a non-verbal reasoning section of roughly the same length. </a:t>
            </a:r>
          </a:p>
          <a:p>
            <a:r>
              <a:rPr lang="en-GB" sz="2800" dirty="0">
                <a:latin typeface="Calibri" panose="020F0502020204030204" pitchFamily="34" charset="0"/>
                <a:cs typeface="Calibri" panose="020F0502020204030204" pitchFamily="34" charset="0"/>
              </a:rPr>
              <a:t>The non-verbal reasoning will be split into short sections, administered and timed individually.</a:t>
            </a:r>
          </a:p>
        </p:txBody>
      </p:sp>
    </p:spTree>
    <p:extLst>
      <p:ext uri="{BB962C8B-B14F-4D97-AF65-F5344CB8AC3E}">
        <p14:creationId xmlns:p14="http://schemas.microsoft.com/office/powerpoint/2010/main" val="317060257"/>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Rectangle 9"/>
          <p:cNvSpPr>
            <a:spLocks noGrp="1" noChangeArrowheads="1"/>
          </p:cNvSpPr>
          <p:nvPr>
            <p:ph type="title"/>
          </p:nvPr>
        </p:nvSpPr>
        <p:spPr/>
        <p:txBody>
          <a:bodyPr/>
          <a:lstStyle/>
          <a:p>
            <a:r>
              <a:rPr lang="en-US" dirty="0">
                <a:latin typeface="Calibri" panose="020F0502020204030204" pitchFamily="34" charset="0"/>
                <a:cs typeface="Calibri" panose="020F0502020204030204" pitchFamily="34" charset="0"/>
              </a:rPr>
              <a:t>Aims</a:t>
            </a:r>
          </a:p>
        </p:txBody>
      </p:sp>
      <p:sp>
        <p:nvSpPr>
          <p:cNvPr id="8202" name="Rectangle 10"/>
          <p:cNvSpPr>
            <a:spLocks noGrp="1" noChangeArrowheads="1"/>
          </p:cNvSpPr>
          <p:nvPr>
            <p:ph idx="1"/>
          </p:nvPr>
        </p:nvSpPr>
        <p:spPr>
          <a:xfrm>
            <a:off x="982133" y="2160563"/>
            <a:ext cx="7704667" cy="3332816"/>
          </a:xfrm>
          <a:noFill/>
        </p:spPr>
        <p:txBody>
          <a:bodyPr>
            <a:noAutofit/>
          </a:bodyPr>
          <a:lstStyle/>
          <a:p>
            <a:endParaRPr lang="en-GB" sz="2800" dirty="0">
              <a:latin typeface="Calibri" panose="020F0502020204030204" pitchFamily="34" charset="0"/>
              <a:cs typeface="Calibri" panose="020F0502020204030204" pitchFamily="34" charset="0"/>
            </a:endParaRPr>
          </a:p>
          <a:p>
            <a:pPr lvl="0"/>
            <a:r>
              <a:rPr lang="en-GB" sz="2800" dirty="0">
                <a:latin typeface="Calibri" panose="020F0502020204030204" pitchFamily="34" charset="0"/>
                <a:cs typeface="Calibri" panose="020F0502020204030204" pitchFamily="34" charset="0"/>
              </a:rPr>
              <a:t>To provide guidance on choosing the most suitable secondary school path for your child.</a:t>
            </a:r>
          </a:p>
          <a:p>
            <a:pPr lvl="0"/>
            <a:r>
              <a:rPr lang="en-GB" sz="2800" dirty="0">
                <a:latin typeface="Calibri" panose="020F0502020204030204" pitchFamily="34" charset="0"/>
                <a:cs typeface="Calibri" panose="020F0502020204030204" pitchFamily="34" charset="0"/>
              </a:rPr>
              <a:t>To provide key dates and information regarding the secondary school application process.</a:t>
            </a:r>
          </a:p>
          <a:p>
            <a:pPr lvl="0"/>
            <a:r>
              <a:rPr lang="en-GB" sz="2800" dirty="0">
                <a:latin typeface="Calibri" panose="020F0502020204030204" pitchFamily="34" charset="0"/>
                <a:cs typeface="Calibri" panose="020F0502020204030204" pitchFamily="34" charset="0"/>
              </a:rPr>
              <a:t>To explain Kent’s selective system of secondary education and provide information regarding the Kent Test (11+).</a:t>
            </a:r>
          </a:p>
          <a:p>
            <a:pPr marL="0" indent="0">
              <a:buNone/>
            </a:pPr>
            <a:endParaRPr lang="en-GB" sz="2800" dirty="0">
              <a:latin typeface="Calibri" panose="020F0502020204030204" pitchFamily="34" charset="0"/>
              <a:cs typeface="Calibri" panose="020F0502020204030204" pitchFamily="34" charset="0"/>
            </a:endParaRPr>
          </a:p>
          <a:p>
            <a:endParaRPr lang="en-US" sz="2800" dirty="0">
              <a:latin typeface="Calibri" panose="020F0502020204030204" pitchFamily="34" charset="0"/>
              <a:cs typeface="Calibri" panose="020F0502020204030204" pitchFamily="34" charset="0"/>
            </a:endParaRPr>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883659" y="-414995"/>
            <a:ext cx="7704667" cy="1981200"/>
          </a:xfrm>
        </p:spPr>
        <p:txBody>
          <a:bodyPr/>
          <a:lstStyle/>
          <a:p>
            <a:r>
              <a:rPr lang="en-US" dirty="0">
                <a:latin typeface="Calibri" panose="020F0502020204030204" pitchFamily="34" charset="0"/>
                <a:cs typeface="Calibri" panose="020F0502020204030204" pitchFamily="34" charset="0"/>
              </a:rPr>
              <a:t>Kent Test (11+) format</a:t>
            </a:r>
          </a:p>
        </p:txBody>
      </p:sp>
      <p:sp>
        <p:nvSpPr>
          <p:cNvPr id="4105" name="Rectangle 9"/>
          <p:cNvSpPr>
            <a:spLocks noGrp="1" noChangeArrowheads="1"/>
          </p:cNvSpPr>
          <p:nvPr>
            <p:ph idx="1"/>
          </p:nvPr>
        </p:nvSpPr>
        <p:spPr>
          <a:xfrm>
            <a:off x="1344637" y="1409481"/>
            <a:ext cx="7405467" cy="4572000"/>
          </a:xfrm>
        </p:spPr>
        <p:txBody>
          <a:bodyPr>
            <a:noAutofit/>
          </a:bodyPr>
          <a:lstStyle/>
          <a:p>
            <a:r>
              <a:rPr lang="en-GB" sz="2800" dirty="0">
                <a:latin typeface="Calibri" panose="020F0502020204030204" pitchFamily="34" charset="0"/>
                <a:cs typeface="Calibri" panose="020F0502020204030204" pitchFamily="34" charset="0"/>
              </a:rPr>
              <a:t>There will also be a writing exercise which will not be marked but may be used by a local </a:t>
            </a:r>
            <a:r>
              <a:rPr lang="en-GB" sz="2800" dirty="0" err="1">
                <a:latin typeface="Calibri" panose="020F0502020204030204" pitchFamily="34" charset="0"/>
                <a:cs typeface="Calibri" panose="020F0502020204030204" pitchFamily="34" charset="0"/>
              </a:rPr>
              <a:t>Headteacher</a:t>
            </a:r>
            <a:r>
              <a:rPr lang="en-GB" sz="2800" dirty="0">
                <a:latin typeface="Calibri" panose="020F0502020204030204" pitchFamily="34" charset="0"/>
                <a:cs typeface="Calibri" panose="020F0502020204030204" pitchFamily="34" charset="0"/>
              </a:rPr>
              <a:t> panel as part of the </a:t>
            </a:r>
            <a:r>
              <a:rPr lang="en-GB" sz="2800" dirty="0" err="1">
                <a:latin typeface="Calibri" panose="020F0502020204030204" pitchFamily="34" charset="0"/>
                <a:cs typeface="Calibri" panose="020F0502020204030204" pitchFamily="34" charset="0"/>
              </a:rPr>
              <a:t>Headteacher</a:t>
            </a:r>
            <a:r>
              <a:rPr lang="en-GB" sz="2800" dirty="0">
                <a:latin typeface="Calibri" panose="020F0502020204030204" pitchFamily="34" charset="0"/>
                <a:cs typeface="Calibri" panose="020F0502020204030204" pitchFamily="34" charset="0"/>
              </a:rPr>
              <a:t> assessment stage for pupils who have not passed the Kent Test.</a:t>
            </a:r>
          </a:p>
          <a:p>
            <a:r>
              <a:rPr lang="en-GB" sz="2800" dirty="0">
                <a:latin typeface="Calibri" panose="020F0502020204030204" pitchFamily="34" charset="0"/>
                <a:cs typeface="Calibri" panose="020F0502020204030204" pitchFamily="34" charset="0"/>
              </a:rPr>
              <a:t>40 minutes will be allowed for the writing task, including 10 minutes planning time.</a:t>
            </a:r>
          </a:p>
          <a:p>
            <a:r>
              <a:rPr lang="en-GB" sz="2800" dirty="0">
                <a:latin typeface="Calibri" panose="020F0502020204030204" pitchFamily="34" charset="0"/>
                <a:cs typeface="Calibri" panose="020F0502020204030204" pitchFamily="34" charset="0"/>
              </a:rPr>
              <a:t>Further evidence from a range of work completed during the summer term in Year 5 will also be requested as evidence to inform the Headteacher Appeal panel.</a:t>
            </a:r>
          </a:p>
        </p:txBody>
      </p:sp>
    </p:spTree>
    <p:extLst>
      <p:ext uri="{BB962C8B-B14F-4D97-AF65-F5344CB8AC3E}">
        <p14:creationId xmlns:p14="http://schemas.microsoft.com/office/powerpoint/2010/main" val="1923651343"/>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80607" y="-386860"/>
            <a:ext cx="7704667" cy="1981200"/>
          </a:xfrm>
        </p:spPr>
        <p:txBody>
          <a:bodyPr/>
          <a:lstStyle/>
          <a:p>
            <a:r>
              <a:rPr lang="en-US" dirty="0">
                <a:latin typeface="Calibri" panose="020F0502020204030204" pitchFamily="34" charset="0"/>
                <a:cs typeface="Calibri" panose="020F0502020204030204" pitchFamily="34" charset="0"/>
              </a:rPr>
              <a:t>Kent Test (11+) coaching</a:t>
            </a:r>
          </a:p>
        </p:txBody>
      </p:sp>
      <p:sp>
        <p:nvSpPr>
          <p:cNvPr id="4105" name="Rectangle 9"/>
          <p:cNvSpPr>
            <a:spLocks noGrp="1" noChangeArrowheads="1"/>
          </p:cNvSpPr>
          <p:nvPr>
            <p:ph idx="1"/>
          </p:nvPr>
        </p:nvSpPr>
        <p:spPr>
          <a:xfrm>
            <a:off x="1242386" y="1594340"/>
            <a:ext cx="7542888" cy="4572000"/>
          </a:xfrm>
        </p:spPr>
        <p:txBody>
          <a:bodyPr>
            <a:noAutofit/>
          </a:bodyPr>
          <a:lstStyle/>
          <a:p>
            <a:r>
              <a:rPr lang="en-GB" dirty="0">
                <a:latin typeface="Calibri" panose="020F0502020204030204" pitchFamily="34" charset="0"/>
                <a:cs typeface="Calibri" panose="020F0502020204030204" pitchFamily="34" charset="0"/>
              </a:rPr>
              <a:t>As the tests are designed for selection purposes, pupils may find them difficult</a:t>
            </a:r>
            <a:r>
              <a:rPr lang="en-GB" b="1" dirty="0">
                <a:latin typeface="Calibri" panose="020F0502020204030204" pitchFamily="34" charset="0"/>
                <a:cs typeface="Calibri" panose="020F0502020204030204" pitchFamily="34" charset="0"/>
              </a:rPr>
              <a:t>.  </a:t>
            </a:r>
          </a:p>
          <a:p>
            <a:r>
              <a:rPr lang="en-GB" dirty="0">
                <a:solidFill>
                  <a:schemeClr val="tx1"/>
                </a:solidFill>
                <a:latin typeface="Calibri" panose="020F0502020204030204" pitchFamily="34" charset="0"/>
                <a:cs typeface="Calibri" panose="020F0502020204030204" pitchFamily="34" charset="0"/>
              </a:rPr>
              <a:t>Schools </a:t>
            </a:r>
            <a:r>
              <a:rPr lang="en-GB" b="1" dirty="0">
                <a:solidFill>
                  <a:schemeClr val="tx1"/>
                </a:solidFill>
                <a:latin typeface="Calibri" panose="020F0502020204030204" pitchFamily="34" charset="0"/>
                <a:cs typeface="Calibri" panose="020F0502020204030204" pitchFamily="34" charset="0"/>
              </a:rPr>
              <a:t>are not </a:t>
            </a:r>
            <a:r>
              <a:rPr lang="en-GB" dirty="0">
                <a:solidFill>
                  <a:schemeClr val="tx1"/>
                </a:solidFill>
                <a:latin typeface="Calibri" panose="020F0502020204030204" pitchFamily="34" charset="0"/>
                <a:cs typeface="Calibri" panose="020F0502020204030204" pitchFamily="34" charset="0"/>
              </a:rPr>
              <a:t>permitted to coach, tutor or prepare children for the test. </a:t>
            </a:r>
          </a:p>
          <a:p>
            <a:r>
              <a:rPr lang="en-GB" dirty="0">
                <a:latin typeface="Calibri" panose="020F0502020204030204" pitchFamily="34" charset="0"/>
                <a:cs typeface="Calibri" panose="020F0502020204030204" pitchFamily="34" charset="0"/>
              </a:rPr>
              <a:t>Test scores are standardised against the performance of an external sample of pupils who have not been coached, so that children who have not undertaken any preparation are not placed at a disadvantage.  </a:t>
            </a:r>
          </a:p>
          <a:p>
            <a:r>
              <a:rPr lang="en-GB" dirty="0">
                <a:latin typeface="Calibri" panose="020F0502020204030204" pitchFamily="34" charset="0"/>
                <a:cs typeface="Calibri" panose="020F0502020204030204" pitchFamily="34" charset="0"/>
              </a:rPr>
              <a:t>The </a:t>
            </a:r>
            <a:r>
              <a:rPr lang="en-GB" dirty="0">
                <a:latin typeface="Calibri" panose="020F0502020204030204" pitchFamily="34" charset="0"/>
                <a:cs typeface="Calibri" panose="020F0502020204030204" pitchFamily="34" charset="0"/>
                <a:hlinkClick r:id="rId3"/>
              </a:rPr>
              <a:t>Kent Test familiarisation booklet (PDF, 2.6 MB)</a:t>
            </a:r>
            <a:r>
              <a:rPr lang="en-GB" dirty="0">
                <a:latin typeface="Calibri" panose="020F0502020204030204" pitchFamily="34" charset="0"/>
                <a:cs typeface="Calibri" panose="020F0502020204030204" pitchFamily="34" charset="0"/>
              </a:rPr>
              <a:t> gives a description of the different parts of the test and advice on approaching the types of questions asked.</a:t>
            </a:r>
          </a:p>
          <a:p>
            <a:r>
              <a:rPr lang="en-GB" dirty="0">
                <a:latin typeface="Calibri" panose="020F0502020204030204" pitchFamily="34" charset="0"/>
                <a:cs typeface="Calibri" panose="020F0502020204030204" pitchFamily="34" charset="0"/>
              </a:rPr>
              <a:t>Additional familiarisation material and parent guides can be downloaded free of charge from </a:t>
            </a:r>
            <a:r>
              <a:rPr lang="en-GB" dirty="0">
                <a:latin typeface="Calibri" panose="020F0502020204030204" pitchFamily="34" charset="0"/>
                <a:cs typeface="Calibri" panose="020F0502020204030204" pitchFamily="34" charset="0"/>
                <a:hlinkClick r:id="rId4"/>
              </a:rPr>
              <a:t>GL Assessment</a:t>
            </a:r>
            <a:r>
              <a:rPr lang="en-GB"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289766783"/>
      </p:ext>
    </p:extLst>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132416"/>
            <a:ext cx="7704667" cy="1981200"/>
          </a:xfrm>
        </p:spPr>
        <p:txBody>
          <a:bodyPr/>
          <a:lstStyle/>
          <a:p>
            <a:r>
              <a:rPr lang="en-US" dirty="0">
                <a:latin typeface="Calibri" panose="020F0502020204030204" pitchFamily="34" charset="0"/>
                <a:cs typeface="Calibri" panose="020F0502020204030204" pitchFamily="34" charset="0"/>
              </a:rPr>
              <a:t>Kent Test (11+) scores</a:t>
            </a:r>
          </a:p>
        </p:txBody>
      </p:sp>
      <p:sp>
        <p:nvSpPr>
          <p:cNvPr id="4105" name="Rectangle 9"/>
          <p:cNvSpPr>
            <a:spLocks noGrp="1" noChangeArrowheads="1"/>
          </p:cNvSpPr>
          <p:nvPr>
            <p:ph idx="1"/>
          </p:nvPr>
        </p:nvSpPr>
        <p:spPr>
          <a:xfrm>
            <a:off x="982133" y="2188699"/>
            <a:ext cx="7704667" cy="3332816"/>
          </a:xfrm>
        </p:spPr>
        <p:txBody>
          <a:bodyPr>
            <a:noAutofit/>
          </a:bodyPr>
          <a:lstStyle/>
          <a:p>
            <a:r>
              <a:rPr lang="en-GB" sz="2800" dirty="0">
                <a:latin typeface="Calibri" panose="020F0502020204030204" pitchFamily="34" charset="0"/>
                <a:cs typeface="Calibri" panose="020F0502020204030204" pitchFamily="34" charset="0"/>
              </a:rPr>
              <a:t>Your child will get 3 standardised scores, one for English, one for Maths and one for Reasoning, and a total (aggregate) score.</a:t>
            </a:r>
          </a:p>
          <a:p>
            <a:r>
              <a:rPr lang="en-GB" sz="2800" dirty="0">
                <a:latin typeface="Calibri" panose="020F0502020204030204" pitchFamily="34" charset="0"/>
                <a:cs typeface="Calibri" panose="020F0502020204030204" pitchFamily="34" charset="0"/>
              </a:rPr>
              <a:t>Standardisation is a statistical process which compares your child's performance with the average performance of other children in each test. A slight adjustment is made to take account of each child's age so that the youngest are not at a disadvantage.</a:t>
            </a:r>
          </a:p>
        </p:txBody>
      </p:sp>
    </p:spTree>
    <p:extLst>
      <p:ext uri="{BB962C8B-B14F-4D97-AF65-F5344CB8AC3E}">
        <p14:creationId xmlns:p14="http://schemas.microsoft.com/office/powerpoint/2010/main" val="1527054331"/>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latin typeface="Calibri" panose="020F0502020204030204" pitchFamily="34" charset="0"/>
                <a:cs typeface="Calibri" panose="020F0502020204030204" pitchFamily="34" charset="0"/>
              </a:rPr>
              <a:t>Grammar school threshold 2023</a:t>
            </a:r>
          </a:p>
        </p:txBody>
      </p:sp>
      <p:sp>
        <p:nvSpPr>
          <p:cNvPr id="4105" name="Rectangle 9"/>
          <p:cNvSpPr>
            <a:spLocks noGrp="1" noChangeArrowheads="1"/>
          </p:cNvSpPr>
          <p:nvPr>
            <p:ph idx="1"/>
          </p:nvPr>
        </p:nvSpPr>
        <p:spPr>
          <a:xfrm>
            <a:off x="1489933" y="1495987"/>
            <a:ext cx="7200332" cy="4572000"/>
          </a:xfrm>
        </p:spPr>
        <p:txBody>
          <a:bodyPr>
            <a:noAutofit/>
          </a:bodyPr>
          <a:lstStyle/>
          <a:p>
            <a:r>
              <a:rPr lang="en-GB" sz="2800" dirty="0">
                <a:latin typeface="Calibri" panose="020F0502020204030204" pitchFamily="34" charset="0"/>
                <a:cs typeface="Calibri" panose="020F0502020204030204" pitchFamily="34" charset="0"/>
              </a:rPr>
              <a:t>To be given a grammar school assessment, children needed a total score of 332 or more, with no single score lower than 107. Test scores range from 69 to 141. The highest possible total score is 423.</a:t>
            </a:r>
          </a:p>
          <a:p>
            <a:r>
              <a:rPr lang="en-GB" sz="2800" dirty="0">
                <a:latin typeface="Calibri" panose="020F0502020204030204" pitchFamily="34" charset="0"/>
                <a:cs typeface="Calibri" panose="020F0502020204030204" pitchFamily="34" charset="0"/>
              </a:rPr>
              <a:t>If your child did not reach the threshold score and their primary school referred their case to the local Head Teacher Assessment Panel, the panel will have looked at their achievement in school and examples of their work, including the writing task completed on the day, before a final decision was made.</a:t>
            </a:r>
          </a:p>
        </p:txBody>
      </p:sp>
    </p:spTree>
    <p:extLst>
      <p:ext uri="{BB962C8B-B14F-4D97-AF65-F5344CB8AC3E}">
        <p14:creationId xmlns:p14="http://schemas.microsoft.com/office/powerpoint/2010/main" val="2484273369"/>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latin typeface="Calibri" panose="020F0502020204030204" pitchFamily="34" charset="0"/>
                <a:cs typeface="Calibri" panose="020F0502020204030204" pitchFamily="34" charset="0"/>
              </a:rPr>
              <a:t>Kent Test scores report 2023</a:t>
            </a:r>
          </a:p>
        </p:txBody>
      </p:sp>
      <p:sp>
        <p:nvSpPr>
          <p:cNvPr id="4105" name="Rectangle 9"/>
          <p:cNvSpPr>
            <a:spLocks noGrp="1" noChangeArrowheads="1"/>
          </p:cNvSpPr>
          <p:nvPr>
            <p:ph idx="1"/>
          </p:nvPr>
        </p:nvSpPr>
        <p:spPr>
          <a:xfrm>
            <a:off x="1602474" y="1327174"/>
            <a:ext cx="7200332" cy="4961083"/>
          </a:xfrm>
        </p:spPr>
        <p:txBody>
          <a:bodyPr>
            <a:normAutofit fontScale="92500" lnSpcReduction="10000"/>
          </a:bodyPr>
          <a:lstStyle/>
          <a:p>
            <a:r>
              <a:rPr lang="en-GB" dirty="0">
                <a:latin typeface="Calibri" panose="020F0502020204030204" pitchFamily="34" charset="0"/>
                <a:cs typeface="Calibri" panose="020F0502020204030204" pitchFamily="34" charset="0"/>
              </a:rPr>
              <a:t>In response to Freedom of Information requests, KCC have produced a report which shows the number of children who scored each total score. The tabs in the report show grammar school and high school assessed pupils.  The report can be accessed here: </a:t>
            </a:r>
            <a:r>
              <a:rPr lang="en-GB" dirty="0">
                <a:latin typeface="Calibri" panose="020F0502020204030204" pitchFamily="34" charset="0"/>
                <a:cs typeface="Calibri" panose="020F0502020204030204" pitchFamily="34" charset="0"/>
                <a:hlinkClick r:id="rId3"/>
              </a:rPr>
              <a:t>https://www.kent.gov.uk/education-and-children/schools/school-places/kent-test#tab-2,5</a:t>
            </a:r>
            <a:endParaRPr lang="en-GB" dirty="0">
              <a:latin typeface="Calibri" panose="020F0502020204030204" pitchFamily="34" charset="0"/>
              <a:cs typeface="Calibri" panose="020F0502020204030204" pitchFamily="34" charset="0"/>
            </a:endParaRPr>
          </a:p>
          <a:p>
            <a:pPr marL="0" indent="0">
              <a:buNone/>
            </a:pP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Where children have been assessed suitable for grammar school via their local Head Teacher Assessment Panel, their score may be below the 332 total score threshold. Children may also score higher than 332, but still be assessed as suitable for high school in cases where one or more of their individual scores were below 107.</a:t>
            </a:r>
          </a:p>
        </p:txBody>
      </p:sp>
    </p:spTree>
    <p:extLst>
      <p:ext uri="{BB962C8B-B14F-4D97-AF65-F5344CB8AC3E}">
        <p14:creationId xmlns:p14="http://schemas.microsoft.com/office/powerpoint/2010/main" val="4011581964"/>
      </p:ext>
    </p:extLst>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953997" y="-374772"/>
            <a:ext cx="7704667" cy="1981200"/>
          </a:xfrm>
        </p:spPr>
        <p:txBody>
          <a:bodyPr/>
          <a:lstStyle/>
          <a:p>
            <a:r>
              <a:rPr lang="en-US" dirty="0">
                <a:latin typeface="Calibri" panose="020F0502020204030204" pitchFamily="34" charset="0"/>
                <a:cs typeface="Calibri" panose="020F0502020204030204" pitchFamily="34" charset="0"/>
              </a:rPr>
              <a:t>Kent Test Results</a:t>
            </a:r>
          </a:p>
        </p:txBody>
      </p:sp>
      <p:sp>
        <p:nvSpPr>
          <p:cNvPr id="5126" name="Rectangle 6"/>
          <p:cNvSpPr>
            <a:spLocks noGrp="1" noChangeArrowheads="1"/>
          </p:cNvSpPr>
          <p:nvPr>
            <p:ph idx="1"/>
          </p:nvPr>
        </p:nvSpPr>
        <p:spPr>
          <a:xfrm>
            <a:off x="1065052" y="1606428"/>
            <a:ext cx="7704666" cy="4572000"/>
          </a:xfrm>
        </p:spPr>
        <p:txBody>
          <a:bodyPr>
            <a:noAutofit/>
          </a:bodyPr>
          <a:lstStyle/>
          <a:p>
            <a:r>
              <a:rPr lang="en-GB" sz="2800" dirty="0">
                <a:latin typeface="Calibri" panose="020F0502020204030204" pitchFamily="34" charset="0"/>
                <a:cs typeface="Calibri" panose="020F0502020204030204" pitchFamily="34" charset="0"/>
              </a:rPr>
              <a:t>If you registered online, KCC will email your child’s Kent Test result to the email provided when registering your child on </a:t>
            </a:r>
            <a:r>
              <a:rPr lang="en-GB" sz="2800" b="1" dirty="0">
                <a:solidFill>
                  <a:srgbClr val="FF0000"/>
                </a:solidFill>
                <a:latin typeface="Calibri" panose="020F0502020204030204" pitchFamily="34" charset="0"/>
                <a:cs typeface="Calibri" panose="020F0502020204030204" pitchFamily="34" charset="0"/>
              </a:rPr>
              <a:t>Thursday 17</a:t>
            </a:r>
            <a:r>
              <a:rPr lang="en-GB" sz="2800" b="1" baseline="30000" dirty="0">
                <a:solidFill>
                  <a:srgbClr val="FF0000"/>
                </a:solidFill>
                <a:latin typeface="Calibri" panose="020F0502020204030204" pitchFamily="34" charset="0"/>
                <a:cs typeface="Calibri" panose="020F0502020204030204" pitchFamily="34" charset="0"/>
              </a:rPr>
              <a:t>th</a:t>
            </a:r>
            <a:r>
              <a:rPr lang="en-GB" sz="2800" b="1" dirty="0">
                <a:solidFill>
                  <a:srgbClr val="FF0000"/>
                </a:solidFill>
                <a:latin typeface="Calibri" panose="020F0502020204030204" pitchFamily="34" charset="0"/>
                <a:cs typeface="Calibri" panose="020F0502020204030204" pitchFamily="34" charset="0"/>
              </a:rPr>
              <a:t> October 2024.</a:t>
            </a:r>
            <a:r>
              <a:rPr lang="en-GB" sz="2800" dirty="0">
                <a:latin typeface="Calibri" panose="020F0502020204030204" pitchFamily="34" charset="0"/>
                <a:cs typeface="Calibri" panose="020F0502020204030204" pitchFamily="34" charset="0"/>
              </a:rPr>
              <a:t> Please note that this is </a:t>
            </a:r>
            <a:r>
              <a:rPr lang="en-GB" sz="2800" dirty="0">
                <a:solidFill>
                  <a:srgbClr val="FF0000"/>
                </a:solidFill>
                <a:latin typeface="Calibri" panose="020F0502020204030204" pitchFamily="34" charset="0"/>
                <a:cs typeface="Calibri" panose="020F0502020204030204" pitchFamily="34" charset="0"/>
              </a:rPr>
              <a:t>before</a:t>
            </a:r>
            <a:r>
              <a:rPr lang="en-GB" sz="2800" dirty="0">
                <a:latin typeface="Calibri" panose="020F0502020204030204" pitchFamily="34" charset="0"/>
                <a:cs typeface="Calibri" panose="020F0502020204030204" pitchFamily="34" charset="0"/>
              </a:rPr>
              <a:t> the SCAF deadline.</a:t>
            </a:r>
          </a:p>
          <a:p>
            <a:r>
              <a:rPr lang="en-GB" sz="2800" dirty="0">
                <a:latin typeface="Calibri" panose="020F0502020204030204" pitchFamily="34" charset="0"/>
                <a:cs typeface="Calibri" panose="020F0502020204030204" pitchFamily="34" charset="0"/>
              </a:rPr>
              <a:t>If you did not provide an email address, KCC will post your child’s result to you on results day by first class post.</a:t>
            </a:r>
          </a:p>
          <a:p>
            <a:r>
              <a:rPr lang="en-GB" sz="2800" dirty="0">
                <a:latin typeface="Calibri" panose="020F0502020204030204" pitchFamily="34" charset="0"/>
                <a:cs typeface="Calibri" panose="020F0502020204030204" pitchFamily="34" charset="0"/>
              </a:rPr>
              <a:t>You can also ask your child’s class teacher for their test scores the day after results go out.</a:t>
            </a:r>
          </a:p>
        </p:txBody>
      </p:sp>
    </p:spTree>
    <p:extLst>
      <p:ext uri="{BB962C8B-B14F-4D97-AF65-F5344CB8AC3E}">
        <p14:creationId xmlns:p14="http://schemas.microsoft.com/office/powerpoint/2010/main" val="253388714"/>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err="1">
                <a:latin typeface="Calibri" panose="020F0502020204030204" pitchFamily="34" charset="0"/>
                <a:cs typeface="Calibri" panose="020F0502020204030204" pitchFamily="34" charset="0"/>
              </a:rPr>
              <a:t>Headteacher</a:t>
            </a:r>
            <a:r>
              <a:rPr lang="en-GB" dirty="0">
                <a:latin typeface="Calibri" panose="020F0502020204030204" pitchFamily="34" charset="0"/>
                <a:cs typeface="Calibri" panose="020F0502020204030204" pitchFamily="34" charset="0"/>
              </a:rPr>
              <a:t> Appeals</a:t>
            </a:r>
          </a:p>
        </p:txBody>
      </p:sp>
      <p:sp>
        <p:nvSpPr>
          <p:cNvPr id="3" name="Content Placeholder 2"/>
          <p:cNvSpPr>
            <a:spLocks noGrp="1"/>
          </p:cNvSpPr>
          <p:nvPr>
            <p:ph idx="1"/>
          </p:nvPr>
        </p:nvSpPr>
        <p:spPr>
          <a:xfrm>
            <a:off x="982132" y="2216834"/>
            <a:ext cx="7704667" cy="3332816"/>
          </a:xfrm>
        </p:spPr>
        <p:txBody>
          <a:bodyPr>
            <a:noAutofit/>
          </a:bodyPr>
          <a:lstStyle/>
          <a:p>
            <a:r>
              <a:rPr lang="en-GB" dirty="0">
                <a:latin typeface="Calibri" panose="020F0502020204030204" pitchFamily="34" charset="0"/>
                <a:cs typeface="Calibri" panose="020F0502020204030204" pitchFamily="34" charset="0"/>
              </a:rPr>
              <a:t>Kent will allow a ‘</a:t>
            </a:r>
            <a:r>
              <a:rPr lang="en-GB" dirty="0" err="1">
                <a:latin typeface="Calibri" panose="020F0502020204030204" pitchFamily="34" charset="0"/>
                <a:cs typeface="Calibri" panose="020F0502020204030204" pitchFamily="34" charset="0"/>
              </a:rPr>
              <a:t>Headteacher</a:t>
            </a:r>
            <a:r>
              <a:rPr lang="en-GB" dirty="0">
                <a:latin typeface="Calibri" panose="020F0502020204030204" pitchFamily="34" charset="0"/>
                <a:cs typeface="Calibri" panose="020F0502020204030204" pitchFamily="34" charset="0"/>
              </a:rPr>
              <a:t> Appeal’ if a child was not successful in the Kent Test but was expected to be.</a:t>
            </a:r>
          </a:p>
          <a:p>
            <a:r>
              <a:rPr lang="en-GB" dirty="0">
                <a:latin typeface="Calibri" panose="020F0502020204030204" pitchFamily="34" charset="0"/>
                <a:cs typeface="Calibri" panose="020F0502020204030204" pitchFamily="34" charset="0"/>
              </a:rPr>
              <a:t>A ‘</a:t>
            </a:r>
            <a:r>
              <a:rPr lang="en-GB" dirty="0" err="1">
                <a:latin typeface="Calibri" panose="020F0502020204030204" pitchFamily="34" charset="0"/>
                <a:cs typeface="Calibri" panose="020F0502020204030204" pitchFamily="34" charset="0"/>
              </a:rPr>
              <a:t>Headteacher</a:t>
            </a:r>
            <a:r>
              <a:rPr lang="en-GB" dirty="0">
                <a:latin typeface="Calibri" panose="020F0502020204030204" pitchFamily="34" charset="0"/>
                <a:cs typeface="Calibri" panose="020F0502020204030204" pitchFamily="34" charset="0"/>
              </a:rPr>
              <a:t> Appeal’ is actually constructed by the child’s class teacher based on prior attainment and current teacher assessment.  The appeal form is then counter-signed by the Headteacher.</a:t>
            </a:r>
          </a:p>
          <a:p>
            <a:r>
              <a:rPr lang="en-GB" dirty="0">
                <a:latin typeface="Calibri" panose="020F0502020204030204" pitchFamily="34" charset="0"/>
                <a:cs typeface="Calibri" panose="020F0502020204030204" pitchFamily="34" charset="0"/>
              </a:rPr>
              <a:t>The school will consider a pupil for a ‘Headteacher Appeal’ if the child has missed out on the pass mark by a small points margin and there is sufficiently strong evidence to reflect the potential of suitability for a grammar place from their work at school.</a:t>
            </a:r>
          </a:p>
        </p:txBody>
      </p:sp>
    </p:spTree>
    <p:extLst>
      <p:ext uri="{BB962C8B-B14F-4D97-AF65-F5344CB8AC3E}">
        <p14:creationId xmlns:p14="http://schemas.microsoft.com/office/powerpoint/2010/main" val="118021940"/>
      </p:ext>
    </p:extLst>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a:latin typeface="Calibri" panose="020F0502020204030204" pitchFamily="34" charset="0"/>
                <a:cs typeface="Calibri" panose="020F0502020204030204" pitchFamily="34" charset="0"/>
              </a:rPr>
              <a:t>Teacher Assessment and Evidence</a:t>
            </a:r>
          </a:p>
        </p:txBody>
      </p:sp>
      <p:sp>
        <p:nvSpPr>
          <p:cNvPr id="3" name="Content Placeholder 2"/>
          <p:cNvSpPr>
            <a:spLocks noGrp="1"/>
          </p:cNvSpPr>
          <p:nvPr>
            <p:ph idx="1"/>
          </p:nvPr>
        </p:nvSpPr>
        <p:spPr>
          <a:xfrm>
            <a:off x="982132" y="2076157"/>
            <a:ext cx="7704667" cy="3332816"/>
          </a:xfrm>
        </p:spPr>
        <p:txBody>
          <a:bodyPr>
            <a:noAutofit/>
          </a:bodyPr>
          <a:lstStyle/>
          <a:p>
            <a:r>
              <a:rPr lang="en-GB" dirty="0">
                <a:latin typeface="Calibri" panose="020F0502020204030204" pitchFamily="34" charset="0"/>
                <a:cs typeface="Calibri" panose="020F0502020204030204" pitchFamily="34" charset="0"/>
              </a:rPr>
              <a:t>Evidence will be drawn from pupils’ academic work during their first few weeks in Year 6, as well as the summer term in Year 5.  </a:t>
            </a:r>
          </a:p>
          <a:p>
            <a:r>
              <a:rPr lang="en-GB" dirty="0">
                <a:latin typeface="Calibri" panose="020F0502020204030204" pitchFamily="34" charset="0"/>
                <a:cs typeface="Calibri" panose="020F0502020204030204" pitchFamily="34" charset="0"/>
              </a:rPr>
              <a:t>In addition, all Year 5 pupils will be sitting a CAT4 test before the end of the academic year.  This test will be used to support teacher assessment of pupils’ attainment in core subject areas, as well as indicate areas of strength and development in a child’s cognitive abilities.</a:t>
            </a:r>
          </a:p>
          <a:p>
            <a:r>
              <a:rPr lang="en-GB" dirty="0">
                <a:latin typeface="Calibri" panose="020F0502020204030204" pitchFamily="34" charset="0"/>
                <a:cs typeface="Calibri" panose="020F0502020204030204" pitchFamily="34" charset="0"/>
              </a:rPr>
              <a:t>More information for parents regarding CAT4 testing can be found here:</a:t>
            </a:r>
          </a:p>
          <a:p>
            <a:r>
              <a:rPr lang="en-GB" dirty="0">
                <a:latin typeface="Calibri" panose="020F0502020204030204" pitchFamily="34" charset="0"/>
                <a:cs typeface="Calibri" panose="020F0502020204030204" pitchFamily="34" charset="0"/>
                <a:hlinkClick r:id="rId2"/>
              </a:rPr>
              <a:t>https://www.gl-assessment.co.uk/support/cat4-product-support/cat4-information-for-parents/</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86931729"/>
      </p:ext>
    </p:extLst>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6" y="-443131"/>
            <a:ext cx="7704667" cy="1981200"/>
          </a:xfrm>
        </p:spPr>
        <p:txBody>
          <a:bodyPr/>
          <a:lstStyle/>
          <a:p>
            <a:pPr algn="ctr"/>
            <a:r>
              <a:rPr lang="en-GB" dirty="0">
                <a:latin typeface="Calibri" panose="020F0502020204030204" pitchFamily="34" charset="0"/>
                <a:cs typeface="Calibri" panose="020F0502020204030204" pitchFamily="34" charset="0"/>
              </a:rPr>
              <a:t>The Medway Test </a:t>
            </a:r>
          </a:p>
        </p:txBody>
      </p:sp>
      <p:sp>
        <p:nvSpPr>
          <p:cNvPr id="3" name="Content Placeholder 2"/>
          <p:cNvSpPr>
            <a:spLocks noGrp="1"/>
          </p:cNvSpPr>
          <p:nvPr>
            <p:ph idx="1"/>
          </p:nvPr>
        </p:nvSpPr>
        <p:spPr>
          <a:xfrm>
            <a:off x="900332" y="1412659"/>
            <a:ext cx="8035127" cy="4572000"/>
          </a:xfrm>
        </p:spPr>
        <p:txBody>
          <a:bodyPr>
            <a:noAutofit/>
          </a:bodyPr>
          <a:lstStyle/>
          <a:p>
            <a:r>
              <a:rPr lang="en-GB" dirty="0">
                <a:latin typeface="Calibri" panose="020F0502020204030204" pitchFamily="34" charset="0"/>
                <a:cs typeface="Calibri" panose="020F0502020204030204" pitchFamily="34" charset="0"/>
              </a:rPr>
              <a:t>If pupils go to schools outside of Medway, they will sit the Medway Test in a Medway Test Centre </a:t>
            </a:r>
            <a:r>
              <a:rPr lang="en-US" b="1" dirty="0">
                <a:solidFill>
                  <a:srgbClr val="FF0000"/>
                </a:solidFill>
                <a:latin typeface="Calibri" panose="020F0502020204030204" pitchFamily="34" charset="0"/>
                <a:cs typeface="Calibri" panose="020F0502020204030204" pitchFamily="34" charset="0"/>
              </a:rPr>
              <a:t>14th or 15th September 2024</a:t>
            </a:r>
            <a:r>
              <a:rPr lang="en-US" dirty="0">
                <a:solidFill>
                  <a:srgbClr val="FF0000"/>
                </a:solidFill>
                <a:latin typeface="Calibri" panose="020F0502020204030204" pitchFamily="34" charset="0"/>
                <a:cs typeface="Calibri" panose="020F0502020204030204" pitchFamily="34" charset="0"/>
              </a:rPr>
              <a:t>. </a:t>
            </a:r>
            <a:r>
              <a:rPr lang="en-GB" dirty="0">
                <a:latin typeface="Calibri" panose="020F0502020204030204" pitchFamily="34" charset="0"/>
                <a:cs typeface="Calibri" panose="020F0502020204030204" pitchFamily="34" charset="0"/>
              </a:rPr>
              <a:t>One day will be allocated after registration.</a:t>
            </a:r>
          </a:p>
          <a:p>
            <a:r>
              <a:rPr lang="en-GB" dirty="0">
                <a:latin typeface="Calibri" panose="020F0502020204030204" pitchFamily="34" charset="0"/>
                <a:cs typeface="Calibri" panose="020F0502020204030204" pitchFamily="34" charset="0"/>
              </a:rPr>
              <a:t>The Medway Test is made up of three separate papers:</a:t>
            </a:r>
          </a:p>
          <a:p>
            <a:r>
              <a:rPr lang="en-GB" dirty="0">
                <a:latin typeface="Calibri" panose="020F0502020204030204" pitchFamily="34" charset="0"/>
                <a:cs typeface="Calibri" panose="020F0502020204030204" pitchFamily="34" charset="0"/>
              </a:rPr>
              <a:t>Extended Writing, Mathematics (multiple choice), Verbal Reasoning (multiple choice)</a:t>
            </a:r>
          </a:p>
          <a:p>
            <a:r>
              <a:rPr lang="en-GB" dirty="0">
                <a:latin typeface="Calibri" panose="020F0502020204030204" pitchFamily="34" charset="0"/>
                <a:cs typeface="Calibri" panose="020F0502020204030204" pitchFamily="34" charset="0"/>
              </a:rPr>
              <a:t>The scoring and pass mark differs from the Kent Test.  More information about the Medway Test process can be found here:</a:t>
            </a:r>
          </a:p>
          <a:p>
            <a:r>
              <a:rPr lang="en-GB" dirty="0">
                <a:latin typeface="Calibri" panose="020F0502020204030204" pitchFamily="34" charset="0"/>
                <a:cs typeface="Calibri" panose="020F0502020204030204" pitchFamily="34" charset="0"/>
                <a:hlinkClick r:id="rId2"/>
              </a:rPr>
              <a:t>https://www.medway.gov.uk/info/200137/schools_and_learning/1049/medway_test_11</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65695832"/>
      </p:ext>
    </p:extLst>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sz="2800" dirty="0"/>
              <a:t>National offer day will be on </a:t>
            </a:r>
            <a:r>
              <a:rPr lang="en-GB" sz="2800" b="1" dirty="0">
                <a:solidFill>
                  <a:srgbClr val="FF0000"/>
                </a:solidFill>
              </a:rPr>
              <a:t>Monday 3</a:t>
            </a:r>
            <a:r>
              <a:rPr lang="en-GB" sz="2800" b="1" baseline="30000" dirty="0">
                <a:solidFill>
                  <a:srgbClr val="FF0000"/>
                </a:solidFill>
              </a:rPr>
              <a:t>rd</a:t>
            </a:r>
            <a:r>
              <a:rPr lang="en-GB" sz="2800" b="1" dirty="0">
                <a:solidFill>
                  <a:srgbClr val="FF0000"/>
                </a:solidFill>
              </a:rPr>
              <a:t> March 2025.</a:t>
            </a:r>
            <a:r>
              <a:rPr lang="en-GB" sz="2800" dirty="0">
                <a:solidFill>
                  <a:srgbClr val="FF0000"/>
                </a:solidFill>
              </a:rPr>
              <a:t> </a:t>
            </a:r>
            <a:r>
              <a:rPr lang="en-GB" sz="2800" b="1" dirty="0"/>
              <a:t>If you apply online KCC will email you after 4pm</a:t>
            </a:r>
            <a:r>
              <a:rPr lang="en-GB" sz="2800" dirty="0"/>
              <a:t> to tell you which school you have been offered. KCC cannot guarantee the exact time you will receive your email, this will depend on your email service provider.</a:t>
            </a:r>
          </a:p>
          <a:p>
            <a:r>
              <a:rPr lang="en-GB" sz="2800" b="1" dirty="0"/>
              <a:t>You can also </a:t>
            </a:r>
            <a:r>
              <a:rPr lang="en-GB" sz="2800" b="1" dirty="0">
                <a:hlinkClick r:id="rId3"/>
              </a:rPr>
              <a:t>log in</a:t>
            </a:r>
            <a:r>
              <a:rPr lang="en-GB" sz="2800" b="1" dirty="0"/>
              <a:t> after 5pm to view your offer online.</a:t>
            </a:r>
          </a:p>
          <a:p>
            <a:endParaRPr lang="en-GB" sz="2800" dirty="0"/>
          </a:p>
        </p:txBody>
      </p:sp>
    </p:spTree>
    <p:extLst>
      <p:ext uri="{BB962C8B-B14F-4D97-AF65-F5344CB8AC3E}">
        <p14:creationId xmlns:p14="http://schemas.microsoft.com/office/powerpoint/2010/main" val="1800845385"/>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0"/>
            <a:ext cx="7704667" cy="1981200"/>
          </a:xfrm>
        </p:spPr>
        <p:txBody>
          <a:bodyPr/>
          <a:lstStyle/>
          <a:p>
            <a:r>
              <a:rPr lang="en-GB" dirty="0">
                <a:latin typeface="Calibri" panose="020F0502020204030204" pitchFamily="34" charset="0"/>
                <a:cs typeface="Calibri" panose="020F0502020204030204" pitchFamily="34" charset="0"/>
              </a:rPr>
              <a:t>Which secondary school?</a:t>
            </a:r>
          </a:p>
        </p:txBody>
      </p:sp>
      <p:sp>
        <p:nvSpPr>
          <p:cNvPr id="3" name="Content Placeholder 2"/>
          <p:cNvSpPr>
            <a:spLocks noGrp="1"/>
          </p:cNvSpPr>
          <p:nvPr>
            <p:ph idx="1"/>
          </p:nvPr>
        </p:nvSpPr>
        <p:spPr>
          <a:xfrm>
            <a:off x="982133" y="1981200"/>
            <a:ext cx="7704667" cy="3332816"/>
          </a:xfrm>
        </p:spPr>
        <p:txBody>
          <a:bodyPr>
            <a:noAutofit/>
          </a:bodyPr>
          <a:lstStyle/>
          <a:p>
            <a:r>
              <a:rPr lang="en-GB" sz="2800" dirty="0">
                <a:latin typeface="Calibri" panose="020F0502020204030204" pitchFamily="34" charset="0"/>
                <a:cs typeface="Calibri" panose="020F0502020204030204" pitchFamily="34" charset="0"/>
              </a:rPr>
              <a:t>The unique location of The Discovery School means that pupils do not have just one or two local schools to move on to for their secondary education.  In fact, the choice of secondary schools, whether selective, non-selective or independent, is vast and can be quite overwhelming for parents and children in the initial stages of consideration. </a:t>
            </a:r>
          </a:p>
          <a:p>
            <a:r>
              <a:rPr lang="en-GB" sz="2800" dirty="0">
                <a:latin typeface="Calibri" panose="020F0502020204030204" pitchFamily="34" charset="0"/>
                <a:cs typeface="Calibri" panose="020F0502020204030204" pitchFamily="34" charset="0"/>
              </a:rPr>
              <a:t>Each year, pupils in Year 6 can transfer to as many as 22 different secondary schools in Kent.</a:t>
            </a:r>
          </a:p>
        </p:txBody>
      </p:sp>
    </p:spTree>
    <p:extLst>
      <p:ext uri="{BB962C8B-B14F-4D97-AF65-F5344CB8AC3E}">
        <p14:creationId xmlns:p14="http://schemas.microsoft.com/office/powerpoint/2010/main" val="2503058597"/>
      </p:ext>
    </p:extLst>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latin typeface="Calibri" panose="020F0502020204030204" pitchFamily="34" charset="0"/>
                <a:cs typeface="Calibri" panose="020F0502020204030204" pitchFamily="34" charset="0"/>
              </a:rPr>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sz="2800" dirty="0">
                <a:latin typeface="Calibri" panose="020F0502020204030204" pitchFamily="34" charset="0"/>
                <a:cs typeface="Calibri" panose="020F0502020204030204" pitchFamily="34" charset="0"/>
              </a:rPr>
              <a:t>Offers should be accepted or declined by </a:t>
            </a:r>
            <a:r>
              <a:rPr lang="en-GB" sz="2800" b="1" dirty="0">
                <a:solidFill>
                  <a:srgbClr val="FF0000"/>
                </a:solidFill>
                <a:latin typeface="Calibri" panose="020F0502020204030204" pitchFamily="34" charset="0"/>
                <a:cs typeface="Calibri" panose="020F0502020204030204" pitchFamily="34" charset="0"/>
              </a:rPr>
              <a:t>Monday 17</a:t>
            </a:r>
            <a:r>
              <a:rPr lang="en-GB" sz="2800" b="1" baseline="30000" dirty="0">
                <a:solidFill>
                  <a:srgbClr val="FF0000"/>
                </a:solidFill>
                <a:latin typeface="Calibri" panose="020F0502020204030204" pitchFamily="34" charset="0"/>
                <a:cs typeface="Calibri" panose="020F0502020204030204" pitchFamily="34" charset="0"/>
              </a:rPr>
              <a:t>th</a:t>
            </a:r>
            <a:r>
              <a:rPr lang="en-GB" sz="2800" b="1" dirty="0">
                <a:solidFill>
                  <a:srgbClr val="FF0000"/>
                </a:solidFill>
                <a:latin typeface="Calibri" panose="020F0502020204030204" pitchFamily="34" charset="0"/>
                <a:cs typeface="Calibri" panose="020F0502020204030204" pitchFamily="34" charset="0"/>
              </a:rPr>
              <a:t> March 2025</a:t>
            </a:r>
            <a:r>
              <a:rPr lang="en-GB" sz="2800" dirty="0">
                <a:solidFill>
                  <a:srgbClr val="FF0000"/>
                </a:solidFill>
                <a:latin typeface="Calibri" panose="020F0502020204030204" pitchFamily="34" charset="0"/>
                <a:cs typeface="Calibri" panose="020F0502020204030204" pitchFamily="34" charset="0"/>
              </a:rPr>
              <a:t>.  </a:t>
            </a:r>
            <a:r>
              <a:rPr lang="en-GB" sz="2800" dirty="0">
                <a:latin typeface="Calibri" panose="020F0502020204030204" pitchFamily="34" charset="0"/>
                <a:cs typeface="Calibri" panose="020F0502020204030204" pitchFamily="34" charset="0"/>
              </a:rPr>
              <a:t>The school recommends that you accept the offer, even if you are appealing for an alternative school place.</a:t>
            </a:r>
          </a:p>
          <a:p>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The deadline for lodging parent appeals is </a:t>
            </a:r>
            <a:r>
              <a:rPr lang="en-GB" sz="2800" b="1" dirty="0">
                <a:solidFill>
                  <a:srgbClr val="FF0000"/>
                </a:solidFill>
                <a:latin typeface="Calibri" panose="020F0502020204030204" pitchFamily="34" charset="0"/>
                <a:cs typeface="Calibri" panose="020F0502020204030204" pitchFamily="34" charset="0"/>
              </a:rPr>
              <a:t>Monday 31</a:t>
            </a:r>
            <a:r>
              <a:rPr lang="en-GB" sz="2800" b="1" baseline="30000" dirty="0">
                <a:solidFill>
                  <a:srgbClr val="FF0000"/>
                </a:solidFill>
                <a:latin typeface="Calibri" panose="020F0502020204030204" pitchFamily="34" charset="0"/>
                <a:cs typeface="Calibri" panose="020F0502020204030204" pitchFamily="34" charset="0"/>
              </a:rPr>
              <a:t>st</a:t>
            </a:r>
            <a:r>
              <a:rPr lang="en-GB" sz="2800" b="1" dirty="0">
                <a:solidFill>
                  <a:srgbClr val="FF0000"/>
                </a:solidFill>
                <a:latin typeface="Calibri" panose="020F0502020204030204" pitchFamily="34" charset="0"/>
                <a:cs typeface="Calibri" panose="020F0502020204030204" pitchFamily="34" charset="0"/>
              </a:rPr>
              <a:t> March 2025</a:t>
            </a:r>
            <a:r>
              <a:rPr lang="en-GB" sz="2800" dirty="0">
                <a:latin typeface="Calibri" panose="020F0502020204030204" pitchFamily="34" charset="0"/>
                <a:cs typeface="Calibri" panose="020F0502020204030204" pitchFamily="34" charset="0"/>
              </a:rPr>
              <a:t>.</a:t>
            </a:r>
          </a:p>
          <a:p>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71245827"/>
      </p:ext>
    </p:extLst>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C2A34C0-FBA9-4955-802A-5E9815C3C42F}"/>
              </a:ext>
            </a:extLst>
          </p:cNvPr>
          <p:cNvSpPr/>
          <p:nvPr/>
        </p:nvSpPr>
        <p:spPr>
          <a:xfrm>
            <a:off x="1157979" y="821788"/>
            <a:ext cx="7840133" cy="5632311"/>
          </a:xfrm>
          <a:prstGeom prst="rect">
            <a:avLst/>
          </a:prstGeom>
        </p:spPr>
        <p:txBody>
          <a:bodyPr wrap="square">
            <a:spAutoFit/>
          </a:bodyPr>
          <a:lstStyle/>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rPr>
              <a:t>We suggest that you view the individual school’s website to find out more about it.  If you are still unhappy you can put your child on the waiting list or </a:t>
            </a:r>
            <a:r>
              <a:rPr lang="en-GB" sz="2400" dirty="0">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make an appeal</a:t>
            </a:r>
            <a:r>
              <a:rPr lang="en-GB" sz="2400" dirty="0">
                <a:latin typeface="Calibri" panose="020F0502020204030204" pitchFamily="34" charset="0"/>
                <a:cs typeface="Calibri" panose="020F0502020204030204" pitchFamily="34" charset="0"/>
              </a:rPr>
              <a:t> for any of the schools you applied for. You can do either or both for the same school or for different schools. For example, you can appeal for one school and put your child on the waiting list for another.</a:t>
            </a:r>
          </a:p>
          <a:p>
            <a:pPr marL="285750" indent="-28575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rPr>
              <a:t>We recommend that you still accept the place your child has been offered. This will not affect your waiting list position or your appeal. It will guarantee your child has a school place if no places become available or if your appeal is unsuccessful. If the waiting list or appeal are successful you must remember to tell the school you were originally offered that you no longer want the place.</a:t>
            </a:r>
            <a:endParaRPr lang="en-GB" sz="2400" i="0" dirty="0">
              <a:effectLst/>
              <a:latin typeface="Calibri" panose="020F0502020204030204" pitchFamily="34" charset="0"/>
              <a:cs typeface="Calibri" panose="020F0502020204030204" pitchFamily="34" charset="0"/>
            </a:endParaRPr>
          </a:p>
        </p:txBody>
      </p:sp>
      <p:sp>
        <p:nvSpPr>
          <p:cNvPr id="8" name="Title 7">
            <a:extLst>
              <a:ext uri="{FF2B5EF4-FFF2-40B4-BE49-F238E27FC236}">
                <a16:creationId xmlns:a16="http://schemas.microsoft.com/office/drawing/2014/main" id="{25A303CF-C383-4F85-91F4-38F32D57D403}"/>
              </a:ext>
            </a:extLst>
          </p:cNvPr>
          <p:cNvSpPr>
            <a:spLocks noGrp="1"/>
          </p:cNvSpPr>
          <p:nvPr>
            <p:ph type="title"/>
          </p:nvPr>
        </p:nvSpPr>
        <p:spPr>
          <a:xfrm>
            <a:off x="1157979" y="-168812"/>
            <a:ext cx="7704667" cy="1981200"/>
          </a:xfrm>
        </p:spPr>
        <p:txBody>
          <a:bodyPr/>
          <a:lstStyle/>
          <a:p>
            <a:r>
              <a:rPr lang="en-GB" dirty="0">
                <a:solidFill>
                  <a:srgbClr val="103A44"/>
                </a:solidFill>
                <a:latin typeface="Calibri" panose="020F0502020204030204" pitchFamily="34" charset="0"/>
                <a:cs typeface="Calibri" panose="020F0502020204030204" pitchFamily="34" charset="0"/>
              </a:rPr>
              <a:t>If you are unhappy with the offer</a:t>
            </a:r>
            <a:br>
              <a:rPr lang="en-GB" dirty="0">
                <a:solidFill>
                  <a:srgbClr val="103A44"/>
                </a:solidFill>
                <a:latin typeface="Calibri" panose="020F0502020204030204" pitchFamily="34" charset="0"/>
                <a:cs typeface="Calibri" panose="020F0502020204030204" pitchFamily="34" charset="0"/>
              </a:rPr>
            </a:b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38922486"/>
      </p:ext>
    </p:extLst>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6" y="-571718"/>
            <a:ext cx="7704667" cy="1981200"/>
          </a:xfrm>
        </p:spPr>
        <p:txBody>
          <a:bodyPr/>
          <a:lstStyle/>
          <a:p>
            <a:r>
              <a:rPr lang="en-GB" dirty="0">
                <a:latin typeface="Calibri" panose="020F0502020204030204" pitchFamily="34" charset="0"/>
                <a:cs typeface="Calibri" panose="020F0502020204030204" pitchFamily="34" charset="0"/>
              </a:rPr>
              <a:t>School Support</a:t>
            </a:r>
          </a:p>
        </p:txBody>
      </p:sp>
      <p:sp>
        <p:nvSpPr>
          <p:cNvPr id="3" name="Content Placeholder 2"/>
          <p:cNvSpPr>
            <a:spLocks noGrp="1"/>
          </p:cNvSpPr>
          <p:nvPr>
            <p:ph idx="1"/>
          </p:nvPr>
        </p:nvSpPr>
        <p:spPr>
          <a:xfrm>
            <a:off x="801858" y="1704903"/>
            <a:ext cx="8039686" cy="4572000"/>
          </a:xfrm>
        </p:spPr>
        <p:txBody>
          <a:bodyPr>
            <a:noAutofit/>
          </a:bodyPr>
          <a:lstStyle/>
          <a:p>
            <a:r>
              <a:rPr lang="en-GB" sz="2800" dirty="0">
                <a:latin typeface="Calibri" panose="020F0502020204030204" pitchFamily="34" charset="0"/>
                <a:cs typeface="Calibri" panose="020F0502020204030204" pitchFamily="34" charset="0"/>
              </a:rPr>
              <a:t>If you are not awarded your first preference, whether a grammar or non-selective school, the school will support a ‘Parent Appeal’.  </a:t>
            </a:r>
          </a:p>
          <a:p>
            <a:r>
              <a:rPr lang="en-GB" sz="2800" dirty="0">
                <a:latin typeface="Calibri" panose="020F0502020204030204" pitchFamily="34" charset="0"/>
                <a:cs typeface="Calibri" panose="020F0502020204030204" pitchFamily="34" charset="0"/>
              </a:rPr>
              <a:t>Please book an appointment with your child’s class teacher as soon as possible after school preferences are issued in order to discuss options.</a:t>
            </a:r>
          </a:p>
          <a:p>
            <a:r>
              <a:rPr lang="en-GB" sz="2800" dirty="0">
                <a:latin typeface="Calibri" panose="020F0502020204030204" pitchFamily="34" charset="0"/>
                <a:cs typeface="Calibri" panose="020F0502020204030204" pitchFamily="34" charset="0"/>
              </a:rPr>
              <a:t>Throughout the year, we provide frequent opportunities to discuss your child’s progress and offer advice for secondary school transfer. Your child’s class teacher will be happy to discuss options with you at any time.  Please feel free to book an appointment.</a:t>
            </a:r>
          </a:p>
          <a:p>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9293764"/>
      </p:ext>
    </p:extLst>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74319"/>
            <a:ext cx="7704667" cy="1981200"/>
          </a:xfrm>
        </p:spPr>
        <p:txBody>
          <a:bodyPr/>
          <a:lstStyle/>
          <a:p>
            <a:r>
              <a:rPr lang="en-GB" dirty="0">
                <a:latin typeface="Calibri" panose="020F0502020204030204" pitchFamily="34" charset="0"/>
                <a:cs typeface="Calibri" panose="020F0502020204030204" pitchFamily="34" charset="0"/>
              </a:rPr>
              <a:t>Contact information</a:t>
            </a:r>
          </a:p>
        </p:txBody>
      </p:sp>
      <p:sp>
        <p:nvSpPr>
          <p:cNvPr id="3" name="Content Placeholder 2"/>
          <p:cNvSpPr>
            <a:spLocks noGrp="1"/>
          </p:cNvSpPr>
          <p:nvPr>
            <p:ph idx="1"/>
          </p:nvPr>
        </p:nvSpPr>
        <p:spPr>
          <a:xfrm>
            <a:off x="1136878" y="2160563"/>
            <a:ext cx="7704667" cy="3332816"/>
          </a:xfrm>
        </p:spPr>
        <p:txBody>
          <a:bodyPr>
            <a:noAutofit/>
          </a:bodyPr>
          <a:lstStyle/>
          <a:p>
            <a:r>
              <a:rPr lang="en-GB" dirty="0">
                <a:latin typeface="Calibri" panose="020F0502020204030204" pitchFamily="34" charset="0"/>
                <a:cs typeface="Calibri" panose="020F0502020204030204" pitchFamily="34" charset="0"/>
                <a:hlinkClick r:id="rId2"/>
              </a:rPr>
              <a:t>www.kent.gov.uk/secondaryadmissions</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3"/>
              </a:rPr>
              <a:t>www.kent.gov.uk/ola</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4"/>
              </a:rPr>
              <a:t>http://www.kent.gov.uk/education-and-children/schools/school-places/kent-test</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5"/>
              </a:rPr>
              <a:t>http://new.medway.gov.uk/education/school-admissions/medway-test/register-for-the-medway-test</a:t>
            </a:r>
            <a:r>
              <a:rPr lang="en-GB" dirty="0">
                <a:latin typeface="Calibri" panose="020F0502020204030204" pitchFamily="34" charset="0"/>
                <a:cs typeface="Calibri" panose="020F0502020204030204" pitchFamily="34" charset="0"/>
              </a:rPr>
              <a:t> </a:t>
            </a:r>
          </a:p>
          <a:p>
            <a:r>
              <a:rPr lang="en-GB" dirty="0">
                <a:latin typeface="Calibri" panose="020F0502020204030204" pitchFamily="34" charset="0"/>
                <a:cs typeface="Calibri" panose="020F0502020204030204" pitchFamily="34" charset="0"/>
              </a:rPr>
              <a:t>Email: </a:t>
            </a:r>
            <a:r>
              <a:rPr lang="en-GB" dirty="0">
                <a:latin typeface="Calibri" panose="020F0502020204030204" pitchFamily="34" charset="0"/>
                <a:cs typeface="Calibri" panose="020F0502020204030204" pitchFamily="34" charset="0"/>
                <a:hlinkClick r:id="rId6"/>
              </a:rPr>
              <a:t>kent.admissions@kent.gov.uk</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Secondary Admissions Team: 03000 41 21 21</a:t>
            </a:r>
          </a:p>
          <a:p>
            <a:r>
              <a:rPr lang="en-GB" dirty="0">
                <a:latin typeface="Calibri" panose="020F0502020204030204" pitchFamily="34" charset="0"/>
                <a:cs typeface="Calibri" panose="020F0502020204030204" pitchFamily="34" charset="0"/>
              </a:rPr>
              <a:t>School DCSF Number: 886/2065</a:t>
            </a:r>
          </a:p>
        </p:txBody>
      </p:sp>
    </p:spTree>
    <p:extLst>
      <p:ext uri="{BB962C8B-B14F-4D97-AF65-F5344CB8AC3E}">
        <p14:creationId xmlns:p14="http://schemas.microsoft.com/office/powerpoint/2010/main" val="1423674169"/>
      </p:ext>
    </p:extLst>
  </p:cSld>
  <p:clrMapOvr>
    <a:masterClrMapping/>
  </p:clrMapOvr>
  <p:transition>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74319"/>
            <a:ext cx="7704667" cy="1981200"/>
          </a:xfrm>
        </p:spPr>
        <p:txBody>
          <a:bodyPr/>
          <a:lstStyle/>
          <a:p>
            <a:r>
              <a:rPr lang="en-GB" dirty="0">
                <a:latin typeface="Calibri" panose="020F0502020204030204" pitchFamily="34" charset="0"/>
                <a:cs typeface="Calibri" panose="020F0502020204030204" pitchFamily="34" charset="0"/>
              </a:rPr>
              <a:t>Useful Links</a:t>
            </a:r>
          </a:p>
        </p:txBody>
      </p:sp>
      <p:sp>
        <p:nvSpPr>
          <p:cNvPr id="3" name="Content Placeholder 2"/>
          <p:cNvSpPr>
            <a:spLocks noGrp="1"/>
          </p:cNvSpPr>
          <p:nvPr>
            <p:ph idx="1"/>
          </p:nvPr>
        </p:nvSpPr>
        <p:spPr>
          <a:xfrm>
            <a:off x="1136878" y="2230902"/>
            <a:ext cx="7704667" cy="3332816"/>
          </a:xfrm>
        </p:spPr>
        <p:txBody>
          <a:bodyPr>
            <a:noAutofit/>
          </a:bodyPr>
          <a:lstStyle/>
          <a:p>
            <a:r>
              <a:rPr lang="en-GB" dirty="0">
                <a:latin typeface="Calibri" panose="020F0502020204030204" pitchFamily="34" charset="0"/>
                <a:cs typeface="Calibri" panose="020F0502020204030204" pitchFamily="34" charset="0"/>
                <a:hlinkClick r:id="rId2"/>
              </a:rPr>
              <a:t>https://www.discovery.kent.sch.uk/admissions/transfer-to-secondary-school/</a:t>
            </a:r>
          </a:p>
          <a:p>
            <a:r>
              <a:rPr lang="en-GB" dirty="0">
                <a:latin typeface="Calibri" panose="020F0502020204030204" pitchFamily="34" charset="0"/>
                <a:cs typeface="Calibri" panose="020F0502020204030204" pitchFamily="34" charset="0"/>
                <a:hlinkClick r:id="rId2"/>
              </a:rPr>
              <a:t>https://www.kent.gov.uk/__data/assets/pdf_file/0014/14513/Kent-Test-familiarisation-booklet.pdf</a:t>
            </a:r>
          </a:p>
          <a:p>
            <a:r>
              <a:rPr lang="en-GB" dirty="0">
                <a:latin typeface="Calibri" panose="020F0502020204030204" pitchFamily="34" charset="0"/>
                <a:cs typeface="Calibri" panose="020F0502020204030204" pitchFamily="34" charset="0"/>
                <a:hlinkClick r:id="rId3"/>
              </a:rPr>
              <a:t>https://resources.atomlearning.co.uk/kent-test-interactive-guide</a:t>
            </a:r>
          </a:p>
          <a:p>
            <a:r>
              <a:rPr lang="en-GB" dirty="0">
                <a:latin typeface="Calibri" panose="020F0502020204030204" pitchFamily="34" charset="0"/>
                <a:cs typeface="Calibri" panose="020F0502020204030204" pitchFamily="34" charset="0"/>
                <a:hlinkClick r:id="rId4"/>
              </a:rPr>
              <a:t>https://atomlearning.com/blog/the-kent-test</a:t>
            </a:r>
          </a:p>
          <a:p>
            <a:r>
              <a:rPr lang="en-GB" dirty="0">
                <a:latin typeface="Calibri" panose="020F0502020204030204" pitchFamily="34" charset="0"/>
                <a:cs typeface="Calibri" panose="020F0502020204030204" pitchFamily="34" charset="0"/>
                <a:hlinkClick r:id="rId5"/>
              </a:rPr>
              <a:t>https://www.discovery.kent.sch.uk/assets/Kent-Test-Leaflet-for-parents-1.pdf</a:t>
            </a:r>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92657441"/>
      </p:ext>
    </p:extLst>
  </p:cSld>
  <p:clrMapOvr>
    <a:masterClrMapping/>
  </p:clrMapOvr>
  <p:transition>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132416"/>
            <a:ext cx="7704667" cy="1981200"/>
          </a:xfrm>
        </p:spPr>
        <p:txBody>
          <a:bodyPr/>
          <a:lstStyle/>
          <a:p>
            <a:pPr algn="ctr"/>
            <a:r>
              <a:rPr lang="en-GB" dirty="0">
                <a:latin typeface="Calibri" panose="020F0502020204030204" pitchFamily="34" charset="0"/>
                <a:cs typeface="Calibri" panose="020F0502020204030204" pitchFamily="34" charset="0"/>
              </a:rPr>
              <a:t>Good Luck!</a:t>
            </a:r>
          </a:p>
        </p:txBody>
      </p:sp>
      <p:sp>
        <p:nvSpPr>
          <p:cNvPr id="3" name="Content Placeholder 2"/>
          <p:cNvSpPr>
            <a:spLocks noGrp="1"/>
          </p:cNvSpPr>
          <p:nvPr>
            <p:ph idx="1"/>
          </p:nvPr>
        </p:nvSpPr>
        <p:spPr/>
        <p:txBody>
          <a:bodyPr>
            <a:noAutofit/>
          </a:bodyPr>
          <a:lstStyle/>
          <a:p>
            <a:pPr marL="0" indent="0" algn="ctr">
              <a:buNone/>
            </a:pPr>
            <a:r>
              <a:rPr lang="en-GB" dirty="0">
                <a:latin typeface="Calibri" panose="020F0502020204030204" pitchFamily="34" charset="0"/>
                <a:cs typeface="Calibri" panose="020F0502020204030204" pitchFamily="34" charset="0"/>
              </a:rPr>
              <a:t>Please do not hesitate to contact us if you need any advice or support. </a:t>
            </a:r>
          </a:p>
          <a:p>
            <a:pPr marL="0" indent="0" algn="ctr">
              <a:buNone/>
            </a:pPr>
            <a:endParaRPr lang="en-GB" dirty="0">
              <a:latin typeface="Calibri" panose="020F0502020204030204" pitchFamily="34" charset="0"/>
              <a:cs typeface="Calibri" panose="020F0502020204030204" pitchFamily="34" charset="0"/>
            </a:endParaRPr>
          </a:p>
          <a:p>
            <a:pPr marL="0" indent="0" algn="ctr">
              <a:buNone/>
            </a:pPr>
            <a:endParaRPr lang="en-GB" dirty="0">
              <a:latin typeface="Calibri" panose="020F0502020204030204" pitchFamily="34" charset="0"/>
              <a:cs typeface="Calibri" panose="020F0502020204030204" pitchFamily="34" charset="0"/>
            </a:endParaRPr>
          </a:p>
          <a:p>
            <a:pPr marL="0" indent="0" algn="ctr">
              <a:buNone/>
            </a:pPr>
            <a:r>
              <a:rPr lang="en-US" dirty="0">
                <a:latin typeface="Calibri" panose="020F0502020204030204" pitchFamily="34" charset="0"/>
                <a:cs typeface="Calibri" panose="020F0502020204030204" pitchFamily="34" charset="0"/>
              </a:rPr>
              <a:t>Dr. Jane Wilce-</a:t>
            </a:r>
            <a:r>
              <a:rPr lang="en-US" dirty="0" err="1">
                <a:latin typeface="Calibri" panose="020F0502020204030204" pitchFamily="34" charset="0"/>
                <a:cs typeface="Calibri" panose="020F0502020204030204" pitchFamily="34" charset="0"/>
              </a:rPr>
              <a:t>Cordner</a:t>
            </a:r>
            <a:r>
              <a:rPr lang="en-US" dirty="0">
                <a:latin typeface="Calibri" panose="020F0502020204030204" pitchFamily="34" charset="0"/>
                <a:cs typeface="Calibri" panose="020F0502020204030204" pitchFamily="34" charset="0"/>
              </a:rPr>
              <a:t> – Assistant Headteacher, Y5 and Y6 Lead </a:t>
            </a:r>
          </a:p>
          <a:p>
            <a:pPr marL="0" indent="0" algn="ctr">
              <a:buNone/>
            </a:pPr>
            <a:r>
              <a:rPr lang="en-US" dirty="0">
                <a:latin typeface="Calibri" panose="020F0502020204030204" pitchFamily="34" charset="0"/>
                <a:cs typeface="Calibri" panose="020F0502020204030204" pitchFamily="34" charset="0"/>
              </a:rPr>
              <a:t>Mr. Kerry Stannard, Assistant Headteacher, Year 6 Lead</a:t>
            </a:r>
            <a:endParaRPr lang="en-GB" dirty="0">
              <a:latin typeface="Calibri" panose="020F0502020204030204" pitchFamily="34" charset="0"/>
              <a:cs typeface="Calibri" panose="020F0502020204030204" pitchFamily="34" charset="0"/>
            </a:endParaRPr>
          </a:p>
          <a:p>
            <a:pPr marL="0" indent="0" algn="ctr">
              <a:buNone/>
            </a:pPr>
            <a:r>
              <a:rPr lang="en-GB" dirty="0">
                <a:latin typeface="Calibri" panose="020F0502020204030204" pitchFamily="34" charset="0"/>
                <a:cs typeface="Calibri" panose="020F0502020204030204" pitchFamily="34" charset="0"/>
                <a:hlinkClick r:id="rId2"/>
              </a:rPr>
              <a:t>jwilce@discovery.kent.sch.uk</a:t>
            </a:r>
            <a:endParaRPr lang="en-GB" dirty="0">
              <a:latin typeface="Calibri" panose="020F0502020204030204" pitchFamily="34" charset="0"/>
              <a:cs typeface="Calibri" panose="020F0502020204030204" pitchFamily="34" charset="0"/>
            </a:endParaRPr>
          </a:p>
          <a:p>
            <a:pPr marL="0" indent="0" algn="ctr">
              <a:buNone/>
            </a:pPr>
            <a:r>
              <a:rPr lang="en-GB" dirty="0">
                <a:latin typeface="Calibri" panose="020F0502020204030204" pitchFamily="34" charset="0"/>
                <a:cs typeface="Calibri" panose="020F0502020204030204" pitchFamily="34" charset="0"/>
                <a:hlinkClick r:id="rId3"/>
              </a:rPr>
              <a:t>kstannard@discovery.kent.sch.uk</a:t>
            </a:r>
            <a:endParaRPr lang="en-GB" dirty="0">
              <a:latin typeface="Calibri" panose="020F0502020204030204" pitchFamily="34" charset="0"/>
              <a:cs typeface="Calibri" panose="020F0502020204030204" pitchFamily="34" charset="0"/>
            </a:endParaRPr>
          </a:p>
          <a:p>
            <a:pPr marL="0" indent="0" algn="ctr">
              <a:buNone/>
            </a:pPr>
            <a:endParaRPr lang="en-GB" dirty="0">
              <a:latin typeface="Calibri" panose="020F0502020204030204" pitchFamily="34" charset="0"/>
              <a:cs typeface="Calibri" panose="020F0502020204030204" pitchFamily="34" charset="0"/>
            </a:endParaRPr>
          </a:p>
          <a:p>
            <a:pPr marL="0" indent="0" algn="ctr">
              <a:buNone/>
            </a:pPr>
            <a:endParaRPr lang="en-GB" dirty="0">
              <a:latin typeface="Calibri" panose="020F0502020204030204" pitchFamily="34" charset="0"/>
              <a:cs typeface="Calibri" panose="020F0502020204030204" pitchFamily="34" charset="0"/>
            </a:endParaRPr>
          </a:p>
          <a:p>
            <a:pPr marL="0" indent="0">
              <a:buNone/>
            </a:pP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70932311"/>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467" y="806003"/>
            <a:ext cx="8215533" cy="6370975"/>
          </a:xfrm>
          <a:prstGeom prst="rect">
            <a:avLst/>
          </a:prstGeom>
          <a:noFill/>
        </p:spPr>
        <p:txBody>
          <a:bodyPr wrap="square" rtlCol="0">
            <a:spAutoFit/>
          </a:bodyPr>
          <a:lstStyle/>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rPr>
              <a:t>Every year, the majority of pupils are awarded ‘High school’ places and will attend non-academically selective secondary schools.</a:t>
            </a:r>
          </a:p>
          <a:p>
            <a:pPr marL="285750" indent="-28575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rPr>
              <a:t>Academic selection is designed to identify the highest performing pupils suitable for a grammar school setting. </a:t>
            </a:r>
            <a:r>
              <a:rPr lang="en-GB" sz="2400" dirty="0"/>
              <a:t>Approximately one third of pupils are awarded a grammar school place through means of academic selection.</a:t>
            </a:r>
          </a:p>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rPr>
              <a:t>Last year, 35% of our Year 6 pupils were awarded a grammar school place before appeal.  51% of children who sat the Kent Test were successful.</a:t>
            </a:r>
          </a:p>
          <a:p>
            <a:pPr marL="285750" indent="-28575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rPr>
              <a:t>A full list of secondary schools can be found here:</a:t>
            </a:r>
          </a:p>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hlinkClick r:id="rId3"/>
              </a:rPr>
              <a:t>https://www.kent.gov.uk/education-and-children/schools/school-places/admissions-criteria/admissions-criteria-202526/secondary-202526</a:t>
            </a:r>
            <a:endParaRPr lang="en-GB"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p:txBody>
      </p:sp>
      <p:sp>
        <p:nvSpPr>
          <p:cNvPr id="5" name="Title 1"/>
          <p:cNvSpPr>
            <a:spLocks noGrp="1"/>
          </p:cNvSpPr>
          <p:nvPr>
            <p:ph type="title"/>
          </p:nvPr>
        </p:nvSpPr>
        <p:spPr>
          <a:xfrm>
            <a:off x="1519918" y="-32197"/>
            <a:ext cx="7010400" cy="838200"/>
          </a:xfrm>
        </p:spPr>
        <p:txBody>
          <a:bodyPr/>
          <a:lstStyle/>
          <a:p>
            <a:r>
              <a:rPr lang="en-GB" dirty="0">
                <a:latin typeface="Calibri" panose="020F0502020204030204" pitchFamily="34" charset="0"/>
                <a:cs typeface="Calibri" panose="020F0502020204030204" pitchFamily="34" charset="0"/>
              </a:rPr>
              <a:t>Which secondary school?</a:t>
            </a:r>
          </a:p>
        </p:txBody>
      </p:sp>
    </p:spTree>
    <p:extLst>
      <p:ext uri="{BB962C8B-B14F-4D97-AF65-F5344CB8AC3E}">
        <p14:creationId xmlns:p14="http://schemas.microsoft.com/office/powerpoint/2010/main" val="179323355"/>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393724" y="27017"/>
            <a:ext cx="7010400" cy="838200"/>
          </a:xfrm>
        </p:spPr>
        <p:txBody>
          <a:bodyPr>
            <a:normAutofit/>
          </a:bodyPr>
          <a:lstStyle/>
          <a:p>
            <a:r>
              <a:rPr lang="en-GB" sz="2800" dirty="0"/>
              <a:t>Secondary School Allocations March 2024</a:t>
            </a:r>
          </a:p>
        </p:txBody>
      </p:sp>
      <p:graphicFrame>
        <p:nvGraphicFramePr>
          <p:cNvPr id="6" name="Object 5">
            <a:extLst>
              <a:ext uri="{FF2B5EF4-FFF2-40B4-BE49-F238E27FC236}">
                <a16:creationId xmlns:a16="http://schemas.microsoft.com/office/drawing/2014/main" id="{1D6B7C27-D7CB-4AB3-8044-2D2530517252}"/>
              </a:ext>
            </a:extLst>
          </p:cNvPr>
          <p:cNvGraphicFramePr>
            <a:graphicFrameLocks noChangeAspect="1"/>
          </p:cNvGraphicFramePr>
          <p:nvPr>
            <p:extLst>
              <p:ext uri="{D42A27DB-BD31-4B8C-83A1-F6EECF244321}">
                <p14:modId xmlns:p14="http://schemas.microsoft.com/office/powerpoint/2010/main" val="2559133815"/>
              </p:ext>
            </p:extLst>
          </p:nvPr>
        </p:nvGraphicFramePr>
        <p:xfrm>
          <a:off x="1523189" y="729638"/>
          <a:ext cx="6751470" cy="5913438"/>
        </p:xfrm>
        <a:graphic>
          <a:graphicData uri="http://schemas.openxmlformats.org/presentationml/2006/ole">
            <mc:AlternateContent xmlns:mc="http://schemas.openxmlformats.org/markup-compatibility/2006">
              <mc:Choice xmlns:v="urn:schemas-microsoft-com:vml" Requires="v">
                <p:oleObj name="Worksheet" r:id="rId3" imgW="5448419" imgH="4771848" progId="Excel.Sheet.12">
                  <p:embed/>
                </p:oleObj>
              </mc:Choice>
              <mc:Fallback>
                <p:oleObj name="Worksheet" r:id="rId3" imgW="5448419" imgH="4771848" progId="Excel.Sheet.12">
                  <p:embed/>
                  <p:pic>
                    <p:nvPicPr>
                      <p:cNvPr id="0" name=""/>
                      <p:cNvPicPr/>
                      <p:nvPr/>
                    </p:nvPicPr>
                    <p:blipFill>
                      <a:blip r:embed="rId4"/>
                      <a:stretch>
                        <a:fillRect/>
                      </a:stretch>
                    </p:blipFill>
                    <p:spPr>
                      <a:xfrm>
                        <a:off x="1523189" y="729638"/>
                        <a:ext cx="6751470" cy="5913438"/>
                      </a:xfrm>
                      <a:prstGeom prst="rect">
                        <a:avLst/>
                      </a:prstGeom>
                    </p:spPr>
                  </p:pic>
                </p:oleObj>
              </mc:Fallback>
            </mc:AlternateContent>
          </a:graphicData>
        </a:graphic>
      </p:graphicFrame>
    </p:spTree>
    <p:extLst>
      <p:ext uri="{BB962C8B-B14F-4D97-AF65-F5344CB8AC3E}">
        <p14:creationId xmlns:p14="http://schemas.microsoft.com/office/powerpoint/2010/main" val="4053891108"/>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897727" y="-246183"/>
            <a:ext cx="7704667" cy="1981200"/>
          </a:xfrm>
        </p:spPr>
        <p:txBody>
          <a:bodyPr/>
          <a:lstStyle/>
          <a:p>
            <a:r>
              <a:rPr lang="en-US" dirty="0">
                <a:latin typeface="Calibri" panose="020F0502020204030204" pitchFamily="34" charset="0"/>
                <a:cs typeface="Calibri" panose="020F0502020204030204" pitchFamily="34" charset="0"/>
              </a:rPr>
              <a:t>Choosing the most suitable path</a:t>
            </a:r>
          </a:p>
        </p:txBody>
      </p:sp>
      <p:sp>
        <p:nvSpPr>
          <p:cNvPr id="3083" name="Rectangle 11"/>
          <p:cNvSpPr>
            <a:spLocks noGrp="1" noChangeArrowheads="1"/>
          </p:cNvSpPr>
          <p:nvPr>
            <p:ph idx="1"/>
          </p:nvPr>
        </p:nvSpPr>
        <p:spPr>
          <a:xfrm>
            <a:off x="1448972" y="1617036"/>
            <a:ext cx="7284048" cy="4572000"/>
          </a:xfrm>
        </p:spPr>
        <p:txBody>
          <a:bodyPr>
            <a:noAutofit/>
          </a:bodyPr>
          <a:lstStyle/>
          <a:p>
            <a:pPr marL="0" indent="0">
              <a:buNone/>
            </a:pPr>
            <a:r>
              <a:rPr lang="en-GB" sz="2800" dirty="0">
                <a:latin typeface="Calibri" panose="020F0502020204030204" pitchFamily="34" charset="0"/>
                <a:cs typeface="Calibri" panose="020F0502020204030204" pitchFamily="34" charset="0"/>
              </a:rPr>
              <a:t>Your decision must be right for your individual child.  Some things to consider:</a:t>
            </a:r>
          </a:p>
          <a:p>
            <a:r>
              <a:rPr lang="en-GB" sz="2800" dirty="0">
                <a:latin typeface="Calibri" panose="020F0502020204030204" pitchFamily="34" charset="0"/>
                <a:cs typeface="Calibri" panose="020F0502020204030204" pitchFamily="34" charset="0"/>
              </a:rPr>
              <a:t>Your child’s skills and strengths – which environment will they thrive in?</a:t>
            </a:r>
          </a:p>
          <a:p>
            <a:r>
              <a:rPr lang="en-GB" sz="2800" dirty="0">
                <a:latin typeface="Calibri" panose="020F0502020204030204" pitchFamily="34" charset="0"/>
                <a:cs typeface="Calibri" panose="020F0502020204030204" pitchFamily="34" charset="0"/>
              </a:rPr>
              <a:t>Your child’s learning style and resilience - will they cope with the pressures of an academically selective setting?</a:t>
            </a:r>
          </a:p>
          <a:p>
            <a:r>
              <a:rPr lang="en-GB" sz="2800" dirty="0">
                <a:latin typeface="Calibri" panose="020F0502020204030204" pitchFamily="34" charset="0"/>
                <a:cs typeface="Calibri" panose="020F0502020204030204" pitchFamily="34" charset="0"/>
              </a:rPr>
              <a:t>Recent progress reports – does your child’s academic progress reflect the requirements of a grammar school setting?</a:t>
            </a:r>
          </a:p>
          <a:p>
            <a:pPr marL="0" indent="0">
              <a:buNone/>
            </a:pPr>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64115834"/>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618" y="346994"/>
            <a:ext cx="7565885" cy="838200"/>
          </a:xfrm>
        </p:spPr>
        <p:txBody>
          <a:bodyPr>
            <a:normAutofit fontScale="90000"/>
          </a:bodyPr>
          <a:lstStyle/>
          <a:p>
            <a:r>
              <a:rPr lang="en-GB" dirty="0">
                <a:latin typeface="Calibri" panose="020F0502020204030204" pitchFamily="34" charset="0"/>
                <a:cs typeface="Calibri" panose="020F0502020204030204" pitchFamily="34" charset="0"/>
              </a:rPr>
              <a:t>Applying for a secondary school place</a:t>
            </a:r>
            <a:br>
              <a:rPr lang="en-GB" dirty="0">
                <a:latin typeface="Calibri" panose="020F0502020204030204" pitchFamily="34" charset="0"/>
                <a:cs typeface="Calibri" panose="020F0502020204030204" pitchFamily="34" charset="0"/>
              </a:rPr>
            </a:b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371600" y="1382142"/>
            <a:ext cx="7713406" cy="4572000"/>
          </a:xfrm>
        </p:spPr>
        <p:txBody>
          <a:bodyPr>
            <a:normAutofit/>
          </a:bodyPr>
          <a:lstStyle/>
          <a:p>
            <a:r>
              <a:rPr lang="en-GB" dirty="0">
                <a:latin typeface="Calibri" panose="020F0502020204030204" pitchFamily="34" charset="0"/>
                <a:cs typeface="Calibri" panose="020F0502020204030204" pitchFamily="34" charset="0"/>
              </a:rPr>
              <a:t>Applications for secondary school transfer in 2025 open on </a:t>
            </a:r>
            <a:r>
              <a:rPr lang="en-GB" b="1" dirty="0">
                <a:solidFill>
                  <a:srgbClr val="FF0000"/>
                </a:solidFill>
                <a:latin typeface="Calibri" panose="020F0502020204030204" pitchFamily="34" charset="0"/>
                <a:cs typeface="Calibri" panose="020F0502020204030204" pitchFamily="34" charset="0"/>
              </a:rPr>
              <a:t>Monday 2</a:t>
            </a:r>
            <a:r>
              <a:rPr lang="en-GB" b="1" baseline="30000" dirty="0">
                <a:solidFill>
                  <a:srgbClr val="FF0000"/>
                </a:solidFill>
                <a:latin typeface="Calibri" panose="020F0502020204030204" pitchFamily="34" charset="0"/>
                <a:cs typeface="Calibri" panose="020F0502020204030204" pitchFamily="34" charset="0"/>
              </a:rPr>
              <a:t>nd</a:t>
            </a:r>
            <a:r>
              <a:rPr lang="en-GB" b="1" dirty="0">
                <a:solidFill>
                  <a:srgbClr val="FF0000"/>
                </a:solidFill>
                <a:latin typeface="Calibri" panose="020F0502020204030204" pitchFamily="34" charset="0"/>
                <a:cs typeface="Calibri" panose="020F0502020204030204" pitchFamily="34" charset="0"/>
              </a:rPr>
              <a:t> September 2024.</a:t>
            </a:r>
          </a:p>
          <a:p>
            <a:r>
              <a:rPr lang="en-GB" dirty="0">
                <a:latin typeface="Calibri" panose="020F0502020204030204" pitchFamily="34" charset="0"/>
                <a:cs typeface="Calibri" panose="020F0502020204030204" pitchFamily="34" charset="0"/>
              </a:rPr>
              <a:t>Secondary school admissions information and the SCAF (Secondary School Application Form) are available on-line </a:t>
            </a:r>
            <a:r>
              <a:rPr lang="en-GB" dirty="0">
                <a:latin typeface="Calibri" panose="020F0502020204030204" pitchFamily="34" charset="0"/>
                <a:cs typeface="Calibri" panose="020F0502020204030204" pitchFamily="34" charset="0"/>
                <a:hlinkClick r:id="rId2"/>
              </a:rPr>
              <a:t>www.kent.gov.uk/ola</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The national closing date for applications is </a:t>
            </a:r>
            <a:r>
              <a:rPr lang="en-GB" b="1" dirty="0">
                <a:solidFill>
                  <a:srgbClr val="FF0000"/>
                </a:solidFill>
                <a:latin typeface="Calibri" panose="020F0502020204030204" pitchFamily="34" charset="0"/>
                <a:cs typeface="Calibri" panose="020F0502020204030204" pitchFamily="34" charset="0"/>
              </a:rPr>
              <a:t>Thursday 31</a:t>
            </a:r>
            <a:r>
              <a:rPr lang="en-GB" b="1" baseline="30000" dirty="0">
                <a:solidFill>
                  <a:srgbClr val="FF0000"/>
                </a:solidFill>
                <a:latin typeface="Calibri" panose="020F0502020204030204" pitchFamily="34" charset="0"/>
                <a:cs typeface="Calibri" panose="020F0502020204030204" pitchFamily="34" charset="0"/>
              </a:rPr>
              <a:t>st</a:t>
            </a:r>
            <a:r>
              <a:rPr lang="en-GB" b="1" dirty="0">
                <a:solidFill>
                  <a:srgbClr val="FF0000"/>
                </a:solidFill>
                <a:latin typeface="Calibri" panose="020F0502020204030204" pitchFamily="34" charset="0"/>
                <a:cs typeface="Calibri" panose="020F0502020204030204" pitchFamily="34" charset="0"/>
              </a:rPr>
              <a:t> October 2024. </a:t>
            </a:r>
          </a:p>
          <a:p>
            <a:r>
              <a:rPr lang="en-GB" dirty="0">
                <a:latin typeface="Calibri" panose="020F0502020204030204" pitchFamily="34" charset="0"/>
                <a:cs typeface="Calibri" panose="020F0502020204030204" pitchFamily="34" charset="0"/>
              </a:rPr>
              <a:t>It is recommended that you make </a:t>
            </a:r>
            <a:r>
              <a:rPr lang="en-GB" b="1" dirty="0">
                <a:solidFill>
                  <a:srgbClr val="FF0000"/>
                </a:solidFill>
                <a:latin typeface="Calibri" panose="020F0502020204030204" pitchFamily="34" charset="0"/>
                <a:cs typeface="Calibri" panose="020F0502020204030204" pitchFamily="34" charset="0"/>
              </a:rPr>
              <a:t>4 choices of school</a:t>
            </a:r>
            <a:r>
              <a:rPr lang="en-GB" dirty="0">
                <a:solidFill>
                  <a:srgbClr val="FF0000"/>
                </a:solidFill>
                <a:latin typeface="Calibri" panose="020F0502020204030204" pitchFamily="34" charset="0"/>
                <a:cs typeface="Calibri" panose="020F0502020204030204" pitchFamily="34" charset="0"/>
              </a:rPr>
              <a:t>. </a:t>
            </a:r>
          </a:p>
          <a:p>
            <a:r>
              <a:rPr lang="en-GB" dirty="0">
                <a:latin typeface="Calibri" panose="020F0502020204030204" pitchFamily="34" charset="0"/>
                <a:cs typeface="Calibri" panose="020F0502020204030204" pitchFamily="34" charset="0"/>
              </a:rPr>
              <a:t>It is important that you rank your choices in order of preference.</a:t>
            </a:r>
          </a:p>
        </p:txBody>
      </p:sp>
    </p:spTree>
    <p:extLst>
      <p:ext uri="{BB962C8B-B14F-4D97-AF65-F5344CB8AC3E}">
        <p14:creationId xmlns:p14="http://schemas.microsoft.com/office/powerpoint/2010/main" val="4007842210"/>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9569" y="-357499"/>
            <a:ext cx="8194431" cy="1981200"/>
          </a:xfrm>
        </p:spPr>
        <p:txBody>
          <a:bodyPr/>
          <a:lstStyle/>
          <a:p>
            <a:r>
              <a:rPr lang="en-GB" dirty="0">
                <a:latin typeface="Calibri" panose="020F0502020204030204" pitchFamily="34" charset="0"/>
                <a:cs typeface="Calibri" panose="020F0502020204030204" pitchFamily="34" charset="0"/>
              </a:rPr>
              <a:t>Applying for a secondary school place</a:t>
            </a:r>
          </a:p>
        </p:txBody>
      </p:sp>
      <p:sp>
        <p:nvSpPr>
          <p:cNvPr id="3" name="Content Placeholder 2"/>
          <p:cNvSpPr>
            <a:spLocks noGrp="1"/>
          </p:cNvSpPr>
          <p:nvPr>
            <p:ph idx="1"/>
          </p:nvPr>
        </p:nvSpPr>
        <p:spPr>
          <a:xfrm>
            <a:off x="1201483" y="2146494"/>
            <a:ext cx="7704667" cy="3332816"/>
          </a:xfrm>
        </p:spPr>
        <p:txBody>
          <a:bodyPr>
            <a:noAutofit/>
          </a:bodyPr>
          <a:lstStyle/>
          <a:p>
            <a:pPr marL="0" indent="0">
              <a:buNone/>
            </a:pPr>
            <a:r>
              <a:rPr lang="en-GB" dirty="0">
                <a:latin typeface="Calibri" panose="020F0502020204030204" pitchFamily="34" charset="0"/>
                <a:cs typeface="Calibri" panose="020F0502020204030204" pitchFamily="34" charset="0"/>
              </a:rPr>
              <a:t>Before you complete the SCAF:</a:t>
            </a:r>
          </a:p>
          <a:p>
            <a:r>
              <a:rPr lang="en-GB" dirty="0">
                <a:latin typeface="Calibri" panose="020F0502020204030204" pitchFamily="34" charset="0"/>
                <a:cs typeface="Calibri" panose="020F0502020204030204" pitchFamily="34" charset="0"/>
              </a:rPr>
              <a:t>Check the school’s admissions criteria - this sets out how schools choose which children to offer a school place to. Schools publish admissions criteria and useful information on their websites.  You will find a list of secondary schools here: </a:t>
            </a:r>
            <a:r>
              <a:rPr lang="en-GB" dirty="0">
                <a:latin typeface="Calibri" panose="020F0502020204030204" pitchFamily="34" charset="0"/>
                <a:cs typeface="Calibri" panose="020F0502020204030204" pitchFamily="34" charset="0"/>
                <a:hlinkClick r:id="rId2"/>
              </a:rPr>
              <a:t>https://www.kent.gov.uk/education-and-children/schools/school-places/admissions-criteria/admissions-criteria-202526/secondary-202526</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Read the school’s Ofsted reports and check school league tables.</a:t>
            </a:r>
          </a:p>
          <a:p>
            <a:r>
              <a:rPr lang="en-GB" dirty="0">
                <a:latin typeface="Calibri" panose="020F0502020204030204" pitchFamily="34" charset="0"/>
                <a:cs typeface="Calibri" panose="020F0502020204030204" pitchFamily="34" charset="0"/>
              </a:rPr>
              <a:t>Ask other parents what they think about the school.</a:t>
            </a:r>
          </a:p>
        </p:txBody>
      </p:sp>
    </p:spTree>
    <p:extLst>
      <p:ext uri="{BB962C8B-B14F-4D97-AF65-F5344CB8AC3E}">
        <p14:creationId xmlns:p14="http://schemas.microsoft.com/office/powerpoint/2010/main" val="1684000134"/>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707" y="-565759"/>
            <a:ext cx="8500672" cy="1981200"/>
          </a:xfrm>
        </p:spPr>
        <p:txBody>
          <a:bodyPr/>
          <a:lstStyle/>
          <a:p>
            <a:r>
              <a:rPr lang="en-GB" dirty="0">
                <a:latin typeface="Calibri" panose="020F0502020204030204" pitchFamily="34" charset="0"/>
                <a:cs typeface="Calibri" panose="020F0502020204030204" pitchFamily="34" charset="0"/>
              </a:rPr>
              <a:t>Applying for a secondary school place</a:t>
            </a:r>
          </a:p>
        </p:txBody>
      </p:sp>
      <p:sp>
        <p:nvSpPr>
          <p:cNvPr id="3" name="Content Placeholder 2"/>
          <p:cNvSpPr>
            <a:spLocks noGrp="1"/>
          </p:cNvSpPr>
          <p:nvPr>
            <p:ph idx="1"/>
          </p:nvPr>
        </p:nvSpPr>
        <p:spPr>
          <a:xfrm>
            <a:off x="1359568" y="1644589"/>
            <a:ext cx="7573385" cy="4599799"/>
          </a:xfrm>
        </p:spPr>
        <p:txBody>
          <a:bodyPr>
            <a:noAutofit/>
          </a:bodyPr>
          <a:lstStyle/>
          <a:p>
            <a:r>
              <a:rPr lang="en-GB" dirty="0">
                <a:latin typeface="Calibri" panose="020F0502020204030204" pitchFamily="34" charset="0"/>
                <a:cs typeface="Calibri" panose="020F0502020204030204" pitchFamily="34" charset="0"/>
              </a:rPr>
              <a:t>Visit secondary schools as early as possible with your child so that they can start to consider their options.</a:t>
            </a:r>
          </a:p>
          <a:p>
            <a:r>
              <a:rPr lang="en-GB" dirty="0">
                <a:latin typeface="Calibri" panose="020F0502020204030204" pitchFamily="34" charset="0"/>
                <a:cs typeface="Calibri" panose="020F0502020204030204" pitchFamily="34" charset="0"/>
              </a:rPr>
              <a:t> Secondary schools will advertise details about admissions, open afternoons and evenings on their websites.  It is worth familiarising yourself with the websites of the schools on your short-list. </a:t>
            </a:r>
          </a:p>
          <a:p>
            <a:r>
              <a:rPr lang="en-GB" dirty="0">
                <a:latin typeface="Calibri" panose="020F0502020204030204" pitchFamily="34" charset="0"/>
                <a:cs typeface="Calibri" panose="020F0502020204030204" pitchFamily="34" charset="0"/>
              </a:rPr>
              <a:t>Get a ‘feel’ for the environment and ethos of each school and involve your child in the decision-making process.</a:t>
            </a:r>
          </a:p>
          <a:p>
            <a:r>
              <a:rPr lang="en-GB" dirty="0">
                <a:latin typeface="Calibri" panose="020F0502020204030204" pitchFamily="34" charset="0"/>
                <a:cs typeface="Calibri" panose="020F0502020204030204" pitchFamily="34" charset="0"/>
              </a:rPr>
              <a:t>However, consider the impact of school visits during the school day on your child’s current learning – please check with the class teacher and inform the School Office of any planned visits.</a:t>
            </a:r>
          </a:p>
          <a:p>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12012687"/>
      </p:ext>
    </p:extLst>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FF0000"/>
      </a:accent5>
      <a:accent6>
        <a:srgbClr val="968C8C"/>
      </a:accent6>
      <a:hlink>
        <a:srgbClr val="F7B615"/>
      </a:hlink>
      <a:folHlink>
        <a:srgbClr val="70440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68A5906-F268-4F87-9765-7B21AABD07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310</TotalTime>
  <Words>3046</Words>
  <Application>Microsoft Office PowerPoint</Application>
  <PresentationFormat>On-screen Show (4:3)</PresentationFormat>
  <Paragraphs>181</Paragraphs>
  <Slides>35</Slides>
  <Notes>19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0" baseType="lpstr">
      <vt:lpstr>Arial</vt:lpstr>
      <vt:lpstr>Calibri</vt:lpstr>
      <vt:lpstr>Corbel</vt:lpstr>
      <vt:lpstr>Parallax</vt:lpstr>
      <vt:lpstr>Worksheet</vt:lpstr>
      <vt:lpstr>Secondary School Transfer Information for  Year 5 Parents May 2024</vt:lpstr>
      <vt:lpstr>Aims</vt:lpstr>
      <vt:lpstr>Which secondary school?</vt:lpstr>
      <vt:lpstr>Which secondary school?</vt:lpstr>
      <vt:lpstr>Secondary School Allocations March 2024</vt:lpstr>
      <vt:lpstr>Choosing the most suitable path</vt:lpstr>
      <vt:lpstr>Applying for a secondary school place </vt:lpstr>
      <vt:lpstr>Applying for a secondary school place</vt:lpstr>
      <vt:lpstr>Applying for a secondary school place</vt:lpstr>
      <vt:lpstr>Applying for a secondary school place</vt:lpstr>
      <vt:lpstr>Applying for a grammar school place</vt:lpstr>
      <vt:lpstr>Applying for a grammar school place</vt:lpstr>
      <vt:lpstr>Other secondary school options</vt:lpstr>
      <vt:lpstr>Kent’s system of selection</vt:lpstr>
      <vt:lpstr>Kent Test Registration</vt:lpstr>
      <vt:lpstr>Kent Test (11+) format</vt:lpstr>
      <vt:lpstr>Kent Test (11+) format</vt:lpstr>
      <vt:lpstr>Kent Test (11+) format</vt:lpstr>
      <vt:lpstr>Kent Test (11+) format</vt:lpstr>
      <vt:lpstr>Kent Test (11+) format</vt:lpstr>
      <vt:lpstr>Kent Test (11+) coaching</vt:lpstr>
      <vt:lpstr>Kent Test (11+) scores</vt:lpstr>
      <vt:lpstr>Grammar school threshold 2023</vt:lpstr>
      <vt:lpstr>Kent Test scores report 2023</vt:lpstr>
      <vt:lpstr>Kent Test Results</vt:lpstr>
      <vt:lpstr>Headteacher Appeals</vt:lpstr>
      <vt:lpstr>Teacher Assessment and Evidence</vt:lpstr>
      <vt:lpstr>The Medway Test </vt:lpstr>
      <vt:lpstr>National Offer Day</vt:lpstr>
      <vt:lpstr>National Offer Day</vt:lpstr>
      <vt:lpstr>If you are unhappy with the offer </vt:lpstr>
      <vt:lpstr>School Support</vt:lpstr>
      <vt:lpstr>Contact information</vt:lpstr>
      <vt:lpstr>Useful Links</vt:lpstr>
      <vt:lpstr>Good Luck!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Transfer</dc:title>
  <dc:creator>Jane Wilce</dc:creator>
  <cp:lastModifiedBy>Jane Wilce</cp:lastModifiedBy>
  <cp:revision>36</cp:revision>
  <dcterms:created xsi:type="dcterms:W3CDTF">2020-09-12T09:37:14Z</dcterms:created>
  <dcterms:modified xsi:type="dcterms:W3CDTF">2024-05-22T18:07:02Z</dcterms:modified>
</cp:coreProperties>
</file>