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7"/>
  </p:notesMasterIdLst>
  <p:sldIdLst>
    <p:sldId id="256" r:id="rId2"/>
    <p:sldId id="291" r:id="rId3"/>
    <p:sldId id="267" r:id="rId4"/>
    <p:sldId id="290" r:id="rId5"/>
    <p:sldId id="278" r:id="rId6"/>
    <p:sldId id="272" r:id="rId7"/>
    <p:sldId id="273" r:id="rId8"/>
    <p:sldId id="260" r:id="rId9"/>
    <p:sldId id="285" r:id="rId10"/>
    <p:sldId id="287" r:id="rId11"/>
    <p:sldId id="266" r:id="rId12"/>
    <p:sldId id="282" r:id="rId13"/>
    <p:sldId id="265" r:id="rId14"/>
    <p:sldId id="288" r:id="rId15"/>
    <p:sldId id="283" r:id="rId16"/>
    <p:sldId id="289" r:id="rId17"/>
    <p:sldId id="263" r:id="rId18"/>
    <p:sldId id="274" r:id="rId19"/>
    <p:sldId id="281" r:id="rId20"/>
    <p:sldId id="280" r:id="rId21"/>
    <p:sldId id="264" r:id="rId22"/>
    <p:sldId id="262" r:id="rId23"/>
    <p:sldId id="271" r:id="rId24"/>
    <p:sldId id="286"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0" autoAdjust="0"/>
    <p:restoredTop sz="94660"/>
  </p:normalViewPr>
  <p:slideViewPr>
    <p:cSldViewPr snapToGrid="0">
      <p:cViewPr varScale="1">
        <p:scale>
          <a:sx n="69" d="100"/>
          <a:sy n="69"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554B7-D789-4D54-901B-F5117DAF670A}" type="datetimeFigureOut">
              <a:rPr lang="en-GB" smtClean="0"/>
              <a:t>08/06/2022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2437A-BA01-4946-BF03-926E92DAE255}" type="slidenum">
              <a:rPr lang="en-GB" smtClean="0"/>
              <a:t>‹#›</a:t>
            </a:fld>
            <a:endParaRPr lang="en-GB"/>
          </a:p>
        </p:txBody>
      </p:sp>
    </p:spTree>
    <p:extLst>
      <p:ext uri="{BB962C8B-B14F-4D97-AF65-F5344CB8AC3E}">
        <p14:creationId xmlns:p14="http://schemas.microsoft.com/office/powerpoint/2010/main" val="413948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a:t>
            </a:fld>
            <a:endParaRPr lang="en-GB"/>
          </a:p>
        </p:txBody>
      </p:sp>
    </p:spTree>
    <p:extLst>
      <p:ext uri="{BB962C8B-B14F-4D97-AF65-F5344CB8AC3E}">
        <p14:creationId xmlns:p14="http://schemas.microsoft.com/office/powerpoint/2010/main" val="240113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Gemma</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10</a:t>
            </a:fld>
            <a:endParaRPr lang="en-GB"/>
          </a:p>
        </p:txBody>
      </p:sp>
    </p:spTree>
    <p:extLst>
      <p:ext uri="{BB962C8B-B14F-4D97-AF65-F5344CB8AC3E}">
        <p14:creationId xmlns:p14="http://schemas.microsoft.com/office/powerpoint/2010/main" val="284896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Gemma</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11</a:t>
            </a:fld>
            <a:endParaRPr lang="en-GB"/>
          </a:p>
        </p:txBody>
      </p:sp>
    </p:spTree>
    <p:extLst>
      <p:ext uri="{BB962C8B-B14F-4D97-AF65-F5344CB8AC3E}">
        <p14:creationId xmlns:p14="http://schemas.microsoft.com/office/powerpoint/2010/main" val="4093205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12</a:t>
            </a:fld>
            <a:endParaRPr lang="en-GB"/>
          </a:p>
        </p:txBody>
      </p:sp>
    </p:spTree>
    <p:extLst>
      <p:ext uri="{BB962C8B-B14F-4D97-AF65-F5344CB8AC3E}">
        <p14:creationId xmlns:p14="http://schemas.microsoft.com/office/powerpoint/2010/main" val="3695388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13</a:t>
            </a:fld>
            <a:endParaRPr lang="en-GB"/>
          </a:p>
        </p:txBody>
      </p:sp>
    </p:spTree>
    <p:extLst>
      <p:ext uri="{BB962C8B-B14F-4D97-AF65-F5344CB8AC3E}">
        <p14:creationId xmlns:p14="http://schemas.microsoft.com/office/powerpoint/2010/main" val="2940629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Leah</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14</a:t>
            </a:fld>
            <a:endParaRPr lang="en-GB"/>
          </a:p>
        </p:txBody>
      </p:sp>
    </p:spTree>
    <p:extLst>
      <p:ext uri="{BB962C8B-B14F-4D97-AF65-F5344CB8AC3E}">
        <p14:creationId xmlns:p14="http://schemas.microsoft.com/office/powerpoint/2010/main" val="1744415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Leah</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15</a:t>
            </a:fld>
            <a:endParaRPr lang="en-GB"/>
          </a:p>
        </p:txBody>
      </p:sp>
    </p:spTree>
    <p:extLst>
      <p:ext uri="{BB962C8B-B14F-4D97-AF65-F5344CB8AC3E}">
        <p14:creationId xmlns:p14="http://schemas.microsoft.com/office/powerpoint/2010/main" val="2868912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Gemma</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16</a:t>
            </a:fld>
            <a:endParaRPr lang="en-GB"/>
          </a:p>
        </p:txBody>
      </p:sp>
    </p:spTree>
    <p:extLst>
      <p:ext uri="{BB962C8B-B14F-4D97-AF65-F5344CB8AC3E}">
        <p14:creationId xmlns:p14="http://schemas.microsoft.com/office/powerpoint/2010/main" val="3632828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Gemma</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17</a:t>
            </a:fld>
            <a:endParaRPr lang="en-GB"/>
          </a:p>
        </p:txBody>
      </p:sp>
    </p:spTree>
    <p:extLst>
      <p:ext uri="{BB962C8B-B14F-4D97-AF65-F5344CB8AC3E}">
        <p14:creationId xmlns:p14="http://schemas.microsoft.com/office/powerpoint/2010/main" val="896538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18</a:t>
            </a:fld>
            <a:endParaRPr lang="en-GB"/>
          </a:p>
        </p:txBody>
      </p:sp>
    </p:spTree>
    <p:extLst>
      <p:ext uri="{BB962C8B-B14F-4D97-AF65-F5344CB8AC3E}">
        <p14:creationId xmlns:p14="http://schemas.microsoft.com/office/powerpoint/2010/main" val="3212982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19</a:t>
            </a:fld>
            <a:endParaRPr lang="en-GB"/>
          </a:p>
        </p:txBody>
      </p:sp>
    </p:spTree>
    <p:extLst>
      <p:ext uri="{BB962C8B-B14F-4D97-AF65-F5344CB8AC3E}">
        <p14:creationId xmlns:p14="http://schemas.microsoft.com/office/powerpoint/2010/main" val="325155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2</a:t>
            </a:fld>
            <a:endParaRPr lang="en-GB"/>
          </a:p>
        </p:txBody>
      </p:sp>
    </p:spTree>
    <p:extLst>
      <p:ext uri="{BB962C8B-B14F-4D97-AF65-F5344CB8AC3E}">
        <p14:creationId xmlns:p14="http://schemas.microsoft.com/office/powerpoint/2010/main" val="3868416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Leah</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20</a:t>
            </a:fld>
            <a:endParaRPr lang="en-GB"/>
          </a:p>
        </p:txBody>
      </p:sp>
    </p:spTree>
    <p:extLst>
      <p:ext uri="{BB962C8B-B14F-4D97-AF65-F5344CB8AC3E}">
        <p14:creationId xmlns:p14="http://schemas.microsoft.com/office/powerpoint/2010/main" val="441380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Leah</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21</a:t>
            </a:fld>
            <a:endParaRPr lang="en-GB"/>
          </a:p>
        </p:txBody>
      </p:sp>
    </p:spTree>
    <p:extLst>
      <p:ext uri="{BB962C8B-B14F-4D97-AF65-F5344CB8AC3E}">
        <p14:creationId xmlns:p14="http://schemas.microsoft.com/office/powerpoint/2010/main" val="4242588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Gemma</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22</a:t>
            </a:fld>
            <a:endParaRPr lang="en-GB"/>
          </a:p>
        </p:txBody>
      </p:sp>
    </p:spTree>
    <p:extLst>
      <p:ext uri="{BB962C8B-B14F-4D97-AF65-F5344CB8AC3E}">
        <p14:creationId xmlns:p14="http://schemas.microsoft.com/office/powerpoint/2010/main" val="265868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Gemma</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23</a:t>
            </a:fld>
            <a:endParaRPr lang="en-GB"/>
          </a:p>
        </p:txBody>
      </p:sp>
    </p:spTree>
    <p:extLst>
      <p:ext uri="{BB962C8B-B14F-4D97-AF65-F5344CB8AC3E}">
        <p14:creationId xmlns:p14="http://schemas.microsoft.com/office/powerpoint/2010/main" val="632427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24</a:t>
            </a:fld>
            <a:endParaRPr lang="en-GB"/>
          </a:p>
        </p:txBody>
      </p:sp>
    </p:spTree>
    <p:extLst>
      <p:ext uri="{BB962C8B-B14F-4D97-AF65-F5344CB8AC3E}">
        <p14:creationId xmlns:p14="http://schemas.microsoft.com/office/powerpoint/2010/main" val="875512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25</a:t>
            </a:fld>
            <a:endParaRPr lang="en-GB"/>
          </a:p>
        </p:txBody>
      </p:sp>
    </p:spTree>
    <p:extLst>
      <p:ext uri="{BB962C8B-B14F-4D97-AF65-F5344CB8AC3E}">
        <p14:creationId xmlns:p14="http://schemas.microsoft.com/office/powerpoint/2010/main" val="152341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Gemma</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3</a:t>
            </a:fld>
            <a:endParaRPr lang="en-GB"/>
          </a:p>
        </p:txBody>
      </p:sp>
    </p:spTree>
    <p:extLst>
      <p:ext uri="{BB962C8B-B14F-4D97-AF65-F5344CB8AC3E}">
        <p14:creationId xmlns:p14="http://schemas.microsoft.com/office/powerpoint/2010/main" val="7246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Gemma</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4</a:t>
            </a:fld>
            <a:endParaRPr lang="en-GB"/>
          </a:p>
        </p:txBody>
      </p:sp>
    </p:spTree>
    <p:extLst>
      <p:ext uri="{BB962C8B-B14F-4D97-AF65-F5344CB8AC3E}">
        <p14:creationId xmlns:p14="http://schemas.microsoft.com/office/powerpoint/2010/main" val="389342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Leah</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5</a:t>
            </a:fld>
            <a:endParaRPr lang="en-GB"/>
          </a:p>
        </p:txBody>
      </p:sp>
    </p:spTree>
    <p:extLst>
      <p:ext uri="{BB962C8B-B14F-4D97-AF65-F5344CB8AC3E}">
        <p14:creationId xmlns:p14="http://schemas.microsoft.com/office/powerpoint/2010/main" val="69319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Leah</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6</a:t>
            </a:fld>
            <a:endParaRPr lang="en-GB"/>
          </a:p>
        </p:txBody>
      </p:sp>
    </p:spTree>
    <p:extLst>
      <p:ext uri="{BB962C8B-B14F-4D97-AF65-F5344CB8AC3E}">
        <p14:creationId xmlns:p14="http://schemas.microsoft.com/office/powerpoint/2010/main" val="1236057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Leah</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7</a:t>
            </a:fld>
            <a:endParaRPr lang="en-GB"/>
          </a:p>
        </p:txBody>
      </p:sp>
    </p:spTree>
    <p:extLst>
      <p:ext uri="{BB962C8B-B14F-4D97-AF65-F5344CB8AC3E}">
        <p14:creationId xmlns:p14="http://schemas.microsoft.com/office/powerpoint/2010/main" val="276306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8</a:t>
            </a:fld>
            <a:endParaRPr lang="en-GB"/>
          </a:p>
        </p:txBody>
      </p:sp>
    </p:spTree>
    <p:extLst>
      <p:ext uri="{BB962C8B-B14F-4D97-AF65-F5344CB8AC3E}">
        <p14:creationId xmlns:p14="http://schemas.microsoft.com/office/powerpoint/2010/main" val="3098682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9</a:t>
            </a:fld>
            <a:endParaRPr lang="en-GB"/>
          </a:p>
        </p:txBody>
      </p:sp>
    </p:spTree>
    <p:extLst>
      <p:ext uri="{BB962C8B-B14F-4D97-AF65-F5344CB8AC3E}">
        <p14:creationId xmlns:p14="http://schemas.microsoft.com/office/powerpoint/2010/main" val="1283613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29C2ACC-2FB8-4EF5-82A7-91AD76918CD9}" type="datetimeFigureOut">
              <a:rPr lang="en-GB" smtClean="0"/>
              <a:t>08/06/2022</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19133825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C2ACC-2FB8-4EF5-82A7-91AD76918CD9}"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4244691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9C2ACC-2FB8-4EF5-82A7-91AD76918CD9}" type="datetimeFigureOut">
              <a:rPr lang="en-GB" smtClean="0"/>
              <a:t>08/06/2022</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337909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9C2ACC-2FB8-4EF5-82A7-91AD76918CD9}" type="datetimeFigureOut">
              <a:rPr lang="en-GB" smtClean="0"/>
              <a:t>08/06/2022</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21931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29C2ACC-2FB8-4EF5-82A7-91AD76918CD9}" type="datetimeFigureOut">
              <a:rPr lang="en-GB" smtClean="0"/>
              <a:t>08/06/2022</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248920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9C2ACC-2FB8-4EF5-82A7-91AD76918CD9}" type="datetimeFigureOut">
              <a:rPr lang="en-GB" smtClean="0"/>
              <a:t>08/06/2022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1764238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9C2ACC-2FB8-4EF5-82A7-91AD76918CD9}" type="datetimeFigureOut">
              <a:rPr lang="en-GB" smtClean="0"/>
              <a:t>08/06/2022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94885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9C2ACC-2FB8-4EF5-82A7-91AD76918CD9}"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117374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29C2ACC-2FB8-4EF5-82A7-91AD76918CD9}" type="datetimeFigureOut">
              <a:rPr lang="en-GB" smtClean="0"/>
              <a:t>08/06/2022</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73166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9C2ACC-2FB8-4EF5-82A7-91AD76918CD9}"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64587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29C2ACC-2FB8-4EF5-82A7-91AD76918CD9}" type="datetimeFigureOut">
              <a:rPr lang="en-GB" smtClean="0"/>
              <a:t>08/06/2022</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50042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9C2ACC-2FB8-4EF5-82A7-91AD76918CD9}"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306280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9C2ACC-2FB8-4EF5-82A7-91AD76918CD9}" type="datetimeFigureOut">
              <a:rPr lang="en-GB" smtClean="0"/>
              <a:t>08/06/2022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62429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9C2ACC-2FB8-4EF5-82A7-91AD76918CD9}" type="datetimeFigureOut">
              <a:rPr lang="en-GB" smtClean="0"/>
              <a:t>08/06/2022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56871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C2ACC-2FB8-4EF5-82A7-91AD76918CD9}" type="datetimeFigureOut">
              <a:rPr lang="en-GB" smtClean="0"/>
              <a:t>08/06/2022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148425884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C2ACC-2FB8-4EF5-82A7-91AD76918CD9}"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422270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C2ACC-2FB8-4EF5-82A7-91AD76918CD9}"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81998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29C2ACC-2FB8-4EF5-82A7-91AD76918CD9}" type="datetimeFigureOut">
              <a:rPr lang="en-GB" smtClean="0"/>
              <a:t>08/06/2022</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AB7BA8-0FD9-4645-885A-B382C7341867}" type="slidenum">
              <a:rPr lang="en-GB" smtClean="0"/>
              <a:t>‹#›</a:t>
            </a:fld>
            <a:endParaRPr lang="en-GB"/>
          </a:p>
        </p:txBody>
      </p:sp>
    </p:spTree>
    <p:extLst>
      <p:ext uri="{BB962C8B-B14F-4D97-AF65-F5344CB8AC3E}">
        <p14:creationId xmlns:p14="http://schemas.microsoft.com/office/powerpoint/2010/main" val="387214994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hyperlink" Target="http://www.coolmilk.co.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hyperlink" Target="https://www.discovery.kent.sch.uk/about-us/starting-school/unifor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7868" y="803564"/>
            <a:ext cx="9448800" cy="2511251"/>
          </a:xfrm>
        </p:spPr>
        <p:txBody>
          <a:bodyPr>
            <a:normAutofit/>
          </a:bodyPr>
          <a:lstStyle/>
          <a:p>
            <a:pPr algn="ctr"/>
            <a:r>
              <a:rPr lang="en-GB" sz="4900" b="1" dirty="0">
                <a:latin typeface="Twinkl" panose="02000000000000000000" pitchFamily="2" charset="0"/>
              </a:rPr>
              <a:t>Welcome to </a:t>
            </a:r>
            <a:r>
              <a:rPr lang="en-GB" sz="4900" b="1" dirty="0" err="1" smtClean="0">
                <a:latin typeface="Twinkl" panose="02000000000000000000" pitchFamily="2" charset="0"/>
              </a:rPr>
              <a:t>eyfs</a:t>
            </a:r>
            <a:r>
              <a:rPr lang="en-GB" sz="4900" b="1" dirty="0" smtClean="0">
                <a:latin typeface="Twinkl" panose="02000000000000000000" pitchFamily="2" charset="0"/>
              </a:rPr>
              <a:t> </a:t>
            </a:r>
            <a:br>
              <a:rPr lang="en-GB" sz="4900" b="1" dirty="0" smtClean="0">
                <a:latin typeface="Twinkl" panose="02000000000000000000" pitchFamily="2" charset="0"/>
              </a:rPr>
            </a:br>
            <a:r>
              <a:rPr lang="en-GB" sz="4900" b="1" dirty="0" smtClean="0">
                <a:latin typeface="Twinkl" panose="02000000000000000000" pitchFamily="2" charset="0"/>
              </a:rPr>
              <a:t>at the discovery school</a:t>
            </a:r>
            <a:r>
              <a:rPr lang="en-GB" b="1" dirty="0"/>
              <a:t/>
            </a:r>
            <a:br>
              <a:rPr lang="en-GB" b="1" dirty="0"/>
            </a:br>
            <a:endParaRPr lang="en-GB" b="1" dirty="0"/>
          </a:p>
        </p:txBody>
      </p:sp>
      <p:pic>
        <p:nvPicPr>
          <p:cNvPr id="1026" name="Picture 2" descr="Early Years Foundation Stage: It's Not a Checklist! | Focus Education :  Focus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688" y="3159481"/>
            <a:ext cx="4448968" cy="14296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olicies - The Discovery 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8587" y="2804542"/>
            <a:ext cx="2034433" cy="213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060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Twinkl" panose="02000000000000000000" pitchFamily="2" charset="0"/>
              </a:rPr>
              <a:t>Transition into </a:t>
            </a:r>
            <a:r>
              <a:rPr lang="en-GB" dirty="0" err="1" smtClean="0">
                <a:latin typeface="Twinkl" panose="02000000000000000000" pitchFamily="2" charset="0"/>
              </a:rPr>
              <a:t>eyfs</a:t>
            </a:r>
            <a:endParaRPr lang="en-GB" dirty="0">
              <a:latin typeface="Twinkl" panose="02000000000000000000" pitchFamily="2" charset="0"/>
            </a:endParaRPr>
          </a:p>
        </p:txBody>
      </p:sp>
      <p:sp>
        <p:nvSpPr>
          <p:cNvPr id="7" name="TextBox 6"/>
          <p:cNvSpPr txBox="1"/>
          <p:nvPr/>
        </p:nvSpPr>
        <p:spPr>
          <a:xfrm>
            <a:off x="692727" y="1905001"/>
            <a:ext cx="10404764" cy="3631763"/>
          </a:xfrm>
          <a:prstGeom prst="rect">
            <a:avLst/>
          </a:prstGeom>
          <a:noFill/>
        </p:spPr>
        <p:txBody>
          <a:bodyPr wrap="square" rtlCol="0">
            <a:spAutoFit/>
          </a:bodyPr>
          <a:lstStyle/>
          <a:p>
            <a:pPr marL="342900" indent="-342900">
              <a:buFont typeface="Arial" panose="020B0604020202020204" pitchFamily="34" charset="0"/>
              <a:buChar char="•"/>
            </a:pPr>
            <a:r>
              <a:rPr lang="en-GB" altLang="en-US" sz="3200" dirty="0" smtClean="0">
                <a:latin typeface="Twinkl" panose="02000000000000000000" pitchFamily="2" charset="0"/>
              </a:rPr>
              <a:t>Slow transition – 1</a:t>
            </a:r>
            <a:r>
              <a:rPr lang="en-GB" altLang="en-US" sz="3200" baseline="30000" dirty="0" smtClean="0">
                <a:latin typeface="Twinkl" panose="02000000000000000000" pitchFamily="2" charset="0"/>
              </a:rPr>
              <a:t>st</a:t>
            </a:r>
            <a:r>
              <a:rPr lang="en-GB" altLang="en-US" sz="3200" dirty="0" smtClean="0">
                <a:latin typeface="Twinkl" panose="02000000000000000000" pitchFamily="2" charset="0"/>
              </a:rPr>
              <a:t> week half days, 2</a:t>
            </a:r>
            <a:r>
              <a:rPr lang="en-GB" altLang="en-US" sz="3200" baseline="30000" dirty="0" smtClean="0">
                <a:latin typeface="Twinkl" panose="02000000000000000000" pitchFamily="2" charset="0"/>
              </a:rPr>
              <a:t>nd</a:t>
            </a:r>
            <a:r>
              <a:rPr lang="en-GB" altLang="en-US" sz="3200" dirty="0" smtClean="0">
                <a:latin typeface="Twinkl" panose="02000000000000000000" pitchFamily="2" charset="0"/>
              </a:rPr>
              <a:t> week half days with lunch, 3</a:t>
            </a:r>
            <a:r>
              <a:rPr lang="en-GB" altLang="en-US" sz="3200" baseline="30000" dirty="0" smtClean="0">
                <a:latin typeface="Twinkl" panose="02000000000000000000" pitchFamily="2" charset="0"/>
              </a:rPr>
              <a:t>rd</a:t>
            </a:r>
            <a:r>
              <a:rPr lang="en-GB" altLang="en-US" sz="3200" dirty="0" smtClean="0">
                <a:latin typeface="Twinkl" panose="02000000000000000000" pitchFamily="2" charset="0"/>
              </a:rPr>
              <a:t> week full time. </a:t>
            </a:r>
          </a:p>
          <a:p>
            <a:pPr marL="342900" indent="-342900">
              <a:buFont typeface="Arial" panose="020B0604020202020204" pitchFamily="34" charset="0"/>
              <a:buChar char="•"/>
            </a:pPr>
            <a:r>
              <a:rPr lang="en-GB" altLang="en-US" sz="3200" dirty="0" smtClean="0">
                <a:latin typeface="Twinkl" panose="02000000000000000000" pitchFamily="2" charset="0"/>
              </a:rPr>
              <a:t>Two ‘Stay and play’ sessions in July.</a:t>
            </a:r>
          </a:p>
          <a:p>
            <a:pPr marL="342900" indent="-342900">
              <a:buFont typeface="Arial" panose="020B0604020202020204" pitchFamily="34" charset="0"/>
              <a:buChar char="•"/>
            </a:pPr>
            <a:r>
              <a:rPr lang="en-GB" altLang="en-US" sz="3200" dirty="0" smtClean="0">
                <a:latin typeface="Twinkl" panose="02000000000000000000" pitchFamily="2" charset="0"/>
              </a:rPr>
              <a:t>Nursery visits</a:t>
            </a:r>
          </a:p>
          <a:p>
            <a:pPr marL="342900" indent="-342900">
              <a:buFont typeface="Arial" panose="020B0604020202020204" pitchFamily="34" charset="0"/>
              <a:buChar char="•"/>
            </a:pPr>
            <a:r>
              <a:rPr lang="en-GB" altLang="en-US" sz="3200" dirty="0" smtClean="0">
                <a:latin typeface="Twinkl" panose="02000000000000000000" pitchFamily="2" charset="0"/>
              </a:rPr>
              <a:t>Home visits in September – please book.</a:t>
            </a:r>
          </a:p>
          <a:p>
            <a:endParaRPr lang="en-GB" altLang="en-US" sz="2400" dirty="0">
              <a:latin typeface="Twinkl" panose="02000000000000000000" pitchFamily="2" charset="0"/>
            </a:endParaRPr>
          </a:p>
          <a:p>
            <a:endParaRPr lang="en-GB" altLang="en-US" sz="2800" dirty="0">
              <a:latin typeface="Twinkl" panose="02000000000000000000" pitchFamily="2" charset="0"/>
            </a:endParaRPr>
          </a:p>
          <a:p>
            <a:endParaRPr lang="en-GB" dirty="0"/>
          </a:p>
        </p:txBody>
      </p:sp>
      <p:pic>
        <p:nvPicPr>
          <p:cNvPr id="3076" name="Picture 4" descr="Cartoon Sweet Home, Cute and New Design Stock Vector - Illustration of  green, beautiful: 1058667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3695" y="3096492"/>
            <a:ext cx="3571300" cy="357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462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891" y="639011"/>
            <a:ext cx="8610600" cy="1293028"/>
          </a:xfrm>
        </p:spPr>
        <p:txBody>
          <a:bodyPr/>
          <a:lstStyle/>
          <a:p>
            <a:pPr algn="ctr"/>
            <a:r>
              <a:rPr lang="en-GB" dirty="0">
                <a:latin typeface="Twinkl" panose="02000000000000000000" pitchFamily="2" charset="0"/>
              </a:rPr>
              <a:t>Plan, Learn, review</a:t>
            </a:r>
          </a:p>
        </p:txBody>
      </p:sp>
      <p:sp>
        <p:nvSpPr>
          <p:cNvPr id="6" name="Content Placeholder 2"/>
          <p:cNvSpPr>
            <a:spLocks noGrp="1"/>
          </p:cNvSpPr>
          <p:nvPr>
            <p:ph idx="1"/>
          </p:nvPr>
        </p:nvSpPr>
        <p:spPr>
          <a:xfrm>
            <a:off x="685800" y="1932039"/>
            <a:ext cx="6304935" cy="4286199"/>
          </a:xfrm>
        </p:spPr>
        <p:txBody>
          <a:bodyPr>
            <a:normAutofit/>
          </a:bodyPr>
          <a:lstStyle/>
          <a:p>
            <a:r>
              <a:rPr lang="en-GB" altLang="en-US" sz="2000" dirty="0">
                <a:latin typeface="Twinkl" panose="02000000000000000000" pitchFamily="2" charset="0"/>
              </a:rPr>
              <a:t>This is child initiated learning where the children will talk or draw what they would like to do.</a:t>
            </a:r>
          </a:p>
          <a:p>
            <a:r>
              <a:rPr lang="en-GB" altLang="en-US" sz="2000" dirty="0">
                <a:latin typeface="Twinkl" panose="02000000000000000000" pitchFamily="2" charset="0"/>
              </a:rPr>
              <a:t>Through their activities (play) solidify their learning.</a:t>
            </a:r>
          </a:p>
          <a:p>
            <a:r>
              <a:rPr lang="en-GB" altLang="en-US" sz="2000" dirty="0">
                <a:latin typeface="Twinkl" panose="02000000000000000000" pitchFamily="2" charset="0"/>
              </a:rPr>
              <a:t>Everyday provision includes role play, drawing, music, computers, building, sand and water.</a:t>
            </a:r>
          </a:p>
          <a:p>
            <a:r>
              <a:rPr lang="en-GB" altLang="en-US" sz="2000" dirty="0">
                <a:latin typeface="Twinkl" panose="02000000000000000000" pitchFamily="2" charset="0"/>
              </a:rPr>
              <a:t>Enhance the provision with activities linked to the topic e.g. Sewed superhero puppets, built traps for evil characters and collected evil peas from goo</a:t>
            </a:r>
            <a:r>
              <a:rPr lang="en-GB" altLang="en-US" sz="2000" dirty="0" smtClean="0">
                <a:latin typeface="Twinkl" panose="02000000000000000000" pitchFamily="2" charset="0"/>
              </a:rPr>
              <a:t>!</a:t>
            </a:r>
          </a:p>
          <a:p>
            <a:r>
              <a:rPr lang="en-GB" altLang="en-US" sz="2000" dirty="0" smtClean="0">
                <a:latin typeface="Twinkl" panose="02000000000000000000" pitchFamily="2" charset="0"/>
              </a:rPr>
              <a:t>Teachers will be making a Sway video of the classroom your child will be in. This will allow your child to get familiar with their new learning environment. </a:t>
            </a:r>
            <a:endParaRPr lang="en-GB" altLang="en-US" sz="2000" dirty="0">
              <a:latin typeface="Twinkl" panose="02000000000000000000" pitchFamily="2" charset="0"/>
            </a:endParaRPr>
          </a:p>
        </p:txBody>
      </p:sp>
      <p:pic>
        <p:nvPicPr>
          <p:cNvPr id="4098" name="Picture 2" descr="https://tapestryjournal.com/br/pages/s_1000096/p_04-2022/m_o_2726_vb4j6s9j899nfqxsrqxxchx49r17dhbr.jpg?s=1000096&amp;u=1&amp;Expires=1651581707&amp;Signature=H7MvvaDmXyyyKJJWyhQryQ7~PL5JdhqiZ63a9rJ-899RHV-Eze8v1LVpSn-KMrJibNmO8B49JNq69DIPRmK8S19l5P9XHB-zR6GPjMW-FfPVN8m0UZHasss-p4qbT7z5N17g12BQm97c65sD0iXEkwaiE8RS5rLFPNsNORwFxZcva9nLzS1J1DcWOnxDPPvi70eJUc7X6vOJ7N581HXAGCLvYTE9PCYAEuHQv5qpZZePDitH-6qHGDt7c19uCumVHxDbaLUK8GWa~S2qKihTevrhslgJrkStyy8L7Rkarls40zzFGdG8TxSEw0IUSK5X~ZcIiFLFQw8L-Bl7OjPYAQ__&amp;Key-Pair-Id=APKAJUSDRV55TOQKS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572" y="1932039"/>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531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891" y="639011"/>
            <a:ext cx="8610600" cy="1293028"/>
          </a:xfrm>
        </p:spPr>
        <p:txBody>
          <a:bodyPr/>
          <a:lstStyle/>
          <a:p>
            <a:pPr algn="ctr"/>
            <a:r>
              <a:rPr lang="en-GB" dirty="0" smtClean="0">
                <a:latin typeface="Twinkl" panose="02000000000000000000" pitchFamily="2" charset="0"/>
              </a:rPr>
              <a:t>Directed Teaching</a:t>
            </a:r>
            <a:endParaRPr lang="en-GB" dirty="0">
              <a:latin typeface="Twinkl" panose="02000000000000000000" pitchFamily="2" charset="0"/>
            </a:endParaRPr>
          </a:p>
        </p:txBody>
      </p:sp>
      <p:sp>
        <p:nvSpPr>
          <p:cNvPr id="6" name="Content Placeholder 2"/>
          <p:cNvSpPr>
            <a:spLocks noGrp="1"/>
          </p:cNvSpPr>
          <p:nvPr>
            <p:ph idx="1"/>
          </p:nvPr>
        </p:nvSpPr>
        <p:spPr>
          <a:xfrm>
            <a:off x="685800" y="1932039"/>
            <a:ext cx="6304935" cy="4286199"/>
          </a:xfrm>
        </p:spPr>
        <p:txBody>
          <a:bodyPr>
            <a:normAutofit/>
          </a:bodyPr>
          <a:lstStyle/>
          <a:p>
            <a:r>
              <a:rPr lang="en-GB" altLang="en-US" sz="3200" dirty="0" smtClean="0">
                <a:latin typeface="Twinkl" panose="02000000000000000000" pitchFamily="2" charset="0"/>
              </a:rPr>
              <a:t>Phonics</a:t>
            </a:r>
          </a:p>
          <a:p>
            <a:r>
              <a:rPr lang="en-GB" altLang="en-US" sz="3200" dirty="0" smtClean="0">
                <a:latin typeface="Twinkl" panose="02000000000000000000" pitchFamily="2" charset="0"/>
              </a:rPr>
              <a:t>Guided Reading Session</a:t>
            </a:r>
          </a:p>
          <a:p>
            <a:r>
              <a:rPr lang="en-GB" altLang="en-US" sz="3200" dirty="0" smtClean="0">
                <a:latin typeface="Twinkl" panose="02000000000000000000" pitchFamily="2" charset="0"/>
              </a:rPr>
              <a:t>Literacy</a:t>
            </a:r>
          </a:p>
          <a:p>
            <a:r>
              <a:rPr lang="en-GB" altLang="en-US" sz="3200" dirty="0" smtClean="0">
                <a:latin typeface="Twinkl" panose="02000000000000000000" pitchFamily="2" charset="0"/>
              </a:rPr>
              <a:t>Maths</a:t>
            </a:r>
          </a:p>
          <a:p>
            <a:r>
              <a:rPr lang="en-GB" altLang="en-US" sz="3200" dirty="0" smtClean="0">
                <a:latin typeface="Twinkl" panose="02000000000000000000" pitchFamily="2" charset="0"/>
              </a:rPr>
              <a:t>Group Time</a:t>
            </a:r>
          </a:p>
          <a:p>
            <a:r>
              <a:rPr lang="en-GB" altLang="en-US" sz="3200" dirty="0" smtClean="0">
                <a:latin typeface="Twinkl" panose="02000000000000000000" pitchFamily="2" charset="0"/>
              </a:rPr>
              <a:t>Other areas of the curriculum</a:t>
            </a:r>
          </a:p>
          <a:p>
            <a:r>
              <a:rPr lang="en-GB" altLang="en-US" sz="3200" dirty="0" smtClean="0">
                <a:latin typeface="Twinkl" panose="02000000000000000000" pitchFamily="2" charset="0"/>
              </a:rPr>
              <a:t>Circle Time</a:t>
            </a:r>
            <a:endParaRPr lang="en-GB" altLang="en-US" sz="3200" dirty="0">
              <a:latin typeface="Twinkl" panose="02000000000000000000" pitchFamily="2" charset="0"/>
            </a:endParaRPr>
          </a:p>
        </p:txBody>
      </p:sp>
      <p:pic>
        <p:nvPicPr>
          <p:cNvPr id="5122" name="Picture 2" descr="https://tapestryjournal.com/av/pages/s_1000096/p_03-2022/m_o_2511_3brpg2jd2g45e4mjp9hb5amcbb24y4av.jpg?s=1000096&amp;u=1&amp;Expires=1651581707&amp;Signature=dvXlrPeZ3KQ4BSvCudizbig2dUESyzp28VVx0XkCCOYzhQjEgTU~ZJXh1xJv9OcX3zPI29FxjrKlAPVb2M7TkmKO5YAEAJN~BcXE3j7aCj1ln7L1DKhX~vZp4pKc81Rg1VJtHz9AFJW5zzxVbeIEmd-0hVbFkgXvuPdYeTjfgwHplki1cn6KSxK4QosWPFTxLZnI~~iQBuBIhnHslcNQQDBFH-JjwPHizICAe7Stuix82dtXjsXt1RVHQYneAuFa-GFqdUodr0OT~6RsvCPDFoiIO7Jq9ILUx38u0IMTAee51iBO3e9A7KF6Q0xMfumCpLrLpDHEoUoQBo3ZOZ0DtA__&amp;Key-Pair-Id=APKAJUSDRV55TOQKS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745" y="2141420"/>
            <a:ext cx="4774007" cy="358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65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164" y="390300"/>
            <a:ext cx="8610600" cy="1293028"/>
          </a:xfrm>
        </p:spPr>
        <p:txBody>
          <a:bodyPr/>
          <a:lstStyle/>
          <a:p>
            <a:pPr algn="ctr"/>
            <a:r>
              <a:rPr lang="en-GB" dirty="0" smtClean="0">
                <a:latin typeface="Twinkl" panose="02000000000000000000" pitchFamily="2" charset="0"/>
              </a:rPr>
              <a:t>Question of discovery</a:t>
            </a:r>
            <a:endParaRPr lang="en-GB" dirty="0">
              <a:latin typeface="Twinkl" panose="02000000000000000000" pitchFamily="2" charset="0"/>
            </a:endParaRPr>
          </a:p>
        </p:txBody>
      </p:sp>
      <p:sp>
        <p:nvSpPr>
          <p:cNvPr id="5" name="Content Placeholder 4"/>
          <p:cNvSpPr>
            <a:spLocks noGrp="1"/>
          </p:cNvSpPr>
          <p:nvPr>
            <p:ph idx="1"/>
          </p:nvPr>
        </p:nvSpPr>
        <p:spPr>
          <a:xfrm>
            <a:off x="353292" y="1440874"/>
            <a:ext cx="8818417" cy="4983546"/>
          </a:xfrm>
        </p:spPr>
        <p:txBody>
          <a:bodyPr>
            <a:normAutofit fontScale="92500" lnSpcReduction="10000"/>
          </a:bodyPr>
          <a:lstStyle/>
          <a:p>
            <a:r>
              <a:rPr lang="en-GB" sz="2000" dirty="0" smtClean="0">
                <a:latin typeface="Twinkl" panose="02000000000000000000" pitchFamily="2" charset="0"/>
              </a:rPr>
              <a:t>At The Discovery School our learning is based on exploration and discovery so we use a focus question to lead our learning. </a:t>
            </a:r>
          </a:p>
          <a:p>
            <a:r>
              <a:rPr lang="en-GB" sz="2000" dirty="0" smtClean="0">
                <a:latin typeface="Twinkl" panose="02000000000000000000" pitchFamily="2" charset="0"/>
              </a:rPr>
              <a:t>Across the year our learning is focussed around a ‘Question of Discovery’. This links to our topic and allows the children to go on a journey of exploration. </a:t>
            </a:r>
          </a:p>
          <a:p>
            <a:r>
              <a:rPr lang="en-GB" sz="2000" dirty="0" smtClean="0">
                <a:latin typeface="Twinkl" panose="02000000000000000000" pitchFamily="2" charset="0"/>
              </a:rPr>
              <a:t>We find out what the children already know and what they would like to learn and we use this to support our planning and make learning engaging for the children. </a:t>
            </a:r>
          </a:p>
          <a:p>
            <a:r>
              <a:rPr lang="en-GB" sz="2000" dirty="0" smtClean="0">
                <a:latin typeface="Twinkl" panose="02000000000000000000" pitchFamily="2" charset="0"/>
              </a:rPr>
              <a:t>Children use the ‘Question of Discovery’ to build on their prior learning and develop their knowledge and skills further. </a:t>
            </a:r>
          </a:p>
          <a:p>
            <a:r>
              <a:rPr lang="en-GB" sz="2000" dirty="0" smtClean="0">
                <a:latin typeface="Twinkl" panose="02000000000000000000" pitchFamily="2" charset="0"/>
              </a:rPr>
              <a:t>We believe it is so important for children to be interested in the learning taking place so we make sure our topics link to the children’s interests and needs.</a:t>
            </a:r>
          </a:p>
          <a:p>
            <a:r>
              <a:rPr lang="en-GB" sz="2000" dirty="0" smtClean="0">
                <a:latin typeface="Twinkl" panose="02000000000000000000" pitchFamily="2" charset="0"/>
              </a:rPr>
              <a:t>For example, we may observe that the children are struggling with naming wild animals but love to play with them, so we will plan for our question to be around a jungle topic and use this topic to develop and inspire our curriculum. We carefully plan and adapt our curriculum to ensure all children are making progress and building knowledge and skills which they can use to support their next steps in their learning journey. </a:t>
            </a:r>
            <a:endParaRPr lang="en-GB" sz="2000" dirty="0">
              <a:latin typeface="Twinkl" panose="02000000000000000000" pitchFamily="2" charset="0"/>
            </a:endParaRPr>
          </a:p>
        </p:txBody>
      </p:sp>
      <p:pic>
        <p:nvPicPr>
          <p:cNvPr id="6" name="Picture 2" descr="question mark character - ECHA Microbi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1709" y="2015837"/>
            <a:ext cx="2999508" cy="299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662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291" y="424721"/>
            <a:ext cx="8610600" cy="1293028"/>
          </a:xfrm>
        </p:spPr>
        <p:txBody>
          <a:bodyPr/>
          <a:lstStyle/>
          <a:p>
            <a:pPr algn="ctr"/>
            <a:r>
              <a:rPr lang="en-GB" dirty="0" smtClean="0">
                <a:latin typeface="Twinkl" panose="02000000000000000000" pitchFamily="2" charset="0"/>
              </a:rPr>
              <a:t>workshops</a:t>
            </a:r>
            <a:endParaRPr lang="en-GB" dirty="0">
              <a:latin typeface="Twinkl" panose="02000000000000000000" pitchFamily="2" charset="0"/>
            </a:endParaRPr>
          </a:p>
        </p:txBody>
      </p:sp>
      <p:sp>
        <p:nvSpPr>
          <p:cNvPr id="6" name="Content Placeholder 2"/>
          <p:cNvSpPr>
            <a:spLocks noGrp="1"/>
          </p:cNvSpPr>
          <p:nvPr>
            <p:ph idx="1"/>
          </p:nvPr>
        </p:nvSpPr>
        <p:spPr>
          <a:xfrm>
            <a:off x="685801" y="2098293"/>
            <a:ext cx="6324599" cy="4119945"/>
          </a:xfrm>
        </p:spPr>
        <p:txBody>
          <a:bodyPr>
            <a:normAutofit/>
          </a:bodyPr>
          <a:lstStyle/>
          <a:p>
            <a:r>
              <a:rPr lang="en-GB" altLang="en-US" sz="2400" dirty="0" smtClean="0">
                <a:latin typeface="Twinkl" panose="02000000000000000000" pitchFamily="2" charset="0"/>
              </a:rPr>
              <a:t>We will be making workshops for </a:t>
            </a:r>
            <a:r>
              <a:rPr lang="en-GB" altLang="en-US" sz="2400" dirty="0">
                <a:latin typeface="Twinkl" panose="02000000000000000000" pitchFamily="2" charset="0"/>
              </a:rPr>
              <a:t>P</a:t>
            </a:r>
            <a:r>
              <a:rPr lang="en-GB" altLang="en-US" sz="2400" dirty="0" smtClean="0">
                <a:latin typeface="Twinkl" panose="02000000000000000000" pitchFamily="2" charset="0"/>
              </a:rPr>
              <a:t>honics, reading, writing and Maths to support your understanding on how to help your child at home with their learning. </a:t>
            </a:r>
          </a:p>
          <a:p>
            <a:r>
              <a:rPr lang="en-GB" altLang="en-US" sz="2400" dirty="0" smtClean="0">
                <a:latin typeface="Twinkl" panose="02000000000000000000" pitchFamily="2" charset="0"/>
              </a:rPr>
              <a:t>Resources will be in your child’s book bag to support your child’s learning over the summer. </a:t>
            </a:r>
          </a:p>
          <a:p>
            <a:r>
              <a:rPr lang="en-GB" altLang="en-US" sz="2400" dirty="0" smtClean="0">
                <a:latin typeface="Twinkl" panose="02000000000000000000" pitchFamily="2" charset="0"/>
              </a:rPr>
              <a:t>If you do ever have any concerns or questions please do contact your class teacher and we will be happy to help.</a:t>
            </a:r>
          </a:p>
        </p:txBody>
      </p:sp>
      <p:pic>
        <p:nvPicPr>
          <p:cNvPr id="6146" name="Picture 2" descr="https://tapestryjournal.com/88/pages/s_1000096/p_03-2022/m_o_2509_25r7zhtt5858ztd62j6y2mgc1569kb88.jpg?s=1000096&amp;u=1&amp;Expires=1651581707&amp;Signature=Ecq4HfMX~M1FYs6VLwjS8bCAworqkg~t3G~WgKLLsKNiXRdtW92hFc4Owc4OaBsdWybVXzqMUIyTBmKdUPOiZKI9U~QuS49quQ5sEYs2KEZk7blMsKsDwLvxJmN2YjYRPWhVUtXTa9b8MXaUvfjTwIpYmqAJ8VUSgpxM9C5zKfxfSx8xTczE9t325-35H~IApMcPjOlU4zS8GquA2BzsZF7WH4keVhui0gSW-yYRtDNhLPzbEwi4VtZ2uoF6754-pijDNprmpEHcQzL3pKHUeLK~6qv8R2LriE3GRbGeZ4Yhya0vJTO9l~EO~ANQ4LJu1XpWTlICPawlleytUAASBg__&amp;Key-Pair-Id=APKAJUSDRV55TOQKS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591" y="1717748"/>
            <a:ext cx="3660775" cy="488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241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437" y="1041463"/>
            <a:ext cx="8610600" cy="1293028"/>
          </a:xfrm>
        </p:spPr>
        <p:txBody>
          <a:bodyPr/>
          <a:lstStyle/>
          <a:p>
            <a:pPr algn="ctr"/>
            <a:r>
              <a:rPr lang="en-GB" dirty="0">
                <a:latin typeface="Twinkl" panose="02000000000000000000" pitchFamily="2" charset="0"/>
              </a:rPr>
              <a:t>Focus texts</a:t>
            </a:r>
          </a:p>
        </p:txBody>
      </p:sp>
      <p:pic>
        <p:nvPicPr>
          <p:cNvPr id="4" name="Content Placeholder 3"/>
          <p:cNvPicPr>
            <a:picLocks noGrp="1" noChangeAspect="1"/>
          </p:cNvPicPr>
          <p:nvPr>
            <p:ph idx="1"/>
          </p:nvPr>
        </p:nvPicPr>
        <p:blipFill rotWithShape="1">
          <a:blip r:embed="rId3"/>
          <a:srcRect l="11428" t="21711" r="10511" b="12322"/>
          <a:stretch/>
        </p:blipFill>
        <p:spPr>
          <a:xfrm>
            <a:off x="533626" y="2114942"/>
            <a:ext cx="5714774" cy="3622038"/>
          </a:xfrm>
          <a:prstGeom prst="rect">
            <a:avLst/>
          </a:prstGeom>
        </p:spPr>
      </p:pic>
      <p:pic>
        <p:nvPicPr>
          <p:cNvPr id="1028" name="Picture 4" descr="10 Childrens Books to learn about business | Blue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9737" y="2722102"/>
            <a:ext cx="4609811" cy="280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088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0128" y="710372"/>
            <a:ext cx="8610600" cy="1293028"/>
          </a:xfrm>
        </p:spPr>
        <p:txBody>
          <a:bodyPr/>
          <a:lstStyle/>
          <a:p>
            <a:pPr algn="ctr"/>
            <a:r>
              <a:rPr lang="en-GB" dirty="0" smtClean="0">
                <a:latin typeface="Twinkl" panose="02000000000000000000" pitchFamily="2" charset="0"/>
              </a:rPr>
              <a:t>Tapestry/assessments</a:t>
            </a:r>
            <a:endParaRPr lang="en-GB" dirty="0">
              <a:latin typeface="Twinkl" panose="02000000000000000000" pitchFamily="2" charset="0"/>
            </a:endParaRPr>
          </a:p>
        </p:txBody>
      </p:sp>
      <p:sp>
        <p:nvSpPr>
          <p:cNvPr id="3" name="Content Placeholder 2"/>
          <p:cNvSpPr>
            <a:spLocks noGrp="1"/>
          </p:cNvSpPr>
          <p:nvPr>
            <p:ph idx="1"/>
          </p:nvPr>
        </p:nvSpPr>
        <p:spPr>
          <a:xfrm>
            <a:off x="685800" y="1712803"/>
            <a:ext cx="6111875" cy="4923523"/>
          </a:xfrm>
        </p:spPr>
        <p:txBody>
          <a:bodyPr/>
          <a:lstStyle/>
          <a:p>
            <a:r>
              <a:rPr lang="en-GB" dirty="0" smtClean="0">
                <a:latin typeface="Twinkl" panose="02000000000000000000" pitchFamily="2" charset="0"/>
              </a:rPr>
              <a:t>We use Tapestry, an online learning journal to upload learning that has taken place at school. Parents can enjoy this from home and comment on the pictures.</a:t>
            </a:r>
          </a:p>
          <a:p>
            <a:r>
              <a:rPr lang="en-GB" dirty="0" smtClean="0">
                <a:latin typeface="Twinkl" panose="02000000000000000000" pitchFamily="2" charset="0"/>
              </a:rPr>
              <a:t>On Tapestry you can upload home achievements for us to celebrate at school. Home achievements are a very important part of your child’s learning journey.</a:t>
            </a:r>
          </a:p>
          <a:p>
            <a:r>
              <a:rPr lang="en-GB" dirty="0" smtClean="0">
                <a:latin typeface="Twinkl" panose="02000000000000000000" pitchFamily="2" charset="0"/>
              </a:rPr>
              <a:t>Assessments are made through observations and questioning. All assessments we do with your child are purposeful and used to help us support their next steps. These will be communicated with you on parents consultations.</a:t>
            </a:r>
            <a:endParaRPr lang="en-GB" dirty="0">
              <a:latin typeface="Twinkl" panose="02000000000000000000" pitchFamily="2" charset="0"/>
            </a:endParaRPr>
          </a:p>
        </p:txBody>
      </p:sp>
      <p:pic>
        <p:nvPicPr>
          <p:cNvPr id="8194" name="Picture 2" descr="https://tapestryjournal.com/e3/pages/s_1000096/p_04-2022/m_o_2762_kh9z4x368fvgvx02wabb8vrwheeadre3.jpg?s=1000096&amp;u=1&amp;Expires=1651581707&amp;Signature=AffSykd7Uor-mjfV6cP2OorjgyxGdAbTbVStXDk9fXFFEaWxOK-5cRAldHmTisqoqBxhEj~ochGyJrkp2lMpSsKIZ5-yw0aBULOvKmjK6aGwRGfLQBGMghr4Vkof28o35LDHWkGBpF3iLTykM39H2fAYeYHV85H-Jlhuh5jDULCrchwmvbRT~3GOpOSyWob931OYZ8UflvquJEjxfeOtsPkBpx0jysY3Pg6EOP8Np6zFS9LLQ1-jBK~szJ~4mvkOnSL3J3gXtBbmt~ePbWi7aikZcpbc~lbcI7mPB48n1qaNuuHtyT5HdPPYYvU4WN4GUrM3x~jCmABJGbITOeBFbg__&amp;Key-Pair-Id=APKAJUSDRV55TOQKS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9073" y="1712803"/>
            <a:ext cx="1870364" cy="249381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apestry Online Learning Journal - Ernesettle Community 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7675" y="4106427"/>
            <a:ext cx="3607089" cy="230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477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745" y="611973"/>
            <a:ext cx="8610600" cy="1293028"/>
          </a:xfrm>
        </p:spPr>
        <p:txBody>
          <a:bodyPr/>
          <a:lstStyle/>
          <a:p>
            <a:pPr algn="ctr"/>
            <a:r>
              <a:rPr lang="en-GB" dirty="0">
                <a:latin typeface="Twinkl" panose="02000000000000000000" pitchFamily="2" charset="0"/>
              </a:rPr>
              <a:t>Snack/lunch time </a:t>
            </a:r>
          </a:p>
        </p:txBody>
      </p:sp>
      <p:sp>
        <p:nvSpPr>
          <p:cNvPr id="3" name="Content Placeholder 2"/>
          <p:cNvSpPr>
            <a:spLocks noGrp="1"/>
          </p:cNvSpPr>
          <p:nvPr>
            <p:ph idx="1"/>
          </p:nvPr>
        </p:nvSpPr>
        <p:spPr>
          <a:xfrm>
            <a:off x="839499" y="2310134"/>
            <a:ext cx="10820400" cy="4763728"/>
          </a:xfrm>
        </p:spPr>
        <p:txBody>
          <a:bodyPr>
            <a:normAutofit/>
          </a:bodyPr>
          <a:lstStyle/>
          <a:p>
            <a:r>
              <a:rPr lang="en-GB" sz="2000" dirty="0">
                <a:latin typeface="Twinkl" panose="02000000000000000000" pitchFamily="2" charset="0"/>
              </a:rPr>
              <a:t>Every day we have a morning snack and an afternoon snack. In the morning we have a piece of fruit or vegetable which is provided by the school. If you would like to provide an alternative healthy snack you can. The children are entitled to free milk until they turn 5 years old. Once your child has had their fifth birthday, if they would still like to have milk at snack time, you will need to pay via: </a:t>
            </a:r>
            <a:r>
              <a:rPr lang="en-GB" sz="2000" dirty="0">
                <a:latin typeface="Twinkl" panose="02000000000000000000" pitchFamily="2" charset="0"/>
                <a:hlinkClick r:id="rId3"/>
              </a:rPr>
              <a:t>www.coolmilk.co.uk</a:t>
            </a:r>
            <a:r>
              <a:rPr lang="en-GB" sz="2000" dirty="0">
                <a:latin typeface="Twinkl" panose="02000000000000000000" pitchFamily="2" charset="0"/>
              </a:rPr>
              <a:t>. </a:t>
            </a:r>
          </a:p>
          <a:p>
            <a:r>
              <a:rPr lang="en-GB" sz="2000" dirty="0">
                <a:latin typeface="Twinkl" panose="02000000000000000000" pitchFamily="2" charset="0"/>
              </a:rPr>
              <a:t>In the afternoon the children can have a bread stick which is supplied by the school. If you would rather your child did not have a bread stick please let their class teacher know. You are welcome to supply them with something else if you do not want them to have a bread stick.</a:t>
            </a:r>
          </a:p>
          <a:p>
            <a:r>
              <a:rPr lang="en-GB" sz="2000" dirty="0">
                <a:latin typeface="Twinkl" panose="02000000000000000000" pitchFamily="2" charset="0"/>
              </a:rPr>
              <a:t>Children are entitled to a free school meal, up until the end of Year </a:t>
            </a:r>
            <a:r>
              <a:rPr lang="en-GB" sz="2000" dirty="0" smtClean="0">
                <a:latin typeface="Twinkl" panose="02000000000000000000" pitchFamily="2" charset="0"/>
              </a:rPr>
              <a:t>2, the menu changes every 2 terms and will be provided to you as soon as we have it. </a:t>
            </a:r>
            <a:endParaRPr lang="en-GB" sz="2000" dirty="0">
              <a:latin typeface="Twinkl" panose="02000000000000000000" pitchFamily="2" charset="0"/>
            </a:endParaRPr>
          </a:p>
        </p:txBody>
      </p:sp>
      <p:pic>
        <p:nvPicPr>
          <p:cNvPr id="10242" name="Picture 2" descr="What are the Fruits of the Spirit? 9 Characteristics Explain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3418" y="514340"/>
            <a:ext cx="2848408" cy="1488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733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510" y="586539"/>
            <a:ext cx="6968836" cy="1293028"/>
          </a:xfrm>
        </p:spPr>
        <p:txBody>
          <a:bodyPr/>
          <a:lstStyle/>
          <a:p>
            <a:pPr algn="ctr"/>
            <a:r>
              <a:rPr lang="en-GB" dirty="0" smtClean="0">
                <a:latin typeface="Twinkl" panose="02000000000000000000" pitchFamily="2" charset="0"/>
              </a:rPr>
              <a:t>Uniform AND ESSENTIALS </a:t>
            </a:r>
            <a:endParaRPr lang="en-GB" dirty="0">
              <a:latin typeface="Twinkl" panose="02000000000000000000" pitchFamily="2" charset="0"/>
            </a:endParaRPr>
          </a:p>
        </p:txBody>
      </p:sp>
      <p:sp>
        <p:nvSpPr>
          <p:cNvPr id="3" name="Content Placeholder 2"/>
          <p:cNvSpPr>
            <a:spLocks noGrp="1"/>
          </p:cNvSpPr>
          <p:nvPr>
            <p:ph idx="1"/>
          </p:nvPr>
        </p:nvSpPr>
        <p:spPr>
          <a:xfrm>
            <a:off x="574964" y="1658523"/>
            <a:ext cx="8167254" cy="4866968"/>
          </a:xfrm>
        </p:spPr>
        <p:txBody>
          <a:bodyPr>
            <a:normAutofit/>
          </a:bodyPr>
          <a:lstStyle/>
          <a:p>
            <a:r>
              <a:rPr lang="en-GB" sz="2000" dirty="0">
                <a:latin typeface="Twinkl" panose="02000000000000000000" pitchFamily="2" charset="0"/>
              </a:rPr>
              <a:t>Uniform: if you are unsure about the uniform you child should wear, please refer to our website. Please make sure your child brings in a coat and a jumper or cardigan every day regardless of the weather. </a:t>
            </a:r>
            <a:r>
              <a:rPr lang="en-GB" sz="2000" b="1" dirty="0">
                <a:solidFill>
                  <a:srgbClr val="FF0000"/>
                </a:solidFill>
                <a:latin typeface="Twinkl" panose="02000000000000000000" pitchFamily="2" charset="0"/>
              </a:rPr>
              <a:t>PLEASE MAKE SURE ALL YOUR CHILDS ITEMS ARE NAMED. </a:t>
            </a:r>
            <a:r>
              <a:rPr lang="en-GB" sz="2000" b="1" dirty="0" smtClean="0">
                <a:solidFill>
                  <a:srgbClr val="FF0000"/>
                </a:solidFill>
                <a:latin typeface="Twinkl" panose="02000000000000000000" pitchFamily="2" charset="0"/>
                <a:hlinkClick r:id="rId3"/>
              </a:rPr>
              <a:t>https://www.discovery.kent.sch.uk/about-us/starting-school/uniform/</a:t>
            </a:r>
            <a:r>
              <a:rPr lang="en-GB" sz="2000" b="1" dirty="0" smtClean="0">
                <a:solidFill>
                  <a:srgbClr val="FF0000"/>
                </a:solidFill>
                <a:latin typeface="Twinkl" panose="02000000000000000000" pitchFamily="2" charset="0"/>
              </a:rPr>
              <a:t> </a:t>
            </a:r>
          </a:p>
          <a:p>
            <a:r>
              <a:rPr lang="en-GB" sz="2000" dirty="0" smtClean="0">
                <a:latin typeface="Twinkl" panose="02000000000000000000" pitchFamily="2" charset="0"/>
              </a:rPr>
              <a:t>Book bags, no rucksacks.</a:t>
            </a:r>
          </a:p>
          <a:p>
            <a:r>
              <a:rPr lang="en-GB" sz="2000" dirty="0" smtClean="0">
                <a:latin typeface="Twinkl" panose="02000000000000000000" pitchFamily="2" charset="0"/>
              </a:rPr>
              <a:t>Please provide your child with a change of clothing in case of accidents.</a:t>
            </a:r>
          </a:p>
          <a:p>
            <a:r>
              <a:rPr lang="en-GB" sz="2000" dirty="0" smtClean="0">
                <a:latin typeface="Twinkl" panose="02000000000000000000" pitchFamily="2" charset="0"/>
              </a:rPr>
              <a:t>Wellies and wet weather gear in a plastic bag to hang on their peg.</a:t>
            </a:r>
          </a:p>
          <a:p>
            <a:r>
              <a:rPr lang="en-GB" sz="2000" dirty="0" smtClean="0">
                <a:latin typeface="Twinkl" panose="02000000000000000000" pitchFamily="2" charset="0"/>
              </a:rPr>
              <a:t>Please provide a named water bottle for your child to bring into school with them every day, these must only have water in, not squash or juice. </a:t>
            </a:r>
          </a:p>
          <a:p>
            <a:r>
              <a:rPr lang="en-GB" sz="2000" dirty="0" smtClean="0">
                <a:latin typeface="Twinkl" panose="02000000000000000000" pitchFamily="2" charset="0"/>
              </a:rPr>
              <a:t>Medicines - office</a:t>
            </a:r>
          </a:p>
          <a:p>
            <a:r>
              <a:rPr lang="en-GB" sz="2000" dirty="0" smtClean="0">
                <a:latin typeface="Twinkl" panose="02000000000000000000" pitchFamily="2" charset="0"/>
              </a:rPr>
              <a:t>Illnesses – please phone or email the office to let them know. </a:t>
            </a:r>
            <a:endParaRPr lang="en-GB" sz="2000" dirty="0" smtClean="0"/>
          </a:p>
          <a:p>
            <a:endParaRPr lang="en-GB" sz="1800" dirty="0" smtClean="0"/>
          </a:p>
          <a:p>
            <a:endParaRPr lang="en-GB" sz="1800" b="1" dirty="0" smtClean="0"/>
          </a:p>
        </p:txBody>
      </p:sp>
      <p:pic>
        <p:nvPicPr>
          <p:cNvPr id="9218" name="Picture 2" descr="School Uniform – Pages Schoolw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2232" y="2133600"/>
            <a:ext cx="2354695" cy="3532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47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837" y="300937"/>
            <a:ext cx="8610600" cy="1293028"/>
          </a:xfrm>
        </p:spPr>
        <p:txBody>
          <a:bodyPr/>
          <a:lstStyle/>
          <a:p>
            <a:r>
              <a:rPr lang="en-GB" dirty="0" smtClean="0">
                <a:latin typeface="Twinkl" panose="02000000000000000000" pitchFamily="2" charset="0"/>
              </a:rPr>
              <a:t>Reading at home</a:t>
            </a:r>
            <a:endParaRPr lang="en-GB" dirty="0">
              <a:latin typeface="Twinkl" panose="02000000000000000000" pitchFamily="2" charset="0"/>
            </a:endParaRPr>
          </a:p>
        </p:txBody>
      </p:sp>
      <p:sp>
        <p:nvSpPr>
          <p:cNvPr id="3" name="Content Placeholder 2"/>
          <p:cNvSpPr>
            <a:spLocks noGrp="1"/>
          </p:cNvSpPr>
          <p:nvPr>
            <p:ph idx="1"/>
          </p:nvPr>
        </p:nvSpPr>
        <p:spPr/>
        <p:txBody>
          <a:bodyPr/>
          <a:lstStyle/>
          <a:p>
            <a:r>
              <a:rPr lang="en-GB" sz="2800" dirty="0" smtClean="0">
                <a:latin typeface="Twinkl" panose="02000000000000000000" pitchFamily="2" charset="0"/>
              </a:rPr>
              <a:t>Your home reading book</a:t>
            </a:r>
          </a:p>
          <a:p>
            <a:r>
              <a:rPr lang="en-GB" sz="2800" dirty="0" smtClean="0">
                <a:latin typeface="Twinkl" panose="02000000000000000000" pitchFamily="2" charset="0"/>
              </a:rPr>
              <a:t>Home Readers</a:t>
            </a:r>
          </a:p>
          <a:p>
            <a:r>
              <a:rPr lang="en-GB" sz="2800" dirty="0" smtClean="0">
                <a:latin typeface="Twinkl" panose="02000000000000000000" pitchFamily="2" charset="0"/>
              </a:rPr>
              <a:t>Bug Club</a:t>
            </a:r>
          </a:p>
          <a:p>
            <a:r>
              <a:rPr lang="en-GB" sz="2800" dirty="0" smtClean="0">
                <a:latin typeface="Twinkl" panose="02000000000000000000" pitchFamily="2" charset="0"/>
              </a:rPr>
              <a:t>Reading is everywhere!</a:t>
            </a:r>
          </a:p>
          <a:p>
            <a:endParaRPr lang="en-GB" dirty="0">
              <a:latin typeface="Twinkl" panose="02000000000000000000" pitchFamily="2" charset="0"/>
            </a:endParaRPr>
          </a:p>
          <a:p>
            <a:r>
              <a:rPr lang="en-GB" b="1" dirty="0" smtClean="0">
                <a:latin typeface="Twinkl" panose="02000000000000000000" pitchFamily="2" charset="0"/>
              </a:rPr>
              <a:t>Please do not forget to send your child in every day with their home readers and reading record as someone may read their books with them.</a:t>
            </a:r>
          </a:p>
        </p:txBody>
      </p:sp>
      <p:pic>
        <p:nvPicPr>
          <p:cNvPr id="11268" name="Picture 4" descr="Parent reading with ch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4389" y="1787236"/>
            <a:ext cx="4209077" cy="280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886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1221573"/>
            <a:ext cx="3435927" cy="1161409"/>
          </a:xfrm>
        </p:spPr>
        <p:txBody>
          <a:bodyPr/>
          <a:lstStyle/>
          <a:p>
            <a:pPr algn="ctr"/>
            <a:r>
              <a:rPr lang="en-GB" dirty="0" smtClean="0">
                <a:latin typeface="Twinkl" panose="02000000000000000000" pitchFamily="2" charset="0"/>
              </a:rPr>
              <a:t>Newton</a:t>
            </a:r>
            <a:endParaRPr lang="en-GB" dirty="0">
              <a:latin typeface="Twinkl" panose="02000000000000000000" pitchFamily="2" charset="0"/>
            </a:endParaRPr>
          </a:p>
        </p:txBody>
      </p:sp>
      <p:sp>
        <p:nvSpPr>
          <p:cNvPr id="5" name="Title 1"/>
          <p:cNvSpPr txBox="1">
            <a:spLocks/>
          </p:cNvSpPr>
          <p:nvPr/>
        </p:nvSpPr>
        <p:spPr>
          <a:xfrm>
            <a:off x="4516582" y="502323"/>
            <a:ext cx="3435927" cy="116140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GB" dirty="0" smtClean="0">
                <a:latin typeface="Twinkl" panose="02000000000000000000" pitchFamily="2" charset="0"/>
              </a:rPr>
              <a:t>Jenner</a:t>
            </a:r>
            <a:endParaRPr lang="en-GB" dirty="0">
              <a:latin typeface="Twinkl" panose="02000000000000000000" pitchFamily="2" charset="0"/>
            </a:endParaRPr>
          </a:p>
        </p:txBody>
      </p:sp>
      <p:sp>
        <p:nvSpPr>
          <p:cNvPr id="6" name="Title 1"/>
          <p:cNvSpPr txBox="1">
            <a:spLocks/>
          </p:cNvSpPr>
          <p:nvPr/>
        </p:nvSpPr>
        <p:spPr>
          <a:xfrm>
            <a:off x="8077200" y="1083027"/>
            <a:ext cx="3435927" cy="116140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GB" dirty="0" err="1" smtClean="0">
                <a:latin typeface="Twinkl" panose="02000000000000000000" pitchFamily="2" charset="0"/>
              </a:rPr>
              <a:t>einstein</a:t>
            </a:r>
            <a:endParaRPr lang="en-GB" dirty="0">
              <a:latin typeface="Twinkl" panose="02000000000000000000" pitchFamily="2" charset="0"/>
            </a:endParaRPr>
          </a:p>
        </p:txBody>
      </p:sp>
    </p:spTree>
    <p:extLst>
      <p:ext uri="{BB962C8B-B14F-4D97-AF65-F5344CB8AC3E}">
        <p14:creationId xmlns:p14="http://schemas.microsoft.com/office/powerpoint/2010/main" val="3030129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inkl" panose="02000000000000000000" pitchFamily="2" charset="0"/>
              </a:rPr>
              <a:t>Physical education</a:t>
            </a:r>
            <a:endParaRPr lang="en-GB" dirty="0">
              <a:latin typeface="Twinkl" panose="02000000000000000000" pitchFamily="2" charset="0"/>
            </a:endParaRPr>
          </a:p>
        </p:txBody>
      </p:sp>
      <p:sp>
        <p:nvSpPr>
          <p:cNvPr id="3" name="Content Placeholder 2"/>
          <p:cNvSpPr>
            <a:spLocks noGrp="1"/>
          </p:cNvSpPr>
          <p:nvPr>
            <p:ph idx="1"/>
          </p:nvPr>
        </p:nvSpPr>
        <p:spPr>
          <a:xfrm>
            <a:off x="685800" y="2057401"/>
            <a:ext cx="10820400" cy="4024125"/>
          </a:xfrm>
        </p:spPr>
        <p:txBody>
          <a:bodyPr/>
          <a:lstStyle/>
          <a:p>
            <a:r>
              <a:rPr lang="en-GB" sz="2800" dirty="0" smtClean="0">
                <a:latin typeface="Twinkl" panose="02000000000000000000" pitchFamily="2" charset="0"/>
              </a:rPr>
              <a:t>PE doesn’t start until Term 2. PE will be indoors for the first two terms (Terms 2/3).</a:t>
            </a:r>
          </a:p>
          <a:p>
            <a:r>
              <a:rPr lang="en-GB" sz="2800" dirty="0" smtClean="0">
                <a:latin typeface="Twinkl" panose="02000000000000000000" pitchFamily="2" charset="0"/>
              </a:rPr>
              <a:t>Allocated day each week. </a:t>
            </a:r>
          </a:p>
          <a:p>
            <a:r>
              <a:rPr lang="en-GB" sz="2800" dirty="0" smtClean="0">
                <a:latin typeface="Twinkl" panose="02000000000000000000" pitchFamily="2" charset="0"/>
              </a:rPr>
              <a:t>Our PE kits and what your child needs to bring for PE. </a:t>
            </a:r>
          </a:p>
          <a:p>
            <a:endParaRPr lang="en-GB" dirty="0"/>
          </a:p>
        </p:txBody>
      </p:sp>
      <p:pic>
        <p:nvPicPr>
          <p:cNvPr id="13314" name="Picture 2" descr="EYFS have been using the PE Apparatus! | Inmans Primary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7926" y="4124881"/>
            <a:ext cx="3598105" cy="231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876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Twinkl" panose="02000000000000000000" pitchFamily="2" charset="0"/>
              </a:rPr>
              <a:t>Celebrations</a:t>
            </a:r>
            <a:r>
              <a:rPr lang="en-GB" dirty="0"/>
              <a:t> </a:t>
            </a:r>
          </a:p>
        </p:txBody>
      </p:sp>
      <p:sp>
        <p:nvSpPr>
          <p:cNvPr id="3" name="Content Placeholder 2"/>
          <p:cNvSpPr>
            <a:spLocks noGrp="1"/>
          </p:cNvSpPr>
          <p:nvPr>
            <p:ph idx="1"/>
          </p:nvPr>
        </p:nvSpPr>
        <p:spPr>
          <a:xfrm>
            <a:off x="504703" y="1655619"/>
            <a:ext cx="10820400" cy="4024125"/>
          </a:xfrm>
        </p:spPr>
        <p:txBody>
          <a:bodyPr>
            <a:normAutofit fontScale="92500" lnSpcReduction="20000"/>
          </a:bodyPr>
          <a:lstStyle/>
          <a:p>
            <a:r>
              <a:rPr lang="en-GB" sz="2400" dirty="0">
                <a:latin typeface="Twinkl" panose="02000000000000000000" pitchFamily="2" charset="0"/>
              </a:rPr>
              <a:t>Year group </a:t>
            </a:r>
            <a:r>
              <a:rPr lang="en-GB" sz="2400" b="1" dirty="0">
                <a:latin typeface="Twinkl" panose="02000000000000000000" pitchFamily="2" charset="0"/>
              </a:rPr>
              <a:t>celebration assembly </a:t>
            </a:r>
            <a:r>
              <a:rPr lang="en-GB" sz="2400" dirty="0">
                <a:latin typeface="Twinkl" panose="02000000000000000000" pitchFamily="2" charset="0"/>
              </a:rPr>
              <a:t>every Friday: </a:t>
            </a:r>
            <a:r>
              <a:rPr lang="en-GB" sz="2400" i="1" dirty="0">
                <a:latin typeface="Twinkl" panose="02000000000000000000" pitchFamily="2" charset="0"/>
              </a:rPr>
              <a:t>celebrations in school and outside school.</a:t>
            </a:r>
          </a:p>
          <a:p>
            <a:r>
              <a:rPr lang="en-GB" sz="2400" b="1" dirty="0">
                <a:solidFill>
                  <a:srgbClr val="FF0000"/>
                </a:solidFill>
                <a:latin typeface="Twinkl" panose="02000000000000000000" pitchFamily="2" charset="0"/>
              </a:rPr>
              <a:t>Star of the week </a:t>
            </a:r>
            <a:r>
              <a:rPr lang="en-GB" sz="2400" dirty="0">
                <a:latin typeface="Twinkl" panose="02000000000000000000" pitchFamily="2" charset="0"/>
              </a:rPr>
              <a:t>award</a:t>
            </a:r>
          </a:p>
          <a:p>
            <a:r>
              <a:rPr lang="en-GB" sz="2400" dirty="0">
                <a:latin typeface="Twinkl" panose="02000000000000000000" pitchFamily="2" charset="0"/>
              </a:rPr>
              <a:t>Reading rewards</a:t>
            </a:r>
          </a:p>
          <a:p>
            <a:r>
              <a:rPr lang="en-GB" sz="2400" dirty="0">
                <a:latin typeface="Twinkl" panose="02000000000000000000" pitchFamily="2" charset="0"/>
              </a:rPr>
              <a:t>Post cards</a:t>
            </a:r>
          </a:p>
          <a:p>
            <a:r>
              <a:rPr lang="en-GB" sz="2400" dirty="0">
                <a:latin typeface="Twinkl" panose="02000000000000000000" pitchFamily="2" charset="0"/>
              </a:rPr>
              <a:t>Parents </a:t>
            </a:r>
            <a:r>
              <a:rPr lang="en-GB" sz="2400" dirty="0" smtClean="0">
                <a:latin typeface="Twinkl" panose="02000000000000000000" pitchFamily="2" charset="0"/>
              </a:rPr>
              <a:t>evening</a:t>
            </a:r>
          </a:p>
          <a:p>
            <a:r>
              <a:rPr lang="en-GB" sz="2400" dirty="0" smtClean="0">
                <a:latin typeface="Twinkl" panose="02000000000000000000" pitchFamily="2" charset="0"/>
              </a:rPr>
              <a:t>Please refer to our school learning updates page on our website to keep up to date with our learning!</a:t>
            </a:r>
          </a:p>
          <a:p>
            <a:r>
              <a:rPr lang="en-GB" sz="2400" dirty="0">
                <a:latin typeface="Twinkl" panose="02000000000000000000" pitchFamily="2" charset="0"/>
              </a:rPr>
              <a:t>Stickers</a:t>
            </a:r>
          </a:p>
          <a:p>
            <a:r>
              <a:rPr lang="en-GB" sz="2400" dirty="0">
                <a:latin typeface="Twinkl" panose="02000000000000000000" pitchFamily="2" charset="0"/>
              </a:rPr>
              <a:t>Certificates</a:t>
            </a:r>
          </a:p>
          <a:p>
            <a:r>
              <a:rPr lang="en-GB" sz="2400" dirty="0" smtClean="0">
                <a:latin typeface="Twinkl" panose="02000000000000000000" pitchFamily="2" charset="0"/>
              </a:rPr>
              <a:t>House </a:t>
            </a:r>
            <a:r>
              <a:rPr lang="en-GB" sz="2400" dirty="0">
                <a:latin typeface="Twinkl" panose="02000000000000000000" pitchFamily="2" charset="0"/>
              </a:rPr>
              <a:t>points </a:t>
            </a:r>
          </a:p>
          <a:p>
            <a:endParaRPr lang="en-GB" sz="2400" dirty="0">
              <a:latin typeface="Twinkl" panose="02000000000000000000" pitchFamily="2" charset="0"/>
            </a:endParaRPr>
          </a:p>
        </p:txBody>
      </p:sp>
      <p:pic>
        <p:nvPicPr>
          <p:cNvPr id="14338" name="Picture 2" descr="Balloons Are Coming To 'Fortnite' -- Here's What They 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466" y="4281055"/>
            <a:ext cx="3634054" cy="204415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Star of the Week Certificate | Customised | A5 | Rewar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1980" y="3611197"/>
            <a:ext cx="3793671" cy="271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815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582" y="764373"/>
            <a:ext cx="8610600" cy="1293028"/>
          </a:xfrm>
        </p:spPr>
        <p:txBody>
          <a:bodyPr/>
          <a:lstStyle/>
          <a:p>
            <a:pPr algn="ctr"/>
            <a:r>
              <a:rPr lang="en-GB" dirty="0">
                <a:latin typeface="Twinkl" panose="02000000000000000000" pitchFamily="2" charset="0"/>
              </a:rPr>
              <a:t>Communication</a:t>
            </a:r>
          </a:p>
        </p:txBody>
      </p:sp>
      <p:sp>
        <p:nvSpPr>
          <p:cNvPr id="3" name="Content Placeholder 2"/>
          <p:cNvSpPr>
            <a:spLocks noGrp="1"/>
          </p:cNvSpPr>
          <p:nvPr>
            <p:ph idx="1"/>
          </p:nvPr>
        </p:nvSpPr>
        <p:spPr>
          <a:xfrm>
            <a:off x="810491" y="2157717"/>
            <a:ext cx="10820400" cy="4024125"/>
          </a:xfrm>
        </p:spPr>
        <p:txBody>
          <a:bodyPr>
            <a:normAutofit/>
          </a:bodyPr>
          <a:lstStyle/>
          <a:p>
            <a:r>
              <a:rPr lang="en-GB" sz="3200" dirty="0" smtClean="0">
                <a:latin typeface="Twinkl" panose="02000000000000000000" pitchFamily="2" charset="0"/>
              </a:rPr>
              <a:t>Termly News </a:t>
            </a:r>
            <a:r>
              <a:rPr lang="en-GB" sz="3200" dirty="0">
                <a:latin typeface="Twinkl" panose="02000000000000000000" pitchFamily="2" charset="0"/>
              </a:rPr>
              <a:t>Letter</a:t>
            </a:r>
          </a:p>
          <a:p>
            <a:r>
              <a:rPr lang="en-GB" sz="3200" dirty="0">
                <a:latin typeface="Twinkl" panose="02000000000000000000" pitchFamily="2" charset="0"/>
              </a:rPr>
              <a:t>Reading record</a:t>
            </a:r>
          </a:p>
          <a:p>
            <a:r>
              <a:rPr lang="en-GB" sz="3200" dirty="0" smtClean="0">
                <a:latin typeface="Twinkl" panose="02000000000000000000" pitchFamily="2" charset="0"/>
              </a:rPr>
              <a:t>Email or phone call</a:t>
            </a:r>
          </a:p>
          <a:p>
            <a:r>
              <a:rPr lang="en-GB" sz="3200" dirty="0" smtClean="0">
                <a:latin typeface="Twinkl" panose="02000000000000000000" pitchFamily="2" charset="0"/>
              </a:rPr>
              <a:t>Drop off/pick up time</a:t>
            </a:r>
          </a:p>
          <a:p>
            <a:r>
              <a:rPr lang="en-GB" sz="3200" dirty="0" smtClean="0">
                <a:latin typeface="Twinkl" panose="02000000000000000000" pitchFamily="2" charset="0"/>
              </a:rPr>
              <a:t>Please </a:t>
            </a:r>
            <a:r>
              <a:rPr lang="en-GB" sz="3200" dirty="0">
                <a:latin typeface="Twinkl" panose="02000000000000000000" pitchFamily="2" charset="0"/>
              </a:rPr>
              <a:t>refer to our EYFS page on our website.</a:t>
            </a:r>
          </a:p>
          <a:p>
            <a:endParaRPr lang="en-GB" sz="3200" dirty="0"/>
          </a:p>
        </p:txBody>
      </p:sp>
      <p:pic>
        <p:nvPicPr>
          <p:cNvPr id="15362" name="Picture 2" descr="10,310 Two People Talking Illustrations &amp; Clip Art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244" y="1714165"/>
            <a:ext cx="2681370" cy="268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53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Twinkl" panose="02000000000000000000" pitchFamily="2" charset="0"/>
              </a:rPr>
              <a:t>Baseline assessment/speech and language</a:t>
            </a:r>
            <a:endParaRPr lang="en-GB" dirty="0">
              <a:latin typeface="Twinkl" panose="02000000000000000000" pitchFamily="2" charset="0"/>
            </a:endParaRPr>
          </a:p>
        </p:txBody>
      </p:sp>
      <p:sp>
        <p:nvSpPr>
          <p:cNvPr id="7" name="TextBox 6"/>
          <p:cNvSpPr txBox="1"/>
          <p:nvPr/>
        </p:nvSpPr>
        <p:spPr>
          <a:xfrm>
            <a:off x="529154" y="2306783"/>
            <a:ext cx="10859282" cy="2308324"/>
          </a:xfrm>
          <a:prstGeom prst="rect">
            <a:avLst/>
          </a:prstGeom>
          <a:noFill/>
        </p:spPr>
        <p:txBody>
          <a:bodyPr wrap="square" rtlCol="0">
            <a:spAutoFit/>
          </a:bodyPr>
          <a:lstStyle/>
          <a:p>
            <a:r>
              <a:rPr lang="en-GB" sz="2400" dirty="0" smtClean="0">
                <a:latin typeface="Twinkl" panose="02000000000000000000" pitchFamily="2" charset="0"/>
              </a:rPr>
              <a:t>When your child starts with us in September they will take part in a range of games to assess their skills and allow us to plan for their learning.</a:t>
            </a:r>
          </a:p>
          <a:p>
            <a:endParaRPr lang="en-GB" sz="2400" dirty="0">
              <a:latin typeface="Twinkl" panose="02000000000000000000" pitchFamily="2" charset="0"/>
            </a:endParaRPr>
          </a:p>
          <a:p>
            <a:r>
              <a:rPr lang="en-GB" sz="2400" dirty="0" smtClean="0">
                <a:latin typeface="Twinkl" panose="02000000000000000000" pitchFamily="2" charset="0"/>
              </a:rPr>
              <a:t>Alongside this we also give every child a speech and language assessment to ensure any gaps in their development are addressed at this early stage through lots of fun and engaging games.</a:t>
            </a:r>
            <a:endParaRPr lang="en-GB" sz="2400" dirty="0">
              <a:latin typeface="Twinkl" panose="02000000000000000000" pitchFamily="2" charset="0"/>
            </a:endParaRPr>
          </a:p>
        </p:txBody>
      </p:sp>
      <p:pic>
        <p:nvPicPr>
          <p:cNvPr id="16386" name="Picture 2" descr="What are the options for the baseline assessment? | Nursery Wor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252" y="4615107"/>
            <a:ext cx="2937475" cy="195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437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Twinkl" panose="02000000000000000000" pitchFamily="2" charset="0"/>
              </a:rPr>
              <a:t>Breakfast club and afterschool club</a:t>
            </a:r>
            <a:endParaRPr lang="en-GB" dirty="0">
              <a:latin typeface="Twinkl" panose="02000000000000000000" pitchFamily="2" charset="0"/>
            </a:endParaRPr>
          </a:p>
        </p:txBody>
      </p:sp>
      <p:sp>
        <p:nvSpPr>
          <p:cNvPr id="3" name="Content Placeholder 2"/>
          <p:cNvSpPr>
            <a:spLocks noGrp="1"/>
          </p:cNvSpPr>
          <p:nvPr>
            <p:ph idx="1"/>
          </p:nvPr>
        </p:nvSpPr>
        <p:spPr>
          <a:xfrm>
            <a:off x="810491" y="2157717"/>
            <a:ext cx="10820400" cy="4024125"/>
          </a:xfrm>
        </p:spPr>
        <p:txBody>
          <a:bodyPr>
            <a:normAutofit/>
          </a:bodyPr>
          <a:lstStyle/>
          <a:p>
            <a:r>
              <a:rPr lang="en-GB" sz="3200" dirty="0" smtClean="0">
                <a:latin typeface="Twinkl" panose="02000000000000000000" pitchFamily="2" charset="0"/>
              </a:rPr>
              <a:t>Breakfast club starts at 7:30am and after school club runs until 6pm.</a:t>
            </a:r>
          </a:p>
          <a:p>
            <a:r>
              <a:rPr lang="en-GB" sz="3200" dirty="0" smtClean="0">
                <a:latin typeface="Twinkl" panose="02000000000000000000" pitchFamily="2" charset="0"/>
              </a:rPr>
              <a:t>Book 48 hours in advance via online booking system on our website, please call or speak to our office staff if you would like to use this service. </a:t>
            </a:r>
            <a:endParaRPr lang="en-GB" sz="3200" dirty="0">
              <a:latin typeface="Twinkl" panose="02000000000000000000" pitchFamily="2" charset="0"/>
            </a:endParaRPr>
          </a:p>
          <a:p>
            <a:endParaRPr lang="en-GB" sz="3200" dirty="0"/>
          </a:p>
        </p:txBody>
      </p:sp>
    </p:spTree>
    <p:extLst>
      <p:ext uri="{BB962C8B-B14F-4D97-AF65-F5344CB8AC3E}">
        <p14:creationId xmlns:p14="http://schemas.microsoft.com/office/powerpoint/2010/main" val="3566913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836" y="1498664"/>
            <a:ext cx="8610600" cy="1293028"/>
          </a:xfrm>
        </p:spPr>
        <p:txBody>
          <a:bodyPr>
            <a:normAutofit/>
          </a:bodyPr>
          <a:lstStyle/>
          <a:p>
            <a:pPr algn="ctr"/>
            <a:r>
              <a:rPr lang="en-GB" dirty="0" smtClean="0">
                <a:latin typeface="Twinkl" panose="02000000000000000000" pitchFamily="2" charset="0"/>
              </a:rPr>
              <a:t>We look forward to seeing you at stay and play!</a:t>
            </a:r>
            <a:endParaRPr lang="en-GB" dirty="0">
              <a:latin typeface="Twinkl" panose="02000000000000000000" pitchFamily="2" charset="0"/>
            </a:endParaRPr>
          </a:p>
        </p:txBody>
      </p:sp>
      <p:pic>
        <p:nvPicPr>
          <p:cNvPr id="1028" name="Picture 4" descr="Stay &amp; 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017" y="2923720"/>
            <a:ext cx="7775575" cy="290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431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71083"/>
            <a:ext cx="8610600" cy="1293028"/>
          </a:xfrm>
        </p:spPr>
        <p:txBody>
          <a:bodyPr/>
          <a:lstStyle/>
          <a:p>
            <a:pPr algn="ctr"/>
            <a:r>
              <a:rPr lang="en-GB" dirty="0">
                <a:latin typeface="Twinkl" panose="02000000000000000000" pitchFamily="2" charset="0"/>
              </a:rPr>
              <a:t>Is my child ready for school?</a:t>
            </a:r>
          </a:p>
        </p:txBody>
      </p:sp>
      <p:sp>
        <p:nvSpPr>
          <p:cNvPr id="4" name="Content Placeholder 2"/>
          <p:cNvSpPr>
            <a:spLocks noGrp="1"/>
          </p:cNvSpPr>
          <p:nvPr>
            <p:ph idx="1"/>
          </p:nvPr>
        </p:nvSpPr>
        <p:spPr>
          <a:xfrm>
            <a:off x="330945" y="1559044"/>
            <a:ext cx="5285509" cy="2317028"/>
          </a:xfrm>
        </p:spPr>
        <p:txBody>
          <a:bodyPr>
            <a:normAutofit lnSpcReduction="10000"/>
          </a:bodyPr>
          <a:lstStyle/>
          <a:p>
            <a:pPr marL="0" indent="0" algn="ctr" eaLnBrk="1" hangingPunct="1">
              <a:buNone/>
            </a:pPr>
            <a:r>
              <a:rPr lang="en-GB" altLang="en-US" sz="2800" b="1" u="sng" dirty="0" err="1">
                <a:latin typeface="Twinkl" panose="02000000000000000000" pitchFamily="2" charset="0"/>
              </a:rPr>
              <a:t>Mythbusters</a:t>
            </a:r>
            <a:r>
              <a:rPr lang="en-GB" altLang="en-US" sz="2800" b="1" u="sng" dirty="0">
                <a:latin typeface="Twinkl" panose="02000000000000000000" pitchFamily="2" charset="0"/>
              </a:rPr>
              <a:t>!</a:t>
            </a:r>
          </a:p>
          <a:p>
            <a:pPr eaLnBrk="1" hangingPunct="1"/>
            <a:r>
              <a:rPr lang="en-GB" altLang="en-US" dirty="0">
                <a:latin typeface="Twinkl" panose="02000000000000000000" pitchFamily="2" charset="0"/>
              </a:rPr>
              <a:t>My child should be able to read and write before starting school.</a:t>
            </a:r>
          </a:p>
          <a:p>
            <a:pPr eaLnBrk="1" hangingPunct="1"/>
            <a:r>
              <a:rPr lang="en-GB" altLang="en-US" dirty="0">
                <a:latin typeface="Twinkl" panose="02000000000000000000" pitchFamily="2" charset="0"/>
              </a:rPr>
              <a:t>My child needs me for...</a:t>
            </a:r>
          </a:p>
          <a:p>
            <a:pPr eaLnBrk="1" hangingPunct="1"/>
            <a:r>
              <a:rPr lang="en-GB" altLang="en-US" dirty="0">
                <a:latin typeface="Twinkl" panose="02000000000000000000" pitchFamily="2" charset="0"/>
              </a:rPr>
              <a:t>My child won’t like English/Maths because I didn’t.</a:t>
            </a:r>
          </a:p>
          <a:p>
            <a:pPr eaLnBrk="1" hangingPunct="1"/>
            <a:endParaRPr lang="en-GB" altLang="en-US" dirty="0"/>
          </a:p>
        </p:txBody>
      </p:sp>
      <p:sp>
        <p:nvSpPr>
          <p:cNvPr id="5" name="Content Placeholder 3"/>
          <p:cNvSpPr txBox="1">
            <a:spLocks/>
          </p:cNvSpPr>
          <p:nvPr/>
        </p:nvSpPr>
        <p:spPr>
          <a:xfrm>
            <a:off x="5616454" y="1559044"/>
            <a:ext cx="6159910" cy="47276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GB" altLang="en-US" sz="2800" b="1" u="sng" dirty="0">
                <a:latin typeface="Twinkl" panose="02000000000000000000" pitchFamily="2" charset="0"/>
              </a:rPr>
              <a:t>Real expectations</a:t>
            </a:r>
          </a:p>
          <a:p>
            <a:r>
              <a:rPr lang="en-GB" altLang="en-US" sz="2000" dirty="0">
                <a:latin typeface="Twinkl" panose="02000000000000000000" pitchFamily="2" charset="0"/>
              </a:rPr>
              <a:t>Your child can get dressed by themselves.</a:t>
            </a:r>
          </a:p>
          <a:p>
            <a:r>
              <a:rPr lang="en-GB" altLang="en-US" sz="2000" dirty="0">
                <a:latin typeface="Twinkl" panose="02000000000000000000" pitchFamily="2" charset="0"/>
              </a:rPr>
              <a:t>They can put on their shoes and coat.</a:t>
            </a:r>
          </a:p>
          <a:p>
            <a:r>
              <a:rPr lang="en-GB" altLang="en-US" sz="2000" dirty="0">
                <a:latin typeface="Twinkl" panose="02000000000000000000" pitchFamily="2" charset="0"/>
              </a:rPr>
              <a:t>They can carry their own things.</a:t>
            </a:r>
          </a:p>
          <a:p>
            <a:r>
              <a:rPr lang="en-GB" altLang="en-US" sz="2000" dirty="0">
                <a:latin typeface="Twinkl" panose="02000000000000000000" pitchFamily="2" charset="0"/>
              </a:rPr>
              <a:t>They can use a knife and fork.</a:t>
            </a:r>
          </a:p>
          <a:p>
            <a:r>
              <a:rPr lang="en-GB" altLang="en-US" sz="2000" dirty="0">
                <a:latin typeface="Twinkl" panose="02000000000000000000" pitchFamily="2" charset="0"/>
              </a:rPr>
              <a:t>Be positive! </a:t>
            </a:r>
            <a:r>
              <a:rPr lang="en-GB" altLang="en-US" sz="2000" i="1" dirty="0">
                <a:latin typeface="Twinkl" panose="02000000000000000000" pitchFamily="2" charset="0"/>
              </a:rPr>
              <a:t>(Smile even though your heart is breaking)</a:t>
            </a:r>
          </a:p>
          <a:p>
            <a:r>
              <a:rPr lang="en-GB" altLang="en-US" sz="2000" dirty="0">
                <a:latin typeface="Twinkl" panose="02000000000000000000" pitchFamily="2" charset="0"/>
              </a:rPr>
              <a:t>Be prepared to separate quickly at the gate. </a:t>
            </a:r>
            <a:r>
              <a:rPr lang="en-GB" altLang="en-US" sz="2000" i="1" dirty="0">
                <a:latin typeface="Twinkl" panose="02000000000000000000" pitchFamily="2" charset="0"/>
              </a:rPr>
              <a:t>(Try separating at the transition dates)</a:t>
            </a:r>
          </a:p>
          <a:p>
            <a:r>
              <a:rPr lang="en-GB" altLang="en-US" sz="2000" dirty="0">
                <a:latin typeface="Twinkl" panose="02000000000000000000" pitchFamily="2" charset="0"/>
              </a:rPr>
              <a:t>Your child comes to school with the correct equipment.</a:t>
            </a:r>
          </a:p>
          <a:p>
            <a:r>
              <a:rPr lang="en-GB" altLang="en-US" sz="2000" dirty="0">
                <a:latin typeface="Twinkl" panose="02000000000000000000" pitchFamily="2" charset="0"/>
              </a:rPr>
              <a:t>You read something everyday with your child.</a:t>
            </a:r>
          </a:p>
          <a:p>
            <a:pPr algn="ctr"/>
            <a:endParaRPr lang="en-GB" altLang="en-US" dirty="0"/>
          </a:p>
        </p:txBody>
      </p:sp>
      <p:pic>
        <p:nvPicPr>
          <p:cNvPr id="1026" name="Picture 2" descr="10 Tips for dressing a sensory sensitive child - Friendship Circle -  Special Needs Blog : Friendship Circle — Special Needs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427" y="3819728"/>
            <a:ext cx="2857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375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3333" y="0"/>
            <a:ext cx="9945690" cy="7031604"/>
          </a:xfrm>
        </p:spPr>
      </p:pic>
    </p:spTree>
    <p:extLst>
      <p:ext uri="{BB962C8B-B14F-4D97-AF65-F5344CB8AC3E}">
        <p14:creationId xmlns:p14="http://schemas.microsoft.com/office/powerpoint/2010/main" val="340329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784723"/>
            <a:ext cx="4572000" cy="1293028"/>
          </a:xfrm>
        </p:spPr>
        <p:txBody>
          <a:bodyPr/>
          <a:lstStyle/>
          <a:p>
            <a:pPr algn="ctr"/>
            <a:r>
              <a:rPr lang="en-GB" dirty="0" smtClean="0">
                <a:latin typeface="Twinkl" panose="02000000000000000000" pitchFamily="2" charset="0"/>
              </a:rPr>
              <a:t>Classrooms</a:t>
            </a:r>
            <a:endParaRPr lang="en-GB" dirty="0">
              <a:latin typeface="Twinkl"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3591" y="2352025"/>
            <a:ext cx="4913745" cy="368530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581" y="2057401"/>
            <a:ext cx="5112327" cy="3834245"/>
          </a:xfrm>
          <a:prstGeom prst="rect">
            <a:avLst/>
          </a:prstGeom>
        </p:spPr>
      </p:pic>
    </p:spTree>
    <p:extLst>
      <p:ext uri="{BB962C8B-B14F-4D97-AF65-F5344CB8AC3E}">
        <p14:creationId xmlns:p14="http://schemas.microsoft.com/office/powerpoint/2010/main" val="1764158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Twinkl" panose="02000000000000000000" pitchFamily="2" charset="0"/>
              </a:rPr>
              <a:t>Outside area</a:t>
            </a:r>
            <a:endParaRPr lang="en-GB" dirty="0">
              <a:latin typeface="Twinkl" panose="02000000000000000000" pitchFamily="2" charset="0"/>
            </a:endParaRPr>
          </a:p>
        </p:txBody>
      </p:sp>
      <p:pic>
        <p:nvPicPr>
          <p:cNvPr id="3" name="Picture 3" descr="Ou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65" y="429491"/>
            <a:ext cx="4340274" cy="3255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4" descr="Fr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162" y="3283526"/>
            <a:ext cx="4200575" cy="3075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3" descr="Small ho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3054" y="1901709"/>
            <a:ext cx="3682418" cy="2763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725834" y="3164810"/>
            <a:ext cx="3657223" cy="2731629"/>
          </a:xfrm>
          <a:prstGeom prst="rect">
            <a:avLst/>
          </a:prstGeom>
        </p:spPr>
      </p:pic>
    </p:spTree>
    <p:extLst>
      <p:ext uri="{BB962C8B-B14F-4D97-AF65-F5344CB8AC3E}">
        <p14:creationId xmlns:p14="http://schemas.microsoft.com/office/powerpoint/2010/main" val="3220477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190" y="341593"/>
            <a:ext cx="8610600" cy="1293028"/>
          </a:xfrm>
        </p:spPr>
        <p:txBody>
          <a:bodyPr/>
          <a:lstStyle/>
          <a:p>
            <a:pPr algn="ctr"/>
            <a:r>
              <a:rPr lang="en-GB" dirty="0" smtClean="0">
                <a:latin typeface="Twinkl" panose="02000000000000000000" pitchFamily="2" charset="0"/>
              </a:rPr>
              <a:t>Forest school</a:t>
            </a:r>
            <a:endParaRPr lang="en-GB" dirty="0">
              <a:latin typeface="Twinkl" panose="02000000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418" y="2360470"/>
            <a:ext cx="4558143" cy="3418608"/>
          </a:xfrm>
          <a:prstGeom prst="rect">
            <a:avLst/>
          </a:prstGeom>
        </p:spPr>
      </p:pic>
      <p:pic>
        <p:nvPicPr>
          <p:cNvPr id="12290" name="Picture 2" descr="https://tapestryjournal.com/tf/pages/s_1000096/p_03-2022/m_o_2210_zfznmc6gw6mqk52d0r8wsy82tbkc4ktf.jpg?s=1000096&amp;u=1&amp;Expires=1651581707&amp;Signature=XBu~W4wsDmwXhb2K1PKdKQLJS3C5qHEVvN0yKSLnIZuIP8EV3nqlEzvvQPSuQY4wuCoaRoVEv-HUu0t3Lj85qowig5wJk3zAvBydom4nehMIotKA2KX51949dTR90FYqeEI7oQaudycmnEU50Ww8pfd6FoWwxTm5k~LSpT3rcrXVKBomeguJqnuymbpQleWwwXRSeJu~K~USsEQJmyypajOhjCGQap07O4XVFOky1Psf5TCBnt6boBy-QCg4aasyhx40Yo1sh1e2Ljz7tNc7y5W2dy~3M8Ing1BiGgyD8Ohq7Ux5ohhBK2lmBRgizqGUuBHmiDyT40MmC8UOTd0-cA__&amp;Key-Pair-Id=APKAJUSDRV55TOQKS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38" y="1634621"/>
            <a:ext cx="3335644" cy="44475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tapestryjournal.com/8s/pages/s_1000096/p_03-2022/m_o_2212_wy9fpxnttx7j4xm1npabfenwq6mbh88s.jpg?s=1000096&amp;u=1&amp;Expires=1651581707&amp;Signature=TzSpgEiRAr5W3TxdjItQuXjIK6tjQCACesKt00s-a5qymdVJxThWvBNXC-DGGpsYFl3S45RYKvLWhoPerJGCWqwQRWhf85rvDFe-xlQUU8SxwopO6e8eBdOkh5bwxPkxXzV9V-QSeiJccgl5-88QWl9SF1bKniIOU-dv75bCKfrzY9rFyz72~zhuO30hHutF4aE29pZ2FpybW6UkgqoD4bDE9UmJFBwIzhMxq4h5OXSYBBVyt3~umK4TGxeU5IGaUEScoIAr1AwRduCpn7BmkpydQndbndKG75iAV7gXorNYYHdpUNw6tmoLkUhT9Nv9viDD4WdXPzwevDY2SmXJuw__&amp;Key-Pair-Id=APKAJUSDRV55TOQKS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7797" y="1634621"/>
            <a:ext cx="3442746" cy="459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54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Twinkl" panose="02000000000000000000" pitchFamily="2" charset="0"/>
              </a:rPr>
              <a:t>How we learn in EYFS</a:t>
            </a:r>
          </a:p>
        </p:txBody>
      </p:sp>
      <p:sp>
        <p:nvSpPr>
          <p:cNvPr id="7" name="TextBox 6"/>
          <p:cNvSpPr txBox="1"/>
          <p:nvPr/>
        </p:nvSpPr>
        <p:spPr>
          <a:xfrm>
            <a:off x="529154" y="2306783"/>
            <a:ext cx="5471652" cy="3754874"/>
          </a:xfrm>
          <a:prstGeom prst="rect">
            <a:avLst/>
          </a:prstGeom>
          <a:noFill/>
        </p:spPr>
        <p:txBody>
          <a:bodyPr wrap="square" rtlCol="0">
            <a:spAutoFit/>
          </a:bodyPr>
          <a:lstStyle/>
          <a:p>
            <a:r>
              <a:rPr lang="en-GB" altLang="en-US" sz="2400" dirty="0">
                <a:latin typeface="Twinkl" panose="02000000000000000000" pitchFamily="2" charset="0"/>
              </a:rPr>
              <a:t>Follow Development Matters and the Early Years curriculum</a:t>
            </a:r>
          </a:p>
          <a:p>
            <a:r>
              <a:rPr lang="en-GB" altLang="en-US" sz="2400" dirty="0">
                <a:latin typeface="Twinkl" panose="02000000000000000000" pitchFamily="2" charset="0"/>
              </a:rPr>
              <a:t> </a:t>
            </a:r>
          </a:p>
          <a:p>
            <a:r>
              <a:rPr lang="en-GB" altLang="en-US" sz="2400" dirty="0">
                <a:latin typeface="Twinkl" panose="02000000000000000000" pitchFamily="2" charset="0"/>
              </a:rPr>
              <a:t>Child initiated learning (</a:t>
            </a:r>
            <a:r>
              <a:rPr lang="en-GB" altLang="en-US" sz="2400" dirty="0" smtClean="0">
                <a:latin typeface="Twinkl" panose="02000000000000000000" pitchFamily="2" charset="0"/>
              </a:rPr>
              <a:t>PLR</a:t>
            </a:r>
            <a:r>
              <a:rPr lang="en-GB" altLang="en-US" sz="2400" dirty="0">
                <a:latin typeface="Twinkl" panose="02000000000000000000" pitchFamily="2" charset="0"/>
              </a:rPr>
              <a:t>)</a:t>
            </a:r>
          </a:p>
          <a:p>
            <a:endParaRPr lang="en-GB" altLang="en-US" sz="2400" dirty="0">
              <a:latin typeface="Twinkl" panose="02000000000000000000" pitchFamily="2" charset="0"/>
            </a:endParaRPr>
          </a:p>
          <a:p>
            <a:r>
              <a:rPr lang="en-GB" altLang="en-US" sz="2400" dirty="0">
                <a:latin typeface="Twinkl" panose="02000000000000000000" pitchFamily="2" charset="0"/>
              </a:rPr>
              <a:t>Teacher directed learning</a:t>
            </a:r>
          </a:p>
          <a:p>
            <a:endParaRPr lang="en-GB" altLang="en-US" sz="2400" dirty="0">
              <a:latin typeface="Twinkl" panose="02000000000000000000" pitchFamily="2" charset="0"/>
            </a:endParaRPr>
          </a:p>
          <a:p>
            <a:r>
              <a:rPr lang="en-GB" altLang="en-US" sz="2400" dirty="0">
                <a:latin typeface="Twinkl" panose="02000000000000000000" pitchFamily="2" charset="0"/>
              </a:rPr>
              <a:t>Outside and indoor </a:t>
            </a:r>
            <a:r>
              <a:rPr lang="en-GB" altLang="en-US" sz="2400" dirty="0" smtClean="0">
                <a:latin typeface="Twinkl" panose="02000000000000000000" pitchFamily="2" charset="0"/>
              </a:rPr>
              <a:t>learning</a:t>
            </a:r>
            <a:endParaRPr lang="en-GB" altLang="en-US" sz="2400" dirty="0">
              <a:latin typeface="Twinkl" panose="02000000000000000000" pitchFamily="2" charset="0"/>
            </a:endParaRPr>
          </a:p>
          <a:p>
            <a:r>
              <a:rPr lang="en-GB" altLang="en-US" sz="2800" dirty="0" smtClean="0">
                <a:latin typeface="Twinkl" panose="02000000000000000000" pitchFamily="2" charset="0"/>
              </a:rPr>
              <a:t> </a:t>
            </a:r>
            <a:endParaRPr lang="en-GB" altLang="en-US" sz="2800" dirty="0">
              <a:latin typeface="Twinkl" panose="02000000000000000000" pitchFamily="2" charset="0"/>
            </a:endParaRPr>
          </a:p>
          <a:p>
            <a:endParaRPr lang="en-GB" dirty="0"/>
          </a:p>
        </p:txBody>
      </p:sp>
      <p:pic>
        <p:nvPicPr>
          <p:cNvPr id="1026" name="Picture 2" descr="https://tapestryjournal.com/yt/pages/s_1000096/p_04-2022/m_o_2736_91v0vksnnhp1n5kj54qjdjw7gkjg11yt.jpg?s=1000096&amp;u=1&amp;Expires=1651581707&amp;Signature=f2x3TkP9RvydGxNXZ53ubx3uEau8ARodPPbhpOut3PIIWmOjtpHPy28DTwSlCsSwAoQP0az2qTsv~XUwcnupwSxMc-xMDpXegrHw0U2WtNdYHJL5mE~bVUcvg1W98U8WEFjkzEwTwHoNg8p4KiVG0nFPVusv08kTLbiQyVtbnPiFHxUa~fhKVl~oWkNM3v-fVIQqJnfT-jV9mY2SFDEGPjg2A7Y~5YWkOd71a-Nb-PBH7vquVQwq0cTlX~i8N4VonvvtmR1aY3VTuOgA-BjJKzTr5UYeMzD954v3r3S0j2MvdRiiuALwaFOZbxfjGzYIJNo10I9aVahLCbl5eYN3Ow__&amp;Key-Pair-Id=APKAJUSDRV55TOQKS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2036" y="2306783"/>
            <a:ext cx="2322299" cy="3096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pestryjournal.com/ja/pages/s_1000096/p_04-2022/m_o_2731_cxbkmtkqsbprh5zg3740ndc0rqps4fja.jpg?s=1000096&amp;u=1&amp;Expires=1651581707&amp;Signature=OdpJMgcBiWvSntvbBybWDGtReTAbZvJqTrv8wnaTugrqrI32-O5gWHoYaLTb7hmicWwsm0I6kxoM9jeNWfTHnZzKSviF9Feqp3gWQgpEj9O658V3BD1DoINBpbSJpRHGcmln6LacipZOFVljP4bMbA12EQuc6EMJxmksosa58ya9CyDG~JDfocAzEExNX-LSQioUedyoWVDow0Dd3zQRuKxp4ejHjbGPx~~lnA~2NwJRaIicLz0IruGgZOMsexWQEQgnkq0kuRk4Pmuf6CePWSVsFQcmgJlm6SG94pDpM5zLkCt0gn5pE~O9zis74mu-Nzq7kCW1~5viKV38-pf00Q__&amp;Key-Pair-Id=APKAJUSDRV55TOQKSA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5055" y="2898346"/>
            <a:ext cx="2372483" cy="316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609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Twinkl" panose="02000000000000000000" pitchFamily="2" charset="0"/>
              </a:rPr>
              <a:t>How we learn in EYFS</a:t>
            </a:r>
          </a:p>
        </p:txBody>
      </p:sp>
      <p:sp>
        <p:nvSpPr>
          <p:cNvPr id="7" name="TextBox 6"/>
          <p:cNvSpPr txBox="1"/>
          <p:nvPr/>
        </p:nvSpPr>
        <p:spPr>
          <a:xfrm>
            <a:off x="360218" y="1625798"/>
            <a:ext cx="8991600" cy="5232202"/>
          </a:xfrm>
          <a:prstGeom prst="rect">
            <a:avLst/>
          </a:prstGeom>
          <a:noFill/>
        </p:spPr>
        <p:txBody>
          <a:bodyPr wrap="square" rtlCol="0">
            <a:spAutoFit/>
          </a:bodyPr>
          <a:lstStyle/>
          <a:p>
            <a:r>
              <a:rPr lang="en-GB" altLang="en-US" sz="2400" dirty="0" smtClean="0">
                <a:latin typeface="Twinkl" panose="02000000000000000000" pitchFamily="2" charset="0"/>
              </a:rPr>
              <a:t>Timetable:</a:t>
            </a:r>
          </a:p>
          <a:p>
            <a:endParaRPr lang="en-GB" altLang="en-US" sz="2400" dirty="0">
              <a:latin typeface="Twinkl" panose="02000000000000000000" pitchFamily="2" charset="0"/>
            </a:endParaRPr>
          </a:p>
          <a:p>
            <a:r>
              <a:rPr lang="en-GB" altLang="en-US" sz="2400" dirty="0" smtClean="0">
                <a:latin typeface="Twinkl" panose="02000000000000000000" pitchFamily="2" charset="0"/>
              </a:rPr>
              <a:t>Every day starts at 8:40 and pick up is at 3:15.</a:t>
            </a:r>
          </a:p>
          <a:p>
            <a:r>
              <a:rPr lang="en-GB" altLang="en-US" sz="2400" dirty="0" smtClean="0">
                <a:latin typeface="Twinkl" panose="02000000000000000000" pitchFamily="2" charset="0"/>
              </a:rPr>
              <a:t>You drop off your child at the KS1 gate and pick up at the classroom door.</a:t>
            </a:r>
          </a:p>
          <a:p>
            <a:endParaRPr lang="en-GB" altLang="en-US" sz="2400" dirty="0">
              <a:latin typeface="Twinkl" panose="02000000000000000000" pitchFamily="2" charset="0"/>
            </a:endParaRPr>
          </a:p>
          <a:p>
            <a:r>
              <a:rPr lang="en-GB" altLang="en-US" sz="2400" dirty="0" smtClean="0">
                <a:latin typeface="Twinkl" panose="02000000000000000000" pitchFamily="2" charset="0"/>
              </a:rPr>
              <a:t>Lunch time is at 11:30-12:30 every day. You can choose to have packed lunch or school dinners every day. </a:t>
            </a:r>
          </a:p>
          <a:p>
            <a:endParaRPr lang="en-GB" altLang="en-US" sz="2400" dirty="0">
              <a:latin typeface="Twinkl" panose="02000000000000000000" pitchFamily="2" charset="0"/>
            </a:endParaRPr>
          </a:p>
          <a:p>
            <a:r>
              <a:rPr lang="en-GB" altLang="en-US" sz="2400" dirty="0" smtClean="0">
                <a:latin typeface="Twinkl" panose="02000000000000000000" pitchFamily="2" charset="0"/>
              </a:rPr>
              <a:t>Please refer to our website for timetables and any other extra information about EYFS.</a:t>
            </a:r>
          </a:p>
          <a:p>
            <a:endParaRPr lang="en-GB" altLang="en-US" sz="2400" dirty="0">
              <a:latin typeface="Twinkl" panose="02000000000000000000" pitchFamily="2" charset="0"/>
            </a:endParaRPr>
          </a:p>
          <a:p>
            <a:endParaRPr lang="en-GB" altLang="en-US" sz="2800" dirty="0">
              <a:latin typeface="Twinkl" panose="02000000000000000000" pitchFamily="2" charset="0"/>
            </a:endParaRPr>
          </a:p>
          <a:p>
            <a:endParaRPr lang="en-GB" dirty="0"/>
          </a:p>
        </p:txBody>
      </p:sp>
      <p:pic>
        <p:nvPicPr>
          <p:cNvPr id="2050" name="Picture 2" descr="Daylight saving time 2021: When should I turn clocks back? - pennlive.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1389" y="1753946"/>
            <a:ext cx="2704811" cy="180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08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1233</TotalTime>
  <Words>1443</Words>
  <Application>Microsoft Office PowerPoint</Application>
  <PresentationFormat>Widescreen</PresentationFormat>
  <Paragraphs>173</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Twinkl</vt:lpstr>
      <vt:lpstr>Vapor Trail</vt:lpstr>
      <vt:lpstr>Welcome to eyfs  at the discovery school </vt:lpstr>
      <vt:lpstr>Newton</vt:lpstr>
      <vt:lpstr>Is my child ready for school?</vt:lpstr>
      <vt:lpstr>PowerPoint Presentation</vt:lpstr>
      <vt:lpstr>Classrooms</vt:lpstr>
      <vt:lpstr>Outside area</vt:lpstr>
      <vt:lpstr>Forest school</vt:lpstr>
      <vt:lpstr>How we learn in EYFS</vt:lpstr>
      <vt:lpstr>How we learn in EYFS</vt:lpstr>
      <vt:lpstr>Transition into eyfs</vt:lpstr>
      <vt:lpstr>Plan, Learn, review</vt:lpstr>
      <vt:lpstr>Directed Teaching</vt:lpstr>
      <vt:lpstr>Question of discovery</vt:lpstr>
      <vt:lpstr>workshops</vt:lpstr>
      <vt:lpstr>Focus texts</vt:lpstr>
      <vt:lpstr>Tapestry/assessments</vt:lpstr>
      <vt:lpstr>Snack/lunch time </vt:lpstr>
      <vt:lpstr>Uniform AND ESSENTIALS </vt:lpstr>
      <vt:lpstr>Reading at home</vt:lpstr>
      <vt:lpstr>Physical education</vt:lpstr>
      <vt:lpstr>Celebrations </vt:lpstr>
      <vt:lpstr>Communication</vt:lpstr>
      <vt:lpstr>Baseline assessment/speech and language</vt:lpstr>
      <vt:lpstr>Breakfast club and afterschool club</vt:lpstr>
      <vt:lpstr>We look forward to seeing you at stay and play!</vt:lpstr>
    </vt:vector>
  </TitlesOfParts>
  <Company>Discovery School, The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eyfs</dc:title>
  <dc:creator>Ms N Aiston</dc:creator>
  <cp:lastModifiedBy>N Aiston</cp:lastModifiedBy>
  <cp:revision>86</cp:revision>
  <dcterms:created xsi:type="dcterms:W3CDTF">2020-09-07T15:32:26Z</dcterms:created>
  <dcterms:modified xsi:type="dcterms:W3CDTF">2022-06-08T12:36:04Z</dcterms:modified>
</cp:coreProperties>
</file>