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2"/>
  </p:notesMasterIdLst>
  <p:sldIdLst>
    <p:sldId id="256" r:id="rId2"/>
    <p:sldId id="258" r:id="rId3"/>
    <p:sldId id="260" r:id="rId4"/>
    <p:sldId id="265" r:id="rId5"/>
    <p:sldId id="266" r:id="rId6"/>
    <p:sldId id="263" r:id="rId7"/>
    <p:sldId id="261" r:id="rId8"/>
    <p:sldId id="267" r:id="rId9"/>
    <p:sldId id="264"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3" autoAdjust="0"/>
    <p:restoredTop sz="94660"/>
  </p:normalViewPr>
  <p:slideViewPr>
    <p:cSldViewPr snapToGrid="0">
      <p:cViewPr varScale="1">
        <p:scale>
          <a:sx n="110" d="100"/>
          <a:sy n="110" d="100"/>
        </p:scale>
        <p:origin x="-59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554B7-D789-4D54-901B-F5117DAF670A}" type="datetimeFigureOut">
              <a:rPr lang="en-GB" smtClean="0"/>
              <a:pPr/>
              <a:t>07/10/2020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2437A-BA01-4946-BF03-926E92DAE255}" type="slidenum">
              <a:rPr lang="en-GB" smtClean="0"/>
              <a:pPr/>
              <a:t>‹#›</a:t>
            </a:fld>
            <a:endParaRPr lang="en-GB"/>
          </a:p>
        </p:txBody>
      </p:sp>
    </p:spTree>
    <p:extLst>
      <p:ext uri="{BB962C8B-B14F-4D97-AF65-F5344CB8AC3E}">
        <p14:creationId xmlns:p14="http://schemas.microsoft.com/office/powerpoint/2010/main" xmlns="" val="413948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that we follow the EYFS curriculum</a:t>
            </a:r>
            <a:r>
              <a:rPr lang="en-GB" baseline="0" dirty="0"/>
              <a:t> </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pPr/>
              <a:t>3</a:t>
            </a:fld>
            <a:endParaRPr lang="en-GB"/>
          </a:p>
        </p:txBody>
      </p:sp>
    </p:spTree>
    <p:extLst>
      <p:ext uri="{BB962C8B-B14F-4D97-AF65-F5344CB8AC3E}">
        <p14:creationId xmlns:p14="http://schemas.microsoft.com/office/powerpoint/2010/main" xmlns="" val="309868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that we follow the EYFS curriculum</a:t>
            </a:r>
            <a:r>
              <a:rPr lang="en-GB" baseline="0" dirty="0"/>
              <a:t> </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pPr/>
              <a:t>4</a:t>
            </a:fld>
            <a:endParaRPr lang="en-GB"/>
          </a:p>
        </p:txBody>
      </p:sp>
    </p:spTree>
    <p:extLst>
      <p:ext uri="{BB962C8B-B14F-4D97-AF65-F5344CB8AC3E}">
        <p14:creationId xmlns:p14="http://schemas.microsoft.com/office/powerpoint/2010/main" xmlns="" val="2940629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9C2ACC-2FB8-4EF5-82A7-91AD76918CD9}" type="datetimeFigureOut">
              <a:rPr lang="en-GB" smtClean="0"/>
              <a:pPr/>
              <a:t>07/10/2020</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1913382529"/>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424469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pPr/>
              <a:t>07/10/2020</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337909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pPr/>
              <a:t>07/10/2020</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pPr/>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82193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9C2ACC-2FB8-4EF5-82A7-91AD76918CD9}" type="datetimeFigureOut">
              <a:rPr lang="en-GB" smtClean="0"/>
              <a:pPr/>
              <a:t>07/10/2020</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224892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176423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94885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2117374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9C2ACC-2FB8-4EF5-82A7-91AD76918CD9}" type="datetimeFigureOut">
              <a:rPr lang="en-GB" smtClean="0"/>
              <a:pPr/>
              <a:t>07/10/2020</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273166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64587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pPr/>
              <a:t>07/10/2020</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5004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306280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262429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256871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1484258843"/>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422270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pPr/>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281998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9C2ACC-2FB8-4EF5-82A7-91AD76918CD9}" type="datetimeFigureOut">
              <a:rPr lang="en-GB" smtClean="0"/>
              <a:pPr/>
              <a:t>07/10/2020</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AB7BA8-0FD9-4645-885A-B382C7341867}" type="slidenum">
              <a:rPr lang="en-GB" smtClean="0"/>
              <a:pPr/>
              <a:t>‹#›</a:t>
            </a:fld>
            <a:endParaRPr lang="en-GB"/>
          </a:p>
        </p:txBody>
      </p:sp>
    </p:spTree>
    <p:extLst>
      <p:ext uri="{BB962C8B-B14F-4D97-AF65-F5344CB8AC3E}">
        <p14:creationId xmlns:p14="http://schemas.microsoft.com/office/powerpoint/2010/main" xmlns="" val="387214994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oolmilk.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159" y="1212628"/>
            <a:ext cx="9448800" cy="1825096"/>
          </a:xfrm>
        </p:spPr>
        <p:txBody>
          <a:bodyPr/>
          <a:lstStyle/>
          <a:p>
            <a:pPr algn="ctr"/>
            <a:r>
              <a:rPr lang="en-GB" b="1" dirty="0"/>
              <a:t>Welcome to </a:t>
            </a:r>
            <a:r>
              <a:rPr lang="en-GB" b="1" dirty="0" err="1"/>
              <a:t>eyfs</a:t>
            </a:r>
            <a:r>
              <a:rPr lang="en-GB" b="1" dirty="0"/>
              <a:t/>
            </a:r>
            <a:br>
              <a:rPr lang="en-GB" b="1" dirty="0"/>
            </a:br>
            <a:endParaRPr lang="en-GB" b="1" dirty="0"/>
          </a:p>
        </p:txBody>
      </p:sp>
      <p:pic>
        <p:nvPicPr>
          <p:cNvPr id="1026" name="Picture 2" descr="Early Years Foundation Stage: It's Not a Checklist! | Focus Education :  Focus Educ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9245" y="2625636"/>
            <a:ext cx="5995852" cy="19267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306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Communication</a:t>
            </a:r>
          </a:p>
        </p:txBody>
      </p:sp>
      <p:sp>
        <p:nvSpPr>
          <p:cNvPr id="3" name="Content Placeholder 2"/>
          <p:cNvSpPr>
            <a:spLocks noGrp="1"/>
          </p:cNvSpPr>
          <p:nvPr>
            <p:ph idx="1"/>
          </p:nvPr>
        </p:nvSpPr>
        <p:spPr/>
        <p:txBody>
          <a:bodyPr>
            <a:normAutofit/>
          </a:bodyPr>
          <a:lstStyle/>
          <a:p>
            <a:r>
              <a:rPr lang="en-GB" sz="3200" dirty="0"/>
              <a:t>News Letter</a:t>
            </a:r>
          </a:p>
          <a:p>
            <a:r>
              <a:rPr lang="en-GB" sz="3200" dirty="0"/>
              <a:t>Reading record</a:t>
            </a:r>
          </a:p>
          <a:p>
            <a:r>
              <a:rPr lang="en-GB" sz="3200" dirty="0"/>
              <a:t>COVID communication: email or telephone.</a:t>
            </a:r>
          </a:p>
          <a:p>
            <a:r>
              <a:rPr lang="en-GB" sz="3200" dirty="0"/>
              <a:t>Please refer to our EYFS page on our website.</a:t>
            </a:r>
          </a:p>
          <a:p>
            <a:endParaRPr lang="en-GB" sz="32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382" y="4443338"/>
            <a:ext cx="2894464" cy="191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25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staffing</a:t>
            </a:r>
          </a:p>
        </p:txBody>
      </p:sp>
      <p:sp>
        <p:nvSpPr>
          <p:cNvPr id="3" name="Content Placeholder 2"/>
          <p:cNvSpPr>
            <a:spLocks noGrp="1"/>
          </p:cNvSpPr>
          <p:nvPr>
            <p:ph idx="1"/>
          </p:nvPr>
        </p:nvSpPr>
        <p:spPr/>
        <p:txBody>
          <a:bodyPr>
            <a:normAutofit/>
          </a:bodyPr>
          <a:lstStyle/>
          <a:p>
            <a:r>
              <a:rPr lang="en-GB" sz="3200" b="1" dirty="0"/>
              <a:t>Newton Class: </a:t>
            </a:r>
            <a:r>
              <a:rPr lang="en-GB" sz="3200" dirty="0"/>
              <a:t>Miss </a:t>
            </a:r>
            <a:r>
              <a:rPr lang="en-GB" sz="3200" dirty="0" err="1"/>
              <a:t>Aiston</a:t>
            </a:r>
            <a:r>
              <a:rPr lang="en-GB" sz="3200" dirty="0"/>
              <a:t> and Mrs Flint.</a:t>
            </a:r>
          </a:p>
          <a:p>
            <a:r>
              <a:rPr lang="en-GB" sz="3200" b="1" dirty="0"/>
              <a:t>Jenner Class: </a:t>
            </a:r>
            <a:r>
              <a:rPr lang="en-GB" sz="3200" dirty="0"/>
              <a:t>Mrs </a:t>
            </a:r>
            <a:r>
              <a:rPr lang="en-GB" sz="3200" dirty="0" err="1"/>
              <a:t>Boulton</a:t>
            </a:r>
            <a:r>
              <a:rPr lang="en-GB" sz="3200" dirty="0"/>
              <a:t>, Mrs Baldwin and Mrs Brown.</a:t>
            </a:r>
          </a:p>
          <a:p>
            <a:r>
              <a:rPr lang="en-GB" sz="3200" b="1" dirty="0"/>
              <a:t>Einstein Class: </a:t>
            </a:r>
            <a:r>
              <a:rPr lang="en-GB" sz="3200" dirty="0"/>
              <a:t>Miss Harris and Mrs Martin.</a:t>
            </a:r>
          </a:p>
          <a:p>
            <a:r>
              <a:rPr lang="en-GB" sz="3200" dirty="0"/>
              <a:t>We are also very lucky to have an additional Teaching Assistant working across the 3 classes. Her name is Miss Carter.</a:t>
            </a:r>
          </a:p>
        </p:txBody>
      </p:sp>
    </p:spTree>
    <p:extLst>
      <p:ext uri="{BB962C8B-B14F-4D97-AF65-F5344CB8AC3E}">
        <p14:creationId xmlns:p14="http://schemas.microsoft.com/office/powerpoint/2010/main" xmlns="" val="110910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How we learn in EYFS</a:t>
            </a:r>
          </a:p>
        </p:txBody>
      </p:sp>
      <p:pic>
        <p:nvPicPr>
          <p:cNvPr id="6" name="Picture Placeholder 10" descr="Classroom Newton.jpg"/>
          <p:cNvPicPr>
            <a:picLocks noGrp="1" noChangeAspect="1"/>
          </p:cNvPicPr>
          <p:nvPr>
            <p:ph idx="1"/>
          </p:nvPr>
        </p:nvPicPr>
        <p:blipFill>
          <a:blip r:embed="rId3"/>
          <a:srcRect t="12317" b="12317"/>
          <a:stretch>
            <a:fillRect/>
          </a:stretch>
        </p:blipFill>
        <p:spPr>
          <a:xfrm>
            <a:off x="6038213" y="2411363"/>
            <a:ext cx="5697779" cy="3222522"/>
          </a:xfrm>
        </p:spPr>
      </p:pic>
      <p:sp>
        <p:nvSpPr>
          <p:cNvPr id="7" name="TextBox 6"/>
          <p:cNvSpPr txBox="1"/>
          <p:nvPr/>
        </p:nvSpPr>
        <p:spPr>
          <a:xfrm>
            <a:off x="501445" y="2057401"/>
            <a:ext cx="5471652" cy="4247317"/>
          </a:xfrm>
          <a:prstGeom prst="rect">
            <a:avLst/>
          </a:prstGeom>
          <a:noFill/>
        </p:spPr>
        <p:txBody>
          <a:bodyPr wrap="square" rtlCol="0">
            <a:spAutoFit/>
          </a:bodyPr>
          <a:lstStyle/>
          <a:p>
            <a:r>
              <a:rPr lang="en-GB" altLang="en-US" sz="2800" dirty="0"/>
              <a:t>Follow Development Matters and the Early Years curriculum</a:t>
            </a:r>
          </a:p>
          <a:p>
            <a:r>
              <a:rPr lang="en-GB" altLang="en-US" sz="2800" dirty="0"/>
              <a:t> </a:t>
            </a:r>
          </a:p>
          <a:p>
            <a:r>
              <a:rPr lang="en-GB" altLang="en-US" sz="2800" dirty="0"/>
              <a:t>Child initiated learning (PDR)</a:t>
            </a:r>
          </a:p>
          <a:p>
            <a:endParaRPr lang="en-GB" altLang="en-US" sz="2800" dirty="0"/>
          </a:p>
          <a:p>
            <a:r>
              <a:rPr lang="en-GB" altLang="en-US" sz="2800" dirty="0"/>
              <a:t>Teacher directed learning</a:t>
            </a:r>
          </a:p>
          <a:p>
            <a:endParaRPr lang="en-GB" altLang="en-US" sz="2800" dirty="0"/>
          </a:p>
          <a:p>
            <a:r>
              <a:rPr lang="en-GB" altLang="en-US" sz="2800" dirty="0"/>
              <a:t>Outside and indoor learning.</a:t>
            </a:r>
          </a:p>
          <a:p>
            <a:r>
              <a:rPr lang="en-GB" altLang="en-US" sz="2800" dirty="0"/>
              <a:t>Free flow between the classes. </a:t>
            </a:r>
          </a:p>
          <a:p>
            <a:endParaRPr lang="en-GB" dirty="0"/>
          </a:p>
        </p:txBody>
      </p:sp>
    </p:spTree>
    <p:extLst>
      <p:ext uri="{BB962C8B-B14F-4D97-AF65-F5344CB8AC3E}">
        <p14:creationId xmlns:p14="http://schemas.microsoft.com/office/powerpoint/2010/main" xmlns="" val="404560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Topics and curriculum</a:t>
            </a:r>
          </a:p>
        </p:txBody>
      </p:sp>
      <p:pic>
        <p:nvPicPr>
          <p:cNvPr id="4" name="Content Placeholder 3"/>
          <p:cNvPicPr>
            <a:picLocks noGrp="1" noChangeAspect="1"/>
          </p:cNvPicPr>
          <p:nvPr>
            <p:ph idx="1"/>
          </p:nvPr>
        </p:nvPicPr>
        <p:blipFill rotWithShape="1">
          <a:blip r:embed="rId3"/>
          <a:srcRect l="11428" t="21711" r="10511" b="12322"/>
          <a:stretch/>
        </p:blipFill>
        <p:spPr>
          <a:xfrm>
            <a:off x="2403988" y="1723694"/>
            <a:ext cx="7875638" cy="4991599"/>
          </a:xfrm>
          <a:prstGeom prst="rect">
            <a:avLst/>
          </a:prstGeom>
        </p:spPr>
      </p:pic>
    </p:spTree>
    <p:extLst>
      <p:ext uri="{BB962C8B-B14F-4D97-AF65-F5344CB8AC3E}">
        <p14:creationId xmlns:p14="http://schemas.microsoft.com/office/powerpoint/2010/main" xmlns="" val="297866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Plan, Learn, review</a:t>
            </a:r>
          </a:p>
        </p:txBody>
      </p:sp>
      <p:sp>
        <p:nvSpPr>
          <p:cNvPr id="6" name="Content Placeholder 2"/>
          <p:cNvSpPr>
            <a:spLocks noGrp="1"/>
          </p:cNvSpPr>
          <p:nvPr>
            <p:ph idx="1"/>
          </p:nvPr>
        </p:nvSpPr>
        <p:spPr>
          <a:xfrm>
            <a:off x="685800" y="1932039"/>
            <a:ext cx="6304935" cy="4286199"/>
          </a:xfrm>
        </p:spPr>
        <p:txBody>
          <a:bodyPr/>
          <a:lstStyle/>
          <a:p>
            <a:r>
              <a:rPr lang="en-GB" altLang="en-US" dirty="0"/>
              <a:t>This is child initiated learning where the children will talk or draw what they would like to do.</a:t>
            </a:r>
          </a:p>
          <a:p>
            <a:r>
              <a:rPr lang="en-GB" altLang="en-US" dirty="0"/>
              <a:t>Through their activities (play) solidify their learning.</a:t>
            </a:r>
          </a:p>
          <a:p>
            <a:r>
              <a:rPr lang="en-GB" altLang="en-US" dirty="0"/>
              <a:t>Everyday provision includes role play, drawing, music, computers, building, sand and water.</a:t>
            </a:r>
          </a:p>
          <a:p>
            <a:r>
              <a:rPr lang="en-GB" altLang="en-US" dirty="0"/>
              <a:t>Enhance the provision with activities linked to the topic e.g. Sewed superhero puppets, built traps for evil characters and collected evil peas from goo!</a:t>
            </a:r>
          </a:p>
        </p:txBody>
      </p:sp>
      <p:pic>
        <p:nvPicPr>
          <p:cNvPr id="7" name="Content Placeholder 4" descr="tuff.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8986684" y="1841875"/>
            <a:ext cx="2519516" cy="1881512"/>
          </a:xfrm>
          <a:prstGeom prst="rect">
            <a:avLst/>
          </a:prstGeom>
        </p:spPr>
      </p:pic>
      <p:pic>
        <p:nvPicPr>
          <p:cNvPr id="8" name="Picture 5" descr="super.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0735" y="3723387"/>
            <a:ext cx="2619430" cy="1964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2953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Snack/lunch time </a:t>
            </a:r>
          </a:p>
        </p:txBody>
      </p:sp>
      <p:sp>
        <p:nvSpPr>
          <p:cNvPr id="3" name="Content Placeholder 2"/>
          <p:cNvSpPr>
            <a:spLocks noGrp="1"/>
          </p:cNvSpPr>
          <p:nvPr>
            <p:ph idx="1"/>
          </p:nvPr>
        </p:nvSpPr>
        <p:spPr>
          <a:xfrm>
            <a:off x="685800" y="1769807"/>
            <a:ext cx="10820400" cy="4763728"/>
          </a:xfrm>
        </p:spPr>
        <p:txBody>
          <a:bodyPr/>
          <a:lstStyle/>
          <a:p>
            <a:r>
              <a:rPr lang="en-GB" dirty="0"/>
              <a:t>Every day we have a morning snack and an afternoon snack. In the morning we have a piece of fruit or vegetable which is provided by the school. If you would like to provide an alternative healthy snack you can. The children are entitled to free milk until they turn 5 years old. Once your child has had their fifth birthday, if they would still like to have milk at snack time, you will need to pay via: </a:t>
            </a:r>
            <a:r>
              <a:rPr lang="en-GB" dirty="0">
                <a:hlinkClick r:id="rId2"/>
              </a:rPr>
              <a:t>www.coolmilk.co.uk</a:t>
            </a:r>
            <a:r>
              <a:rPr lang="en-GB" dirty="0"/>
              <a:t>. </a:t>
            </a:r>
          </a:p>
          <a:p>
            <a:r>
              <a:rPr lang="en-GB" dirty="0"/>
              <a:t>In the afternoon the children can have a bread stick which is supplied by the school. If you would rather your child did not have a bread stick please let their class teacher know. You are welcome to supply them with something else if you do not want them to have a bread stick.</a:t>
            </a:r>
          </a:p>
          <a:p>
            <a:r>
              <a:rPr lang="en-GB" dirty="0"/>
              <a:t>Children are entitled to a free school meal, up until the end of Year 2. At the moment we are providing a pack lunch style lunch. At the moment lunches will be eaten in the classroom and playtime will be on the KS1 playground in our EYFS bubble. </a:t>
            </a:r>
          </a:p>
          <a:p>
            <a:endParaRPr lang="en-GB" dirty="0"/>
          </a:p>
        </p:txBody>
      </p:sp>
    </p:spTree>
    <p:extLst>
      <p:ext uri="{BB962C8B-B14F-4D97-AF65-F5344CB8AC3E}">
        <p14:creationId xmlns:p14="http://schemas.microsoft.com/office/powerpoint/2010/main" xmlns="" val="85673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expectations</a:t>
            </a:r>
          </a:p>
        </p:txBody>
      </p:sp>
      <p:sp>
        <p:nvSpPr>
          <p:cNvPr id="3" name="Content Placeholder 2"/>
          <p:cNvSpPr>
            <a:spLocks noGrp="1"/>
          </p:cNvSpPr>
          <p:nvPr>
            <p:ph idx="1"/>
          </p:nvPr>
        </p:nvSpPr>
        <p:spPr>
          <a:xfrm>
            <a:off x="685800" y="1769806"/>
            <a:ext cx="10820400" cy="4866968"/>
          </a:xfrm>
        </p:spPr>
        <p:txBody>
          <a:bodyPr>
            <a:normAutofit lnSpcReduction="10000"/>
          </a:bodyPr>
          <a:lstStyle/>
          <a:p>
            <a:r>
              <a:rPr lang="en-GB" sz="1800" dirty="0"/>
              <a:t>If your child is anxious or worried about starting school, please provide them with a photo of you that they can keep in their book bag or tray to look at if they are missing you while they are at school. We ask that </a:t>
            </a:r>
            <a:r>
              <a:rPr lang="en-GB" sz="1800" b="1" dirty="0">
                <a:solidFill>
                  <a:srgbClr val="FF0000"/>
                </a:solidFill>
              </a:rPr>
              <a:t>NO TOYS </a:t>
            </a:r>
            <a:r>
              <a:rPr lang="en-GB" sz="1800" dirty="0"/>
              <a:t>are sent into school due to the risk of cross contamination or damage/loss of the item. </a:t>
            </a:r>
          </a:p>
          <a:p>
            <a:r>
              <a:rPr lang="en-GB" sz="1800" dirty="0"/>
              <a:t>Behaviour/Rewards: Peg system, stickers, certificates, house points, reading ladder system and verbal praise. </a:t>
            </a:r>
          </a:p>
          <a:p>
            <a:r>
              <a:rPr lang="en-GB" sz="1800" dirty="0"/>
              <a:t>Reading at home and Bug Club</a:t>
            </a:r>
          </a:p>
          <a:p>
            <a:r>
              <a:rPr lang="en-GB" sz="1800" dirty="0"/>
              <a:t>Busy Things</a:t>
            </a:r>
          </a:p>
          <a:p>
            <a:r>
              <a:rPr lang="en-GB" sz="1800" dirty="0"/>
              <a:t>Uniform: if you are unsure about the uniform you child should wear, please refer to our website. Please make sure your child brings in a coat and a jumper or cardigan every day regardless of the weather. </a:t>
            </a:r>
            <a:r>
              <a:rPr lang="en-GB" sz="1800" b="1" dirty="0">
                <a:solidFill>
                  <a:srgbClr val="FF0000"/>
                </a:solidFill>
              </a:rPr>
              <a:t>PLEASE MAKE SURE ALL YOUR CHILDS ITEMS ARE NAMED.</a:t>
            </a:r>
          </a:p>
          <a:p>
            <a:r>
              <a:rPr lang="en-GB" sz="1800" b="1" dirty="0"/>
              <a:t>PE is not until Term 2, your child will be allocated a house and this will be the colour needed for the </a:t>
            </a:r>
            <a:r>
              <a:rPr lang="en-GB" sz="1800" b="1" dirty="0" err="1"/>
              <a:t>tshirt</a:t>
            </a:r>
            <a:r>
              <a:rPr lang="en-GB" sz="1800" b="1" dirty="0"/>
              <a:t>. </a:t>
            </a:r>
          </a:p>
          <a:p>
            <a:r>
              <a:rPr lang="en-GB" sz="1800" dirty="0"/>
              <a:t>Wet weather gear – wellies in bag for their peg. </a:t>
            </a:r>
          </a:p>
          <a:p>
            <a:r>
              <a:rPr lang="en-GB" sz="1800" dirty="0"/>
              <a:t>COVID</a:t>
            </a:r>
          </a:p>
          <a:p>
            <a:r>
              <a:rPr lang="en-GB" sz="1800" dirty="0"/>
              <a:t>Book bag/water bottle</a:t>
            </a:r>
          </a:p>
        </p:txBody>
      </p:sp>
    </p:spTree>
    <p:extLst>
      <p:ext uri="{BB962C8B-B14F-4D97-AF65-F5344CB8AC3E}">
        <p14:creationId xmlns:p14="http://schemas.microsoft.com/office/powerpoint/2010/main" xmlns="" val="363913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651" y="675883"/>
            <a:ext cx="8610600" cy="1293028"/>
          </a:xfrm>
        </p:spPr>
        <p:txBody>
          <a:bodyPr/>
          <a:lstStyle/>
          <a:p>
            <a:pPr algn="ctr"/>
            <a:r>
              <a:rPr lang="en-GB" dirty="0"/>
              <a:t>Is my child ready for school?</a:t>
            </a:r>
          </a:p>
        </p:txBody>
      </p:sp>
      <p:sp>
        <p:nvSpPr>
          <p:cNvPr id="4" name="Content Placeholder 2"/>
          <p:cNvSpPr>
            <a:spLocks noGrp="1"/>
          </p:cNvSpPr>
          <p:nvPr>
            <p:ph idx="1"/>
          </p:nvPr>
        </p:nvSpPr>
        <p:spPr>
          <a:xfrm>
            <a:off x="685800" y="1770063"/>
            <a:ext cx="3694471" cy="3790079"/>
          </a:xfrm>
        </p:spPr>
        <p:txBody>
          <a:bodyPr/>
          <a:lstStyle/>
          <a:p>
            <a:pPr marL="0" indent="0" algn="ctr" eaLnBrk="1" hangingPunct="1">
              <a:buNone/>
            </a:pPr>
            <a:r>
              <a:rPr lang="en-GB" altLang="en-US" sz="2800" b="1" u="sng" dirty="0" err="1"/>
              <a:t>Mythbusters</a:t>
            </a:r>
            <a:r>
              <a:rPr lang="en-GB" altLang="en-US" sz="2800" b="1" u="sng" dirty="0"/>
              <a:t>!</a:t>
            </a:r>
          </a:p>
          <a:p>
            <a:pPr eaLnBrk="1" hangingPunct="1"/>
            <a:r>
              <a:rPr lang="en-GB" altLang="en-US" dirty="0"/>
              <a:t>My child should be able to read and write before starting school.</a:t>
            </a:r>
          </a:p>
          <a:p>
            <a:pPr eaLnBrk="1" hangingPunct="1"/>
            <a:r>
              <a:rPr lang="en-GB" altLang="en-US" dirty="0"/>
              <a:t>My child needs me for...</a:t>
            </a:r>
          </a:p>
          <a:p>
            <a:pPr eaLnBrk="1" hangingPunct="1"/>
            <a:r>
              <a:rPr lang="en-GB" altLang="en-US" dirty="0"/>
              <a:t>My child won’t like English/Maths because I didn’t.</a:t>
            </a:r>
          </a:p>
          <a:p>
            <a:pPr eaLnBrk="1" hangingPunct="1"/>
            <a:endParaRPr lang="en-GB" altLang="en-US" dirty="0"/>
          </a:p>
        </p:txBody>
      </p:sp>
      <p:sp>
        <p:nvSpPr>
          <p:cNvPr id="5" name="Content Placeholder 3"/>
          <p:cNvSpPr txBox="1">
            <a:spLocks/>
          </p:cNvSpPr>
          <p:nvPr/>
        </p:nvSpPr>
        <p:spPr>
          <a:xfrm>
            <a:off x="5117690" y="1770063"/>
            <a:ext cx="6159910" cy="254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altLang="en-US" sz="2800" b="1" u="sng" dirty="0"/>
              <a:t>Real expectations</a:t>
            </a:r>
          </a:p>
          <a:p>
            <a:r>
              <a:rPr lang="en-GB" altLang="en-US" sz="1800" dirty="0"/>
              <a:t>Your child can get dressed by themselves.</a:t>
            </a:r>
          </a:p>
          <a:p>
            <a:r>
              <a:rPr lang="en-GB" altLang="en-US" sz="1800" dirty="0"/>
              <a:t>They can put on their shoes and coat.</a:t>
            </a:r>
          </a:p>
          <a:p>
            <a:r>
              <a:rPr lang="en-GB" altLang="en-US" sz="1800" dirty="0"/>
              <a:t>They can carry their own things.</a:t>
            </a:r>
          </a:p>
          <a:p>
            <a:r>
              <a:rPr lang="en-GB" altLang="en-US" sz="1800" dirty="0"/>
              <a:t>They can use a knife and fork.</a:t>
            </a:r>
          </a:p>
          <a:p>
            <a:r>
              <a:rPr lang="en-GB" altLang="en-US" dirty="0"/>
              <a:t>Be positive! </a:t>
            </a:r>
            <a:r>
              <a:rPr lang="en-GB" altLang="en-US" sz="1800" i="1" dirty="0"/>
              <a:t>(Smile even though your heart is breaking)</a:t>
            </a:r>
          </a:p>
          <a:p>
            <a:r>
              <a:rPr lang="en-GB" altLang="en-US" sz="1800" dirty="0"/>
              <a:t>Be prepared to separate quickly at the gate. </a:t>
            </a:r>
            <a:r>
              <a:rPr lang="en-GB" altLang="en-US" sz="1800" i="1" dirty="0"/>
              <a:t>(Try separating at the transition dates)</a:t>
            </a:r>
          </a:p>
          <a:p>
            <a:r>
              <a:rPr lang="en-GB" altLang="en-US" dirty="0"/>
              <a:t>Your child comes to school with the correct equipment.</a:t>
            </a:r>
          </a:p>
          <a:p>
            <a:r>
              <a:rPr lang="en-GB" altLang="en-US" dirty="0"/>
              <a:t>You read something everyday with your child.</a:t>
            </a:r>
          </a:p>
          <a:p>
            <a:pPr algn="ctr"/>
            <a:endParaRPr lang="en-GB" altLang="en-US" dirty="0"/>
          </a:p>
        </p:txBody>
      </p:sp>
    </p:spTree>
    <p:extLst>
      <p:ext uri="{BB962C8B-B14F-4D97-AF65-F5344CB8AC3E}">
        <p14:creationId xmlns:p14="http://schemas.microsoft.com/office/powerpoint/2010/main" xmlns="" val="327837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Celebrations </a:t>
            </a:r>
          </a:p>
        </p:txBody>
      </p:sp>
      <p:sp>
        <p:nvSpPr>
          <p:cNvPr id="3" name="Content Placeholder 2"/>
          <p:cNvSpPr>
            <a:spLocks noGrp="1"/>
          </p:cNvSpPr>
          <p:nvPr>
            <p:ph idx="1"/>
          </p:nvPr>
        </p:nvSpPr>
        <p:spPr/>
        <p:txBody>
          <a:bodyPr>
            <a:normAutofit/>
          </a:bodyPr>
          <a:lstStyle/>
          <a:p>
            <a:r>
              <a:rPr lang="en-GB" sz="2800" dirty="0"/>
              <a:t>Year group </a:t>
            </a:r>
            <a:r>
              <a:rPr lang="en-GB" sz="2800" b="1" dirty="0"/>
              <a:t>celebration assembly </a:t>
            </a:r>
            <a:r>
              <a:rPr lang="en-GB" sz="2800" dirty="0"/>
              <a:t>every Friday: </a:t>
            </a:r>
            <a:r>
              <a:rPr lang="en-GB" sz="2800" i="1" dirty="0"/>
              <a:t>celebrations in school and outside school.</a:t>
            </a:r>
          </a:p>
          <a:p>
            <a:r>
              <a:rPr lang="en-GB" sz="2800" b="1" dirty="0">
                <a:solidFill>
                  <a:srgbClr val="FF0000"/>
                </a:solidFill>
              </a:rPr>
              <a:t>Star of the week </a:t>
            </a:r>
            <a:r>
              <a:rPr lang="en-GB" sz="2800" dirty="0"/>
              <a:t>award</a:t>
            </a:r>
          </a:p>
          <a:p>
            <a:r>
              <a:rPr lang="en-GB" sz="2800" dirty="0"/>
              <a:t>Reading rewards</a:t>
            </a:r>
          </a:p>
          <a:p>
            <a:r>
              <a:rPr lang="en-GB" sz="2800" dirty="0"/>
              <a:t>Post cards</a:t>
            </a:r>
          </a:p>
          <a:p>
            <a:r>
              <a:rPr lang="en-GB" sz="2800" dirty="0"/>
              <a:t>Parents evening</a:t>
            </a:r>
          </a:p>
        </p:txBody>
      </p:sp>
    </p:spTree>
    <p:extLst>
      <p:ext uri="{BB962C8B-B14F-4D97-AF65-F5344CB8AC3E}">
        <p14:creationId xmlns:p14="http://schemas.microsoft.com/office/powerpoint/2010/main" xmlns="" val="75381529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63</TotalTime>
  <Words>737</Words>
  <Application>Microsoft Office PowerPoint</Application>
  <PresentationFormat>Custom</PresentationFormat>
  <Paragraphs>64</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Vapor Trail</vt:lpstr>
      <vt:lpstr>Welcome to eyfs </vt:lpstr>
      <vt:lpstr>staffing</vt:lpstr>
      <vt:lpstr>How we learn in EYFS</vt:lpstr>
      <vt:lpstr>Topics and curriculum</vt:lpstr>
      <vt:lpstr>Plan, Learn, review</vt:lpstr>
      <vt:lpstr>Snack/lunch time </vt:lpstr>
      <vt:lpstr>expectations</vt:lpstr>
      <vt:lpstr>Is my child ready for school?</vt:lpstr>
      <vt:lpstr>Celebrations </vt:lpstr>
      <vt:lpstr>Communication</vt:lpstr>
    </vt:vector>
  </TitlesOfParts>
  <Company>Discovery School, The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eyfs</dc:title>
  <dc:creator>Ms N Aiston</dc:creator>
  <cp:lastModifiedBy>Jessica Ilenkiw</cp:lastModifiedBy>
  <cp:revision>16</cp:revision>
  <dcterms:created xsi:type="dcterms:W3CDTF">2020-09-07T15:32:26Z</dcterms:created>
  <dcterms:modified xsi:type="dcterms:W3CDTF">2020-10-07T12:41:41Z</dcterms:modified>
</cp:coreProperties>
</file>