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3"/>
  </p:notesMasterIdLst>
  <p:sldIdLst>
    <p:sldId id="256" r:id="rId2"/>
    <p:sldId id="267" r:id="rId3"/>
    <p:sldId id="271" r:id="rId4"/>
    <p:sldId id="258" r:id="rId5"/>
    <p:sldId id="260" r:id="rId6"/>
    <p:sldId id="266" r:id="rId7"/>
    <p:sldId id="265" r:id="rId8"/>
    <p:sldId id="268" r:id="rId9"/>
    <p:sldId id="269" r:id="rId10"/>
    <p:sldId id="278" r:id="rId11"/>
    <p:sldId id="272" r:id="rId12"/>
    <p:sldId id="276" r:id="rId13"/>
    <p:sldId id="277" r:id="rId14"/>
    <p:sldId id="273" r:id="rId15"/>
    <p:sldId id="274" r:id="rId16"/>
    <p:sldId id="263" r:id="rId17"/>
    <p:sldId id="281" r:id="rId18"/>
    <p:sldId id="280" r:id="rId19"/>
    <p:sldId id="264" r:id="rId20"/>
    <p:sldId id="279"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0" autoAdjust="0"/>
    <p:restoredTop sz="94660"/>
  </p:normalViewPr>
  <p:slideViewPr>
    <p:cSldViewPr snapToGrid="0">
      <p:cViewPr varScale="1">
        <p:scale>
          <a:sx n="108" d="100"/>
          <a:sy n="108" d="100"/>
        </p:scale>
        <p:origin x="7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554B7-D789-4D54-901B-F5117DAF670A}" type="datetimeFigureOut">
              <a:rPr lang="en-GB" smtClean="0"/>
              <a:t>25/06/2021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2437A-BA01-4946-BF03-926E92DAE255}" type="slidenum">
              <a:rPr lang="en-GB" smtClean="0"/>
              <a:t>‹#›</a:t>
            </a:fld>
            <a:endParaRPr lang="en-GB"/>
          </a:p>
        </p:txBody>
      </p:sp>
    </p:spTree>
    <p:extLst>
      <p:ext uri="{BB962C8B-B14F-4D97-AF65-F5344CB8AC3E}">
        <p14:creationId xmlns:p14="http://schemas.microsoft.com/office/powerpoint/2010/main" val="413948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SUZ</a:t>
            </a:r>
          </a:p>
        </p:txBody>
      </p:sp>
      <p:sp>
        <p:nvSpPr>
          <p:cNvPr id="4" name="Slide Number Placeholder 3"/>
          <p:cNvSpPr>
            <a:spLocks noGrp="1"/>
          </p:cNvSpPr>
          <p:nvPr>
            <p:ph type="sldNum" sz="quarter" idx="10"/>
          </p:nvPr>
        </p:nvSpPr>
        <p:spPr/>
        <p:txBody>
          <a:bodyPr/>
          <a:lstStyle/>
          <a:p>
            <a:fld id="{8502437A-BA01-4946-BF03-926E92DAE255}" type="slidenum">
              <a:rPr lang="en-GB" smtClean="0"/>
              <a:t>2</a:t>
            </a:fld>
            <a:endParaRPr lang="en-GB"/>
          </a:p>
        </p:txBody>
      </p:sp>
    </p:spTree>
    <p:extLst>
      <p:ext uri="{BB962C8B-B14F-4D97-AF65-F5344CB8AC3E}">
        <p14:creationId xmlns:p14="http://schemas.microsoft.com/office/powerpoint/2010/main" val="7246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a:t>
            </a:r>
          </a:p>
        </p:txBody>
      </p:sp>
      <p:sp>
        <p:nvSpPr>
          <p:cNvPr id="4" name="Slide Number Placeholder 3"/>
          <p:cNvSpPr>
            <a:spLocks noGrp="1"/>
          </p:cNvSpPr>
          <p:nvPr>
            <p:ph type="sldNum" sz="quarter" idx="10"/>
          </p:nvPr>
        </p:nvSpPr>
        <p:spPr/>
        <p:txBody>
          <a:bodyPr/>
          <a:lstStyle/>
          <a:p>
            <a:fld id="{8502437A-BA01-4946-BF03-926E92DAE255}" type="slidenum">
              <a:rPr lang="en-GB" smtClean="0"/>
              <a:t>13</a:t>
            </a:fld>
            <a:endParaRPr lang="en-GB"/>
          </a:p>
        </p:txBody>
      </p:sp>
    </p:spTree>
    <p:extLst>
      <p:ext uri="{BB962C8B-B14F-4D97-AF65-F5344CB8AC3E}">
        <p14:creationId xmlns:p14="http://schemas.microsoft.com/office/powerpoint/2010/main" val="422431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14</a:t>
            </a:fld>
            <a:endParaRPr lang="en-GB"/>
          </a:p>
        </p:txBody>
      </p:sp>
    </p:spTree>
    <p:extLst>
      <p:ext uri="{BB962C8B-B14F-4D97-AF65-F5344CB8AC3E}">
        <p14:creationId xmlns:p14="http://schemas.microsoft.com/office/powerpoint/2010/main" val="276306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a:t>
            </a:r>
          </a:p>
        </p:txBody>
      </p:sp>
      <p:sp>
        <p:nvSpPr>
          <p:cNvPr id="4" name="Slide Number Placeholder 3"/>
          <p:cNvSpPr>
            <a:spLocks noGrp="1"/>
          </p:cNvSpPr>
          <p:nvPr>
            <p:ph type="sldNum" sz="quarter" idx="10"/>
          </p:nvPr>
        </p:nvSpPr>
        <p:spPr/>
        <p:txBody>
          <a:bodyPr/>
          <a:lstStyle/>
          <a:p>
            <a:fld id="{8502437A-BA01-4946-BF03-926E92DAE255}" type="slidenum">
              <a:rPr lang="en-GB" smtClean="0"/>
              <a:t>15</a:t>
            </a:fld>
            <a:endParaRPr lang="en-GB"/>
          </a:p>
        </p:txBody>
      </p:sp>
    </p:spTree>
    <p:extLst>
      <p:ext uri="{BB962C8B-B14F-4D97-AF65-F5344CB8AC3E}">
        <p14:creationId xmlns:p14="http://schemas.microsoft.com/office/powerpoint/2010/main" val="321298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a:t>
            </a:r>
          </a:p>
        </p:txBody>
      </p:sp>
      <p:sp>
        <p:nvSpPr>
          <p:cNvPr id="4" name="Slide Number Placeholder 3"/>
          <p:cNvSpPr>
            <a:spLocks noGrp="1"/>
          </p:cNvSpPr>
          <p:nvPr>
            <p:ph type="sldNum" sz="quarter" idx="10"/>
          </p:nvPr>
        </p:nvSpPr>
        <p:spPr/>
        <p:txBody>
          <a:bodyPr/>
          <a:lstStyle/>
          <a:p>
            <a:fld id="{8502437A-BA01-4946-BF03-926E92DAE255}" type="slidenum">
              <a:rPr lang="en-GB" smtClean="0"/>
              <a:t>16</a:t>
            </a:fld>
            <a:endParaRPr lang="en-GB"/>
          </a:p>
        </p:txBody>
      </p:sp>
    </p:spTree>
    <p:extLst>
      <p:ext uri="{BB962C8B-B14F-4D97-AF65-F5344CB8AC3E}">
        <p14:creationId xmlns:p14="http://schemas.microsoft.com/office/powerpoint/2010/main" val="89653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a:t>
            </a:r>
          </a:p>
        </p:txBody>
      </p:sp>
      <p:sp>
        <p:nvSpPr>
          <p:cNvPr id="4" name="Slide Number Placeholder 3"/>
          <p:cNvSpPr>
            <a:spLocks noGrp="1"/>
          </p:cNvSpPr>
          <p:nvPr>
            <p:ph type="sldNum" sz="quarter" idx="10"/>
          </p:nvPr>
        </p:nvSpPr>
        <p:spPr/>
        <p:txBody>
          <a:bodyPr/>
          <a:lstStyle/>
          <a:p>
            <a:fld id="{8502437A-BA01-4946-BF03-926E92DAE255}" type="slidenum">
              <a:rPr lang="en-GB" smtClean="0"/>
              <a:t>18</a:t>
            </a:fld>
            <a:endParaRPr lang="en-GB"/>
          </a:p>
        </p:txBody>
      </p:sp>
    </p:spTree>
    <p:extLst>
      <p:ext uri="{BB962C8B-B14F-4D97-AF65-F5344CB8AC3E}">
        <p14:creationId xmlns:p14="http://schemas.microsoft.com/office/powerpoint/2010/main" val="441380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19</a:t>
            </a:fld>
            <a:endParaRPr lang="en-GB"/>
          </a:p>
        </p:txBody>
      </p:sp>
    </p:spTree>
    <p:extLst>
      <p:ext uri="{BB962C8B-B14F-4D97-AF65-F5344CB8AC3E}">
        <p14:creationId xmlns:p14="http://schemas.microsoft.com/office/powerpoint/2010/main" val="4242588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20</a:t>
            </a:fld>
            <a:endParaRPr lang="en-GB"/>
          </a:p>
        </p:txBody>
      </p:sp>
    </p:spTree>
    <p:extLst>
      <p:ext uri="{BB962C8B-B14F-4D97-AF65-F5344CB8AC3E}">
        <p14:creationId xmlns:p14="http://schemas.microsoft.com/office/powerpoint/2010/main" val="364203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8502437A-BA01-4946-BF03-926E92DAE255}" type="slidenum">
              <a:rPr lang="en-GB" smtClean="0"/>
              <a:t>21</a:t>
            </a:fld>
            <a:endParaRPr lang="en-GB"/>
          </a:p>
        </p:txBody>
      </p:sp>
    </p:spTree>
    <p:extLst>
      <p:ext uri="{BB962C8B-B14F-4D97-AF65-F5344CB8AC3E}">
        <p14:creationId xmlns:p14="http://schemas.microsoft.com/office/powerpoint/2010/main" val="26586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SUZ</a:t>
            </a:r>
          </a:p>
        </p:txBody>
      </p:sp>
      <p:sp>
        <p:nvSpPr>
          <p:cNvPr id="4" name="Slide Number Placeholder 3"/>
          <p:cNvSpPr>
            <a:spLocks noGrp="1"/>
          </p:cNvSpPr>
          <p:nvPr>
            <p:ph type="sldNum" sz="quarter" idx="10"/>
          </p:nvPr>
        </p:nvSpPr>
        <p:spPr/>
        <p:txBody>
          <a:bodyPr/>
          <a:lstStyle/>
          <a:p>
            <a:fld id="{8502437A-BA01-4946-BF03-926E92DAE255}" type="slidenum">
              <a:rPr lang="en-GB" smtClean="0"/>
              <a:t>3</a:t>
            </a:fld>
            <a:endParaRPr lang="en-GB"/>
          </a:p>
        </p:txBody>
      </p:sp>
    </p:spTree>
    <p:extLst>
      <p:ext uri="{BB962C8B-B14F-4D97-AF65-F5344CB8AC3E}">
        <p14:creationId xmlns:p14="http://schemas.microsoft.com/office/powerpoint/2010/main" val="63242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that we follow the EYFS curriculum</a:t>
            </a:r>
            <a:r>
              <a:rPr lang="en-GB" baseline="0" dirty="0"/>
              <a:t> </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5</a:t>
            </a:fld>
            <a:endParaRPr lang="en-GB"/>
          </a:p>
        </p:txBody>
      </p:sp>
    </p:spTree>
    <p:extLst>
      <p:ext uri="{BB962C8B-B14F-4D97-AF65-F5344CB8AC3E}">
        <p14:creationId xmlns:p14="http://schemas.microsoft.com/office/powerpoint/2010/main" val="309868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that we follow the EYFS curriculum</a:t>
            </a:r>
            <a:r>
              <a:rPr lang="en-GB" baseline="0" dirty="0"/>
              <a:t> </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7</a:t>
            </a:fld>
            <a:endParaRPr lang="en-GB"/>
          </a:p>
        </p:txBody>
      </p:sp>
    </p:spTree>
    <p:extLst>
      <p:ext uri="{BB962C8B-B14F-4D97-AF65-F5344CB8AC3E}">
        <p14:creationId xmlns:p14="http://schemas.microsoft.com/office/powerpoint/2010/main" val="294062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a:t>
            </a:r>
          </a:p>
        </p:txBody>
      </p:sp>
      <p:sp>
        <p:nvSpPr>
          <p:cNvPr id="4" name="Slide Number Placeholder 3"/>
          <p:cNvSpPr>
            <a:spLocks noGrp="1"/>
          </p:cNvSpPr>
          <p:nvPr>
            <p:ph type="sldNum" sz="quarter" idx="10"/>
          </p:nvPr>
        </p:nvSpPr>
        <p:spPr/>
        <p:txBody>
          <a:bodyPr/>
          <a:lstStyle/>
          <a:p>
            <a:fld id="{8502437A-BA01-4946-BF03-926E92DAE255}" type="slidenum">
              <a:rPr lang="en-GB" smtClean="0"/>
              <a:t>8</a:t>
            </a:fld>
            <a:endParaRPr lang="en-GB"/>
          </a:p>
        </p:txBody>
      </p:sp>
    </p:spTree>
    <p:extLst>
      <p:ext uri="{BB962C8B-B14F-4D97-AF65-F5344CB8AC3E}">
        <p14:creationId xmlns:p14="http://schemas.microsoft.com/office/powerpoint/2010/main" val="61663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a:t>
            </a:r>
          </a:p>
        </p:txBody>
      </p:sp>
      <p:sp>
        <p:nvSpPr>
          <p:cNvPr id="4" name="Slide Number Placeholder 3"/>
          <p:cNvSpPr>
            <a:spLocks noGrp="1"/>
          </p:cNvSpPr>
          <p:nvPr>
            <p:ph type="sldNum" sz="quarter" idx="10"/>
          </p:nvPr>
        </p:nvSpPr>
        <p:spPr/>
        <p:txBody>
          <a:bodyPr/>
          <a:lstStyle/>
          <a:p>
            <a:fld id="{8502437A-BA01-4946-BF03-926E92DAE255}" type="slidenum">
              <a:rPr lang="en-GB" smtClean="0"/>
              <a:t>9</a:t>
            </a:fld>
            <a:endParaRPr lang="en-GB"/>
          </a:p>
        </p:txBody>
      </p:sp>
    </p:spTree>
    <p:extLst>
      <p:ext uri="{BB962C8B-B14F-4D97-AF65-F5344CB8AC3E}">
        <p14:creationId xmlns:p14="http://schemas.microsoft.com/office/powerpoint/2010/main" val="354026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that we follow the EYFS curriculum</a:t>
            </a:r>
            <a:r>
              <a:rPr lang="en-GB" baseline="0" dirty="0"/>
              <a:t> </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10</a:t>
            </a:fld>
            <a:endParaRPr lang="en-GB"/>
          </a:p>
        </p:txBody>
      </p:sp>
    </p:spTree>
    <p:extLst>
      <p:ext uri="{BB962C8B-B14F-4D97-AF65-F5344CB8AC3E}">
        <p14:creationId xmlns:p14="http://schemas.microsoft.com/office/powerpoint/2010/main" val="69319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a:t>
            </a:r>
          </a:p>
        </p:txBody>
      </p:sp>
      <p:sp>
        <p:nvSpPr>
          <p:cNvPr id="4" name="Slide Number Placeholder 3"/>
          <p:cNvSpPr>
            <a:spLocks noGrp="1"/>
          </p:cNvSpPr>
          <p:nvPr>
            <p:ph type="sldNum" sz="quarter" idx="10"/>
          </p:nvPr>
        </p:nvSpPr>
        <p:spPr/>
        <p:txBody>
          <a:bodyPr/>
          <a:lstStyle/>
          <a:p>
            <a:fld id="{8502437A-BA01-4946-BF03-926E92DAE255}" type="slidenum">
              <a:rPr lang="en-GB" smtClean="0"/>
              <a:t>11</a:t>
            </a:fld>
            <a:endParaRPr lang="en-GB"/>
          </a:p>
        </p:txBody>
      </p:sp>
    </p:spTree>
    <p:extLst>
      <p:ext uri="{BB962C8B-B14F-4D97-AF65-F5344CB8AC3E}">
        <p14:creationId xmlns:p14="http://schemas.microsoft.com/office/powerpoint/2010/main" val="123605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a:t>
            </a:r>
          </a:p>
        </p:txBody>
      </p:sp>
      <p:sp>
        <p:nvSpPr>
          <p:cNvPr id="4" name="Slide Number Placeholder 3"/>
          <p:cNvSpPr>
            <a:spLocks noGrp="1"/>
          </p:cNvSpPr>
          <p:nvPr>
            <p:ph type="sldNum" sz="quarter" idx="10"/>
          </p:nvPr>
        </p:nvSpPr>
        <p:spPr/>
        <p:txBody>
          <a:bodyPr/>
          <a:lstStyle/>
          <a:p>
            <a:fld id="{8502437A-BA01-4946-BF03-926E92DAE255}" type="slidenum">
              <a:rPr lang="en-GB" smtClean="0"/>
              <a:t>12</a:t>
            </a:fld>
            <a:endParaRPr lang="en-GB"/>
          </a:p>
        </p:txBody>
      </p:sp>
    </p:spTree>
    <p:extLst>
      <p:ext uri="{BB962C8B-B14F-4D97-AF65-F5344CB8AC3E}">
        <p14:creationId xmlns:p14="http://schemas.microsoft.com/office/powerpoint/2010/main" val="2179132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9C2ACC-2FB8-4EF5-82A7-91AD76918CD9}" type="datetimeFigureOut">
              <a:rPr lang="en-GB" smtClean="0"/>
              <a:t>25/06/2021</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9133825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424469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25/06/2021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337909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25/06/2021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1931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29C2ACC-2FB8-4EF5-82A7-91AD76918CD9}" type="datetimeFigureOut">
              <a:rPr lang="en-GB" smtClean="0"/>
              <a:t>25/06/2021</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24892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9C2ACC-2FB8-4EF5-82A7-91AD76918CD9}" type="datetimeFigureOut">
              <a:rPr lang="en-GB" smtClean="0"/>
              <a:t>25/06/2021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764238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9C2ACC-2FB8-4EF5-82A7-91AD76918CD9}" type="datetimeFigureOut">
              <a:rPr lang="en-GB" smtClean="0"/>
              <a:t>25/06/2021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94885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C2ACC-2FB8-4EF5-82A7-91AD76918CD9}"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117374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9C2ACC-2FB8-4EF5-82A7-91AD76918CD9}" type="datetimeFigureOut">
              <a:rPr lang="en-GB" smtClean="0"/>
              <a:t>25/06/2021</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73166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C2ACC-2FB8-4EF5-82A7-91AD76918CD9}" type="datetimeFigureOut">
              <a:rPr lang="en-GB" smtClean="0"/>
              <a:t>25/06/2021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64587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25/06/2021</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5004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9C2ACC-2FB8-4EF5-82A7-91AD76918CD9}"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306280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9C2ACC-2FB8-4EF5-82A7-91AD76918CD9}" type="datetimeFigureOut">
              <a:rPr lang="en-GB" smtClean="0"/>
              <a:t>25/06/2021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62429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9C2ACC-2FB8-4EF5-82A7-91AD76918CD9}" type="datetimeFigureOut">
              <a:rPr lang="en-GB" smtClean="0"/>
              <a:t>25/06/2021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56871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C2ACC-2FB8-4EF5-82A7-91AD76918CD9}" type="datetimeFigureOut">
              <a:rPr lang="en-GB" smtClean="0"/>
              <a:t>25/06/2021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4842588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422270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25/06/2021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81998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9C2ACC-2FB8-4EF5-82A7-91AD76918CD9}" type="datetimeFigureOut">
              <a:rPr lang="en-GB" smtClean="0"/>
              <a:t>25/06/2021</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AB7BA8-0FD9-4645-885A-B382C7341867}" type="slidenum">
              <a:rPr lang="en-GB" smtClean="0"/>
              <a:t>‹#›</a:t>
            </a:fld>
            <a:endParaRPr lang="en-GB"/>
          </a:p>
        </p:txBody>
      </p:sp>
    </p:spTree>
    <p:extLst>
      <p:ext uri="{BB962C8B-B14F-4D97-AF65-F5344CB8AC3E}">
        <p14:creationId xmlns:p14="http://schemas.microsoft.com/office/powerpoint/2010/main" val="387214994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discovery.kent.sch.uk/about-us/starting-school/unifor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http://www.coolmilk.co.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0159" y="1212628"/>
            <a:ext cx="9448800" cy="1825096"/>
          </a:xfrm>
        </p:spPr>
        <p:txBody>
          <a:bodyPr>
            <a:normAutofit fontScale="90000"/>
          </a:bodyPr>
          <a:lstStyle/>
          <a:p>
            <a:pPr algn="ctr"/>
            <a:r>
              <a:rPr lang="en-GB" b="1" dirty="0"/>
              <a:t>Welcome to </a:t>
            </a:r>
            <a:r>
              <a:rPr lang="en-GB" b="1" dirty="0" err="1"/>
              <a:t>eyfs</a:t>
            </a:r>
            <a:r>
              <a:rPr lang="en-GB" b="1" dirty="0"/>
              <a:t> </a:t>
            </a:r>
            <a:br>
              <a:rPr lang="en-GB" b="1" dirty="0"/>
            </a:br>
            <a:r>
              <a:rPr lang="en-GB" b="1" dirty="0"/>
              <a:t>at the discovery school</a:t>
            </a:r>
            <a:br>
              <a:rPr lang="en-GB" b="1" dirty="0"/>
            </a:br>
            <a:endParaRPr lang="en-GB" b="1" dirty="0"/>
          </a:p>
        </p:txBody>
      </p:sp>
      <p:pic>
        <p:nvPicPr>
          <p:cNvPr id="1026" name="Picture 2" descr="Early Years Foundation Stage: It's Not a Checklist! | Focus Education :  Focus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926" y="3098602"/>
            <a:ext cx="4448968" cy="14296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olicies - The Discovery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94" y="2602004"/>
            <a:ext cx="2034433" cy="213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6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7850"/>
            <a:ext cx="2244436" cy="1293028"/>
          </a:xfrm>
        </p:spPr>
        <p:txBody>
          <a:bodyPr/>
          <a:lstStyle/>
          <a:p>
            <a:pPr algn="ctr"/>
            <a:r>
              <a:rPr lang="en-GB" dirty="0"/>
              <a:t>Einstein Class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412" y="45244"/>
            <a:ext cx="5365750" cy="402431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4436" y="2743200"/>
            <a:ext cx="5486400" cy="4114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900" y="45244"/>
            <a:ext cx="4913745" cy="3685309"/>
          </a:xfrm>
          <a:prstGeom prst="rect">
            <a:avLst/>
          </a:prstGeom>
        </p:spPr>
      </p:pic>
    </p:spTree>
    <p:extLst>
      <p:ext uri="{BB962C8B-B14F-4D97-AF65-F5344CB8AC3E}">
        <p14:creationId xmlns:p14="http://schemas.microsoft.com/office/powerpoint/2010/main" val="176415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Outside area</a:t>
            </a:r>
          </a:p>
        </p:txBody>
      </p:sp>
      <p:pic>
        <p:nvPicPr>
          <p:cNvPr id="3" name="Picture 3" descr="Ou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612" y="2400299"/>
            <a:ext cx="5062699" cy="3797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4" descr="Out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91" y="1885949"/>
            <a:ext cx="5293332" cy="3852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2047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Outside area</a:t>
            </a:r>
          </a:p>
        </p:txBody>
      </p:sp>
      <p:pic>
        <p:nvPicPr>
          <p:cNvPr id="5" name="Picture 3" descr="Small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68" y="2714900"/>
            <a:ext cx="4894449" cy="3673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4" descr="Fr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216" y="2130190"/>
            <a:ext cx="5869984" cy="4298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31252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Outside area</a:t>
            </a:r>
          </a:p>
        </p:txBody>
      </p:sp>
      <p:pic>
        <p:nvPicPr>
          <p:cNvPr id="9" name="Picture 3" descr="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275" y="2809232"/>
            <a:ext cx="5011762" cy="3743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03106" y="2426594"/>
            <a:ext cx="4724025" cy="3528438"/>
          </a:xfrm>
          <a:prstGeom prst="rect">
            <a:avLst/>
          </a:prstGeom>
        </p:spPr>
      </p:pic>
    </p:spTree>
    <p:extLst>
      <p:ext uri="{BB962C8B-B14F-4D97-AF65-F5344CB8AC3E}">
        <p14:creationId xmlns:p14="http://schemas.microsoft.com/office/powerpoint/2010/main" val="62395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Discovery walk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86" y="3223558"/>
            <a:ext cx="4398724" cy="32990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2" y="1932711"/>
            <a:ext cx="5214690" cy="3911018"/>
          </a:xfrm>
          <a:prstGeom prst="rect">
            <a:avLst/>
          </a:prstGeom>
        </p:spPr>
      </p:pic>
    </p:spTree>
    <p:extLst>
      <p:ext uri="{BB962C8B-B14F-4D97-AF65-F5344CB8AC3E}">
        <p14:creationId xmlns:p14="http://schemas.microsoft.com/office/powerpoint/2010/main" val="205665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763" y="1057593"/>
            <a:ext cx="4003964" cy="1293028"/>
          </a:xfrm>
        </p:spPr>
        <p:txBody>
          <a:bodyPr/>
          <a:lstStyle/>
          <a:p>
            <a:pPr algn="ctr"/>
            <a:r>
              <a:rPr lang="en-GB" dirty="0"/>
              <a:t>Uniform AND ESSENTIALS </a:t>
            </a:r>
          </a:p>
        </p:txBody>
      </p:sp>
      <p:sp>
        <p:nvSpPr>
          <p:cNvPr id="3" name="Content Placeholder 2"/>
          <p:cNvSpPr>
            <a:spLocks noGrp="1"/>
          </p:cNvSpPr>
          <p:nvPr>
            <p:ph idx="1"/>
          </p:nvPr>
        </p:nvSpPr>
        <p:spPr>
          <a:xfrm>
            <a:off x="833825" y="2758584"/>
            <a:ext cx="10820400" cy="4866968"/>
          </a:xfrm>
        </p:spPr>
        <p:txBody>
          <a:bodyPr>
            <a:normAutofit/>
          </a:bodyPr>
          <a:lstStyle/>
          <a:p>
            <a:r>
              <a:rPr lang="en-GB" sz="1800" dirty="0"/>
              <a:t>Uniform: if you are unsure about the uniform you child should wear, please refer to our website. Please make sure your child brings in a coat and a jumper or cardigan every day regardless of the weather. </a:t>
            </a:r>
            <a:r>
              <a:rPr lang="en-GB" sz="1800" b="1" dirty="0">
                <a:solidFill>
                  <a:srgbClr val="FF0000"/>
                </a:solidFill>
              </a:rPr>
              <a:t>PLEASE MAKE SURE ALL YOUR CHILDS ITEMS ARE NAMED. </a:t>
            </a:r>
            <a:r>
              <a:rPr lang="en-GB" sz="1800" b="1" dirty="0">
                <a:solidFill>
                  <a:srgbClr val="FF0000"/>
                </a:solidFill>
                <a:hlinkClick r:id="rId3"/>
              </a:rPr>
              <a:t>https://www.discovery.kent.sch.uk/about-us/starting-school/uniform/</a:t>
            </a:r>
            <a:r>
              <a:rPr lang="en-GB" sz="1800" b="1" dirty="0">
                <a:solidFill>
                  <a:srgbClr val="FF0000"/>
                </a:solidFill>
              </a:rPr>
              <a:t> </a:t>
            </a:r>
          </a:p>
          <a:p>
            <a:r>
              <a:rPr lang="en-GB" sz="1800" dirty="0"/>
              <a:t>No polo shirts.</a:t>
            </a:r>
          </a:p>
          <a:p>
            <a:r>
              <a:rPr lang="en-GB" sz="1800" dirty="0"/>
              <a:t>Book bags, no rucksacks.</a:t>
            </a:r>
          </a:p>
          <a:p>
            <a:r>
              <a:rPr lang="en-GB" sz="1800" dirty="0"/>
              <a:t>Please provide your child with a change of clothing in case of accidents.</a:t>
            </a:r>
          </a:p>
          <a:p>
            <a:r>
              <a:rPr lang="en-GB" sz="1800" dirty="0"/>
              <a:t>Please provide your child with wellies and wet weather gear to stay in school.</a:t>
            </a:r>
          </a:p>
          <a:p>
            <a:r>
              <a:rPr lang="en-GB" sz="1800" dirty="0"/>
              <a:t>Please provide a named water bottle for your child to bring into school with them every day, these must only have water in, not squash or juice. </a:t>
            </a:r>
          </a:p>
          <a:p>
            <a:endParaRPr lang="en-GB" sz="1800" dirty="0"/>
          </a:p>
          <a:p>
            <a:endParaRPr lang="en-GB" sz="1800" dirty="0"/>
          </a:p>
          <a:p>
            <a:endParaRPr lang="en-GB" sz="1800" b="1" dirty="0"/>
          </a:p>
        </p:txBody>
      </p:sp>
      <p:pic>
        <p:nvPicPr>
          <p:cNvPr id="5122" name="Picture 2" descr="School Uniform - Pages Schoolwe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1113" y="659127"/>
            <a:ext cx="12636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4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349" y="611972"/>
            <a:ext cx="8044295" cy="1293028"/>
          </a:xfrm>
        </p:spPr>
        <p:txBody>
          <a:bodyPr/>
          <a:lstStyle/>
          <a:p>
            <a:pPr algn="ctr"/>
            <a:r>
              <a:rPr lang="en-GB" dirty="0"/>
              <a:t>Snack/lunch time </a:t>
            </a:r>
          </a:p>
        </p:txBody>
      </p:sp>
      <p:sp>
        <p:nvSpPr>
          <p:cNvPr id="3" name="Content Placeholder 2"/>
          <p:cNvSpPr>
            <a:spLocks noGrp="1"/>
          </p:cNvSpPr>
          <p:nvPr>
            <p:ph idx="1"/>
          </p:nvPr>
        </p:nvSpPr>
        <p:spPr>
          <a:xfrm>
            <a:off x="680535" y="2395449"/>
            <a:ext cx="10820400" cy="4763728"/>
          </a:xfrm>
        </p:spPr>
        <p:txBody>
          <a:bodyPr>
            <a:normAutofit/>
          </a:bodyPr>
          <a:lstStyle/>
          <a:p>
            <a:r>
              <a:rPr lang="en-GB" sz="2000" dirty="0"/>
              <a:t>Every day we have a morning snack and an afternoon snack. In the morning we have a piece of fruit or vegetable which is provided by the school. If you would like to provide an alternative healthy snack you can. The children are entitled to free milk until they turn 5 years old. Once your child has had their fifth birthday, if they would still like to have milk at snack time, you will need to pay via: </a:t>
            </a:r>
            <a:r>
              <a:rPr lang="en-GB" sz="2000" dirty="0">
                <a:hlinkClick r:id="rId3"/>
              </a:rPr>
              <a:t>www.coolmilk.co.uk</a:t>
            </a:r>
            <a:r>
              <a:rPr lang="en-GB" sz="2000" dirty="0"/>
              <a:t>. </a:t>
            </a:r>
          </a:p>
          <a:p>
            <a:r>
              <a:rPr lang="en-GB" sz="2000" dirty="0"/>
              <a:t>In the afternoon the children can have a bread stick which is supplied by the school. If you would rather your child did not have a bread stick please let their class teacher know. You are welcome to supply them with something else if you do not want them to have a bread stick.</a:t>
            </a:r>
          </a:p>
          <a:p>
            <a:r>
              <a:rPr lang="en-GB" sz="2000" dirty="0"/>
              <a:t>Children are entitled to a free school meal, up until the end of Year 2, the menu changes every 2 terms and will be provided to you as soon as we have it. </a:t>
            </a:r>
          </a:p>
        </p:txBody>
      </p:sp>
      <p:pic>
        <p:nvPicPr>
          <p:cNvPr id="4098" name="Picture 2" descr="Fruit And Vegetables As Key Dietary Contribut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1978" y="482900"/>
            <a:ext cx="2012332" cy="155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33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837" y="300937"/>
            <a:ext cx="8610600" cy="1293028"/>
          </a:xfrm>
        </p:spPr>
        <p:txBody>
          <a:bodyPr/>
          <a:lstStyle/>
          <a:p>
            <a:r>
              <a:rPr lang="en-GB" dirty="0"/>
              <a:t>Reading at home</a:t>
            </a:r>
          </a:p>
        </p:txBody>
      </p:sp>
      <p:sp>
        <p:nvSpPr>
          <p:cNvPr id="3" name="Content Placeholder 2"/>
          <p:cNvSpPr>
            <a:spLocks noGrp="1"/>
          </p:cNvSpPr>
          <p:nvPr>
            <p:ph idx="1"/>
          </p:nvPr>
        </p:nvSpPr>
        <p:spPr/>
        <p:txBody>
          <a:bodyPr/>
          <a:lstStyle/>
          <a:p>
            <a:r>
              <a:rPr lang="en-GB" dirty="0"/>
              <a:t>Your home reading book</a:t>
            </a:r>
          </a:p>
          <a:p>
            <a:r>
              <a:rPr lang="en-GB" dirty="0"/>
              <a:t>Home Readers</a:t>
            </a:r>
          </a:p>
          <a:p>
            <a:r>
              <a:rPr lang="en-GB" dirty="0"/>
              <a:t>Bug Club</a:t>
            </a:r>
          </a:p>
          <a:p>
            <a:r>
              <a:rPr lang="en-GB" dirty="0"/>
              <a:t>Reading Eggs</a:t>
            </a:r>
          </a:p>
          <a:p>
            <a:r>
              <a:rPr lang="en-GB" dirty="0"/>
              <a:t>Reading is everywhere!</a:t>
            </a:r>
          </a:p>
          <a:p>
            <a:endParaRPr lang="en-GB" dirty="0"/>
          </a:p>
          <a:p>
            <a:r>
              <a:rPr lang="en-GB" b="1" dirty="0"/>
              <a:t>Please do not forget to send your child in every day with their home readers and reading record as someone may read their books with them.</a:t>
            </a:r>
          </a:p>
        </p:txBody>
      </p:sp>
      <p:pic>
        <p:nvPicPr>
          <p:cNvPr id="1026" name="Picture 2" descr="21 Books Highly Recommended by Successful Executives | Inc.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4241" y="1930850"/>
            <a:ext cx="4438706" cy="2496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886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Physical education</a:t>
            </a:r>
          </a:p>
        </p:txBody>
      </p:sp>
      <p:sp>
        <p:nvSpPr>
          <p:cNvPr id="3" name="Content Placeholder 2"/>
          <p:cNvSpPr>
            <a:spLocks noGrp="1"/>
          </p:cNvSpPr>
          <p:nvPr>
            <p:ph idx="1"/>
          </p:nvPr>
        </p:nvSpPr>
        <p:spPr>
          <a:xfrm>
            <a:off x="685800" y="3507544"/>
            <a:ext cx="10820400" cy="4024125"/>
          </a:xfrm>
        </p:spPr>
        <p:txBody>
          <a:bodyPr/>
          <a:lstStyle/>
          <a:p>
            <a:r>
              <a:rPr lang="en-GB" dirty="0"/>
              <a:t>PE doesn’t start until Term 2. PE will be indoors for the first two terms (Terms 2/3).</a:t>
            </a:r>
          </a:p>
          <a:p>
            <a:r>
              <a:rPr lang="en-GB" dirty="0"/>
              <a:t>Allocated day each week. </a:t>
            </a:r>
          </a:p>
          <a:p>
            <a:r>
              <a:rPr lang="en-GB" dirty="0"/>
              <a:t>Our PE kits and what your child needs to bring for PE. </a:t>
            </a:r>
          </a:p>
          <a:p>
            <a:endParaRPr lang="en-GB" dirty="0"/>
          </a:p>
        </p:txBody>
      </p:sp>
      <p:pic>
        <p:nvPicPr>
          <p:cNvPr id="2050" name="Picture 2" descr="PE and Games | Poole Grammar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557" y="764373"/>
            <a:ext cx="3361991" cy="223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7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947145"/>
            <a:ext cx="8610600" cy="1293028"/>
          </a:xfrm>
        </p:spPr>
        <p:txBody>
          <a:bodyPr/>
          <a:lstStyle/>
          <a:p>
            <a:pPr algn="ctr"/>
            <a:r>
              <a:rPr lang="en-GB" dirty="0"/>
              <a:t>Celebrations </a:t>
            </a:r>
          </a:p>
        </p:txBody>
      </p:sp>
      <p:sp>
        <p:nvSpPr>
          <p:cNvPr id="3" name="Content Placeholder 2"/>
          <p:cNvSpPr>
            <a:spLocks noGrp="1"/>
          </p:cNvSpPr>
          <p:nvPr>
            <p:ph idx="1"/>
          </p:nvPr>
        </p:nvSpPr>
        <p:spPr>
          <a:xfrm>
            <a:off x="685800" y="2798393"/>
            <a:ext cx="10820400" cy="4024125"/>
          </a:xfrm>
        </p:spPr>
        <p:txBody>
          <a:bodyPr>
            <a:normAutofit/>
          </a:bodyPr>
          <a:lstStyle/>
          <a:p>
            <a:r>
              <a:rPr lang="en-GB" sz="2800" dirty="0"/>
              <a:t>Year group </a:t>
            </a:r>
            <a:r>
              <a:rPr lang="en-GB" sz="2800" b="1" dirty="0"/>
              <a:t>celebration assembly </a:t>
            </a:r>
            <a:r>
              <a:rPr lang="en-GB" sz="2800" dirty="0"/>
              <a:t>every Friday: </a:t>
            </a:r>
            <a:r>
              <a:rPr lang="en-GB" sz="2800" i="1" dirty="0"/>
              <a:t>celebrations in school and outside school.</a:t>
            </a:r>
          </a:p>
          <a:p>
            <a:r>
              <a:rPr lang="en-GB" sz="2800" b="1" dirty="0">
                <a:solidFill>
                  <a:srgbClr val="FF0000"/>
                </a:solidFill>
              </a:rPr>
              <a:t>Star of the week </a:t>
            </a:r>
            <a:r>
              <a:rPr lang="en-GB" sz="2800" dirty="0"/>
              <a:t>award</a:t>
            </a:r>
          </a:p>
          <a:p>
            <a:r>
              <a:rPr lang="en-GB" sz="2800" dirty="0"/>
              <a:t>Reading rewards</a:t>
            </a:r>
          </a:p>
          <a:p>
            <a:r>
              <a:rPr lang="en-GB" sz="2800" dirty="0"/>
              <a:t>Post cards</a:t>
            </a:r>
          </a:p>
          <a:p>
            <a:r>
              <a:rPr lang="en-GB" sz="2800" dirty="0"/>
              <a:t>Parents evening</a:t>
            </a:r>
          </a:p>
          <a:p>
            <a:r>
              <a:rPr lang="en-GB" sz="2800" dirty="0"/>
              <a:t>Please refer to our school learning updates page on our website to keep up to date with our learning!</a:t>
            </a:r>
          </a:p>
        </p:txBody>
      </p:sp>
      <p:pic>
        <p:nvPicPr>
          <p:cNvPr id="3076" name="Picture 4" descr="Celebration Time! – revPAC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438" y="581600"/>
            <a:ext cx="2322930" cy="165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1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71083"/>
            <a:ext cx="8610600" cy="1293028"/>
          </a:xfrm>
        </p:spPr>
        <p:txBody>
          <a:bodyPr/>
          <a:lstStyle/>
          <a:p>
            <a:pPr algn="ctr"/>
            <a:r>
              <a:rPr lang="en-GB" dirty="0"/>
              <a:t>Is my child ready for school?</a:t>
            </a:r>
          </a:p>
        </p:txBody>
      </p:sp>
      <p:sp>
        <p:nvSpPr>
          <p:cNvPr id="4" name="Content Placeholder 2"/>
          <p:cNvSpPr>
            <a:spLocks noGrp="1"/>
          </p:cNvSpPr>
          <p:nvPr>
            <p:ph idx="1"/>
          </p:nvPr>
        </p:nvSpPr>
        <p:spPr>
          <a:xfrm>
            <a:off x="746581" y="1562305"/>
            <a:ext cx="5285509" cy="2317028"/>
          </a:xfrm>
        </p:spPr>
        <p:txBody>
          <a:bodyPr>
            <a:normAutofit lnSpcReduction="10000"/>
          </a:bodyPr>
          <a:lstStyle/>
          <a:p>
            <a:pPr marL="0" indent="0" algn="ctr" eaLnBrk="1" hangingPunct="1">
              <a:buNone/>
            </a:pPr>
            <a:r>
              <a:rPr lang="en-GB" altLang="en-US" sz="2800" b="1" u="sng" dirty="0" err="1"/>
              <a:t>Mythbusters</a:t>
            </a:r>
            <a:r>
              <a:rPr lang="en-GB" altLang="en-US" sz="2800" b="1" u="sng" dirty="0"/>
              <a:t>!</a:t>
            </a:r>
          </a:p>
          <a:p>
            <a:pPr eaLnBrk="1" hangingPunct="1"/>
            <a:r>
              <a:rPr lang="en-GB" altLang="en-US" dirty="0"/>
              <a:t>My child should be able to read and write before starting school.</a:t>
            </a:r>
          </a:p>
          <a:p>
            <a:pPr eaLnBrk="1" hangingPunct="1"/>
            <a:r>
              <a:rPr lang="en-GB" altLang="en-US" dirty="0"/>
              <a:t>My child needs me for...</a:t>
            </a:r>
          </a:p>
          <a:p>
            <a:pPr eaLnBrk="1" hangingPunct="1"/>
            <a:r>
              <a:rPr lang="en-GB" altLang="en-US" dirty="0"/>
              <a:t>My child won’t like English/Maths because I didn’t.</a:t>
            </a:r>
          </a:p>
          <a:p>
            <a:pPr eaLnBrk="1" hangingPunct="1"/>
            <a:endParaRPr lang="en-GB" altLang="en-US" dirty="0"/>
          </a:p>
        </p:txBody>
      </p:sp>
      <p:sp>
        <p:nvSpPr>
          <p:cNvPr id="5" name="Content Placeholder 3"/>
          <p:cNvSpPr txBox="1">
            <a:spLocks/>
          </p:cNvSpPr>
          <p:nvPr/>
        </p:nvSpPr>
        <p:spPr>
          <a:xfrm>
            <a:off x="6032090" y="1562305"/>
            <a:ext cx="6159910" cy="254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altLang="en-US" sz="2800" b="1" u="sng" dirty="0"/>
              <a:t>Real expectations</a:t>
            </a:r>
          </a:p>
          <a:p>
            <a:r>
              <a:rPr lang="en-GB" altLang="en-US" sz="1800" dirty="0"/>
              <a:t>Your child can get dressed by themselves.</a:t>
            </a:r>
          </a:p>
          <a:p>
            <a:r>
              <a:rPr lang="en-GB" altLang="en-US" sz="1800" dirty="0"/>
              <a:t>They can put on their shoes and coat.</a:t>
            </a:r>
          </a:p>
          <a:p>
            <a:r>
              <a:rPr lang="en-GB" altLang="en-US" sz="1800" dirty="0"/>
              <a:t>They can carry their own things.</a:t>
            </a:r>
          </a:p>
          <a:p>
            <a:r>
              <a:rPr lang="en-GB" altLang="en-US" sz="1800" dirty="0"/>
              <a:t>They can use a knife and fork.</a:t>
            </a:r>
          </a:p>
          <a:p>
            <a:r>
              <a:rPr lang="en-GB" altLang="en-US" dirty="0"/>
              <a:t>Be positive! </a:t>
            </a:r>
            <a:r>
              <a:rPr lang="en-GB" altLang="en-US" sz="1800" i="1" dirty="0"/>
              <a:t>(Smile even though your heart is breaking)</a:t>
            </a:r>
          </a:p>
          <a:p>
            <a:r>
              <a:rPr lang="en-GB" altLang="en-US" sz="1800" dirty="0"/>
              <a:t>Be prepared to separate quickly at the gate. </a:t>
            </a:r>
            <a:r>
              <a:rPr lang="en-GB" altLang="en-US" sz="1800" i="1" dirty="0"/>
              <a:t>(Try separating at the transition dates)</a:t>
            </a:r>
          </a:p>
          <a:p>
            <a:r>
              <a:rPr lang="en-GB" altLang="en-US" dirty="0"/>
              <a:t>Your child comes to school with the correct equipment.</a:t>
            </a:r>
          </a:p>
          <a:p>
            <a:r>
              <a:rPr lang="en-GB" altLang="en-US" dirty="0"/>
              <a:t>You read something everyday with your child.</a:t>
            </a:r>
          </a:p>
          <a:p>
            <a:pPr algn="ctr"/>
            <a:endParaRPr lang="en-GB" altLang="en-US" dirty="0"/>
          </a:p>
        </p:txBody>
      </p:sp>
      <p:pic>
        <p:nvPicPr>
          <p:cNvPr id="7170" name="Picture 2" descr="Independence skills for starting school - CBeebies - B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49" y="3879333"/>
            <a:ext cx="4384675" cy="246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7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8552"/>
            <a:ext cx="8610600" cy="1293028"/>
          </a:xfrm>
        </p:spPr>
        <p:txBody>
          <a:bodyPr/>
          <a:lstStyle/>
          <a:p>
            <a:pPr algn="ctr"/>
            <a:r>
              <a:rPr lang="en-GB" dirty="0"/>
              <a:t>Celebrations </a:t>
            </a:r>
            <a:br>
              <a:rPr lang="en-GB" dirty="0"/>
            </a:br>
            <a:r>
              <a:rPr lang="en-GB" dirty="0"/>
              <a:t>CONTINUED </a:t>
            </a:r>
          </a:p>
        </p:txBody>
      </p:sp>
      <p:sp>
        <p:nvSpPr>
          <p:cNvPr id="3" name="Content Placeholder 2"/>
          <p:cNvSpPr>
            <a:spLocks noGrp="1"/>
          </p:cNvSpPr>
          <p:nvPr>
            <p:ph idx="1"/>
          </p:nvPr>
        </p:nvSpPr>
        <p:spPr>
          <a:xfrm>
            <a:off x="2583871" y="3047887"/>
            <a:ext cx="3525982" cy="2216952"/>
          </a:xfrm>
        </p:spPr>
        <p:txBody>
          <a:bodyPr>
            <a:normAutofit/>
          </a:bodyPr>
          <a:lstStyle/>
          <a:p>
            <a:r>
              <a:rPr lang="en-GB" sz="2800" dirty="0"/>
              <a:t>Stickers</a:t>
            </a:r>
          </a:p>
          <a:p>
            <a:r>
              <a:rPr lang="en-GB" sz="2800" dirty="0"/>
              <a:t>Certificates</a:t>
            </a:r>
          </a:p>
          <a:p>
            <a:r>
              <a:rPr lang="en-GB" sz="2800" dirty="0"/>
              <a:t>Behaviour chart </a:t>
            </a:r>
          </a:p>
          <a:p>
            <a:r>
              <a:rPr lang="en-GB" sz="2800" dirty="0"/>
              <a:t>House points </a:t>
            </a:r>
          </a:p>
        </p:txBody>
      </p:sp>
    </p:spTree>
    <p:extLst>
      <p:ext uri="{BB962C8B-B14F-4D97-AF65-F5344CB8AC3E}">
        <p14:creationId xmlns:p14="http://schemas.microsoft.com/office/powerpoint/2010/main" val="131465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582" y="764373"/>
            <a:ext cx="8610600" cy="1293028"/>
          </a:xfrm>
        </p:spPr>
        <p:txBody>
          <a:bodyPr/>
          <a:lstStyle/>
          <a:p>
            <a:pPr algn="ctr"/>
            <a:r>
              <a:rPr lang="en-GB" dirty="0"/>
              <a:t>Communication</a:t>
            </a:r>
          </a:p>
        </p:txBody>
      </p:sp>
      <p:sp>
        <p:nvSpPr>
          <p:cNvPr id="3" name="Content Placeholder 2"/>
          <p:cNvSpPr>
            <a:spLocks noGrp="1"/>
          </p:cNvSpPr>
          <p:nvPr>
            <p:ph idx="1"/>
          </p:nvPr>
        </p:nvSpPr>
        <p:spPr>
          <a:xfrm>
            <a:off x="574963" y="2571166"/>
            <a:ext cx="10820400" cy="4024125"/>
          </a:xfrm>
        </p:spPr>
        <p:txBody>
          <a:bodyPr>
            <a:normAutofit/>
          </a:bodyPr>
          <a:lstStyle/>
          <a:p>
            <a:r>
              <a:rPr lang="en-GB" sz="3200" dirty="0"/>
              <a:t>Termly News Letter</a:t>
            </a:r>
          </a:p>
          <a:p>
            <a:r>
              <a:rPr lang="en-GB" sz="3200" dirty="0"/>
              <a:t>Reading record</a:t>
            </a:r>
          </a:p>
          <a:p>
            <a:r>
              <a:rPr lang="en-GB" sz="3200" dirty="0"/>
              <a:t>Email or phone call</a:t>
            </a:r>
          </a:p>
          <a:p>
            <a:r>
              <a:rPr lang="en-GB" sz="3200" dirty="0"/>
              <a:t>Drop off time</a:t>
            </a:r>
          </a:p>
          <a:p>
            <a:r>
              <a:rPr lang="en-GB" sz="3200" dirty="0"/>
              <a:t>Please refer to our EYFS page on our website.</a:t>
            </a:r>
          </a:p>
          <a:p>
            <a:endParaRPr lang="en-GB" sz="32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253" y="1679531"/>
            <a:ext cx="4394573" cy="290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5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Baseline assessment/speech and language</a:t>
            </a:r>
          </a:p>
        </p:txBody>
      </p:sp>
      <p:sp>
        <p:nvSpPr>
          <p:cNvPr id="7" name="TextBox 6"/>
          <p:cNvSpPr txBox="1"/>
          <p:nvPr/>
        </p:nvSpPr>
        <p:spPr>
          <a:xfrm>
            <a:off x="2228850" y="2287733"/>
            <a:ext cx="8327364" cy="3046988"/>
          </a:xfrm>
          <a:prstGeom prst="rect">
            <a:avLst/>
          </a:prstGeom>
          <a:noFill/>
        </p:spPr>
        <p:txBody>
          <a:bodyPr wrap="square" rtlCol="0">
            <a:spAutoFit/>
          </a:bodyPr>
          <a:lstStyle/>
          <a:p>
            <a:pPr algn="just"/>
            <a:r>
              <a:rPr lang="en-GB" sz="2400" dirty="0"/>
              <a:t>When your child starts with us in September they will take part in a range of games to assess their skills and allow us to plan for their learning.</a:t>
            </a:r>
          </a:p>
          <a:p>
            <a:pPr algn="just"/>
            <a:endParaRPr lang="en-GB" sz="2400" dirty="0"/>
          </a:p>
          <a:p>
            <a:pPr algn="just"/>
            <a:r>
              <a:rPr lang="en-GB" sz="2400" dirty="0"/>
              <a:t>Alongside this we also give every child a speech and language assessment to ensure any gaps in their development are addressed at this early stage through lots of fun and engaging games.</a:t>
            </a:r>
          </a:p>
        </p:txBody>
      </p:sp>
    </p:spTree>
    <p:extLst>
      <p:ext uri="{BB962C8B-B14F-4D97-AF65-F5344CB8AC3E}">
        <p14:creationId xmlns:p14="http://schemas.microsoft.com/office/powerpoint/2010/main" val="67843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staffing</a:t>
            </a:r>
          </a:p>
        </p:txBody>
      </p:sp>
      <p:sp>
        <p:nvSpPr>
          <p:cNvPr id="3" name="Content Placeholder 2"/>
          <p:cNvSpPr>
            <a:spLocks noGrp="1"/>
          </p:cNvSpPr>
          <p:nvPr>
            <p:ph idx="1"/>
          </p:nvPr>
        </p:nvSpPr>
        <p:spPr>
          <a:xfrm>
            <a:off x="865909" y="2057401"/>
            <a:ext cx="10820400" cy="4024125"/>
          </a:xfrm>
        </p:spPr>
        <p:txBody>
          <a:bodyPr>
            <a:normAutofit/>
          </a:bodyPr>
          <a:lstStyle/>
          <a:p>
            <a:pPr marL="0" indent="0">
              <a:buNone/>
            </a:pPr>
            <a:r>
              <a:rPr lang="en-GB" sz="3200" dirty="0"/>
              <a:t>Each class has a teacher and a teaching assistant.</a:t>
            </a:r>
          </a:p>
        </p:txBody>
      </p:sp>
      <p:pic>
        <p:nvPicPr>
          <p:cNvPr id="6148" name="Picture 4" descr="An inside eye to teaching reception reveals it&amp;#39;s not all it seems – On The  Rec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2895600"/>
            <a:ext cx="515154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10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How we learn in EYFS</a:t>
            </a:r>
          </a:p>
        </p:txBody>
      </p:sp>
      <p:pic>
        <p:nvPicPr>
          <p:cNvPr id="6" name="Picture Placeholder 10" descr="Classroom Newton.jpg"/>
          <p:cNvPicPr>
            <a:picLocks noGrp="1" noChangeAspect="1"/>
          </p:cNvPicPr>
          <p:nvPr>
            <p:ph idx="1"/>
          </p:nvPr>
        </p:nvPicPr>
        <p:blipFill>
          <a:blip r:embed="rId3"/>
          <a:srcRect t="12317" b="12317"/>
          <a:stretch>
            <a:fillRect/>
          </a:stretch>
        </p:blipFill>
        <p:spPr>
          <a:xfrm>
            <a:off x="6120060" y="2306783"/>
            <a:ext cx="5386140" cy="3046267"/>
          </a:xfrm>
        </p:spPr>
      </p:pic>
      <p:sp>
        <p:nvSpPr>
          <p:cNvPr id="7" name="TextBox 6"/>
          <p:cNvSpPr txBox="1"/>
          <p:nvPr/>
        </p:nvSpPr>
        <p:spPr>
          <a:xfrm>
            <a:off x="529154" y="2306783"/>
            <a:ext cx="5471652" cy="4247317"/>
          </a:xfrm>
          <a:prstGeom prst="rect">
            <a:avLst/>
          </a:prstGeom>
          <a:noFill/>
        </p:spPr>
        <p:txBody>
          <a:bodyPr wrap="square" rtlCol="0">
            <a:spAutoFit/>
          </a:bodyPr>
          <a:lstStyle/>
          <a:p>
            <a:r>
              <a:rPr lang="en-GB" altLang="en-US" sz="2800" dirty="0"/>
              <a:t>Follow Development Matters and the Early Years curriculum</a:t>
            </a:r>
          </a:p>
          <a:p>
            <a:r>
              <a:rPr lang="en-GB" altLang="en-US" sz="2800" dirty="0"/>
              <a:t> </a:t>
            </a:r>
          </a:p>
          <a:p>
            <a:r>
              <a:rPr lang="en-GB" altLang="en-US" sz="2800" dirty="0"/>
              <a:t>Child initiated learning (PLR)</a:t>
            </a:r>
          </a:p>
          <a:p>
            <a:endParaRPr lang="en-GB" altLang="en-US" sz="2800" dirty="0"/>
          </a:p>
          <a:p>
            <a:r>
              <a:rPr lang="en-GB" altLang="en-US" sz="2800" dirty="0"/>
              <a:t>Teacher directed learning</a:t>
            </a:r>
          </a:p>
          <a:p>
            <a:endParaRPr lang="en-GB" altLang="en-US" sz="2800" dirty="0"/>
          </a:p>
          <a:p>
            <a:r>
              <a:rPr lang="en-GB" altLang="en-US" sz="2800" dirty="0"/>
              <a:t>Outside and indoor learning.</a:t>
            </a:r>
          </a:p>
          <a:p>
            <a:r>
              <a:rPr lang="en-GB" altLang="en-US" sz="2800" dirty="0"/>
              <a:t>Free flow between the classes. </a:t>
            </a:r>
          </a:p>
          <a:p>
            <a:endParaRPr lang="en-GB" dirty="0"/>
          </a:p>
        </p:txBody>
      </p:sp>
    </p:spTree>
    <p:extLst>
      <p:ext uri="{BB962C8B-B14F-4D97-AF65-F5344CB8AC3E}">
        <p14:creationId xmlns:p14="http://schemas.microsoft.com/office/powerpoint/2010/main" val="404560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91" y="639011"/>
            <a:ext cx="8610600" cy="1293028"/>
          </a:xfrm>
        </p:spPr>
        <p:txBody>
          <a:bodyPr/>
          <a:lstStyle/>
          <a:p>
            <a:pPr algn="ctr"/>
            <a:r>
              <a:rPr lang="en-GB" dirty="0"/>
              <a:t>Plan, Learn, review</a:t>
            </a:r>
          </a:p>
        </p:txBody>
      </p:sp>
      <p:sp>
        <p:nvSpPr>
          <p:cNvPr id="6" name="Content Placeholder 2"/>
          <p:cNvSpPr>
            <a:spLocks noGrp="1"/>
          </p:cNvSpPr>
          <p:nvPr>
            <p:ph idx="1"/>
          </p:nvPr>
        </p:nvSpPr>
        <p:spPr>
          <a:xfrm>
            <a:off x="685800" y="1932039"/>
            <a:ext cx="6304935" cy="4286199"/>
          </a:xfrm>
        </p:spPr>
        <p:txBody>
          <a:bodyPr/>
          <a:lstStyle/>
          <a:p>
            <a:r>
              <a:rPr lang="en-GB" altLang="en-US" dirty="0"/>
              <a:t>This is child initiated learning where the children will talk or draw what they would like to do.</a:t>
            </a:r>
          </a:p>
          <a:p>
            <a:r>
              <a:rPr lang="en-GB" altLang="en-US" dirty="0"/>
              <a:t>Through their activities (play) solidify their learning.</a:t>
            </a:r>
          </a:p>
          <a:p>
            <a:r>
              <a:rPr lang="en-GB" altLang="en-US" dirty="0"/>
              <a:t>Everyday provision includes role play, drawing, music, computers, building, sand and water.</a:t>
            </a:r>
          </a:p>
          <a:p>
            <a:r>
              <a:rPr lang="en-GB" altLang="en-US" dirty="0"/>
              <a:t>Enhance the provision with activities linked to the topic e.g. Sewed superhero puppets, built traps for evil characters and collected evil peas from goo!</a:t>
            </a:r>
          </a:p>
        </p:txBody>
      </p:sp>
      <p:pic>
        <p:nvPicPr>
          <p:cNvPr id="7" name="Content Placeholder 4" descr="tuff.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832910" y="4315691"/>
            <a:ext cx="2625540" cy="1960688"/>
          </a:xfrm>
          <a:prstGeom prst="rect">
            <a:avLst/>
          </a:prstGeom>
        </p:spPr>
      </p:pic>
      <p:pic>
        <p:nvPicPr>
          <p:cNvPr id="8" name="Picture 5" descr="sup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440" y="2012508"/>
            <a:ext cx="2701455" cy="202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53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482" y="449182"/>
            <a:ext cx="8610600" cy="1293028"/>
          </a:xfrm>
        </p:spPr>
        <p:txBody>
          <a:bodyPr/>
          <a:lstStyle/>
          <a:p>
            <a:pPr algn="ctr"/>
            <a:r>
              <a:rPr lang="en-GB" dirty="0"/>
              <a:t>Topics and Focus texts</a:t>
            </a:r>
          </a:p>
        </p:txBody>
      </p:sp>
      <p:pic>
        <p:nvPicPr>
          <p:cNvPr id="4" name="Content Placeholder 3"/>
          <p:cNvPicPr>
            <a:picLocks noGrp="1" noChangeAspect="1"/>
          </p:cNvPicPr>
          <p:nvPr>
            <p:ph idx="1"/>
          </p:nvPr>
        </p:nvPicPr>
        <p:blipFill rotWithShape="1">
          <a:blip r:embed="rId3"/>
          <a:srcRect l="11428" t="21711" r="10511" b="12322"/>
          <a:stretch/>
        </p:blipFill>
        <p:spPr>
          <a:xfrm>
            <a:off x="415749" y="1660629"/>
            <a:ext cx="5839465" cy="3701067"/>
          </a:xfrm>
          <a:prstGeom prst="rect">
            <a:avLst/>
          </a:prstGeom>
        </p:spPr>
      </p:pic>
      <p:pic>
        <p:nvPicPr>
          <p:cNvPr id="1028" name="Picture 4" descr="10 Childrens Books to learn about business | Blue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742" y="2711063"/>
            <a:ext cx="4609811" cy="280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6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Newton Class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9" y="2057401"/>
            <a:ext cx="5112327" cy="38342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874" y="2273876"/>
            <a:ext cx="5112326" cy="3834245"/>
          </a:xfrm>
          <a:prstGeom prst="rect">
            <a:avLst/>
          </a:prstGeom>
        </p:spPr>
      </p:pic>
    </p:spTree>
    <p:extLst>
      <p:ext uri="{BB962C8B-B14F-4D97-AF65-F5344CB8AC3E}">
        <p14:creationId xmlns:p14="http://schemas.microsoft.com/office/powerpoint/2010/main" val="354156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Jenner Class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1468" y="1849580"/>
            <a:ext cx="6109855" cy="4582391"/>
          </a:xfrm>
          <a:prstGeom prst="rect">
            <a:avLst/>
          </a:prstGeom>
        </p:spPr>
      </p:pic>
    </p:spTree>
    <p:extLst>
      <p:ext uri="{BB962C8B-B14F-4D97-AF65-F5344CB8AC3E}">
        <p14:creationId xmlns:p14="http://schemas.microsoft.com/office/powerpoint/2010/main" val="325302980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1156</TotalTime>
  <Words>887</Words>
  <Application>Microsoft Office PowerPoint</Application>
  <PresentationFormat>Widescreen</PresentationFormat>
  <Paragraphs>119</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Vapor Trail</vt:lpstr>
      <vt:lpstr>Welcome to eyfs  at the discovery school </vt:lpstr>
      <vt:lpstr>Is my child ready for school?</vt:lpstr>
      <vt:lpstr>Baseline assessment/speech and language</vt:lpstr>
      <vt:lpstr>staffing</vt:lpstr>
      <vt:lpstr>How we learn in EYFS</vt:lpstr>
      <vt:lpstr>Plan, Learn, review</vt:lpstr>
      <vt:lpstr>Topics and Focus texts</vt:lpstr>
      <vt:lpstr>Newton Class</vt:lpstr>
      <vt:lpstr>Jenner Class</vt:lpstr>
      <vt:lpstr>Einstein Class</vt:lpstr>
      <vt:lpstr>Outside area</vt:lpstr>
      <vt:lpstr>Outside area</vt:lpstr>
      <vt:lpstr>Outside area</vt:lpstr>
      <vt:lpstr>Discovery walk</vt:lpstr>
      <vt:lpstr>Uniform AND ESSENTIALS </vt:lpstr>
      <vt:lpstr>Snack/lunch time </vt:lpstr>
      <vt:lpstr>Reading at home</vt:lpstr>
      <vt:lpstr>Physical education</vt:lpstr>
      <vt:lpstr>Celebrations </vt:lpstr>
      <vt:lpstr>Celebrations  CONTINUED </vt:lpstr>
      <vt:lpstr>Communication</vt:lpstr>
    </vt:vector>
  </TitlesOfParts>
  <Company>Discovery School, The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eyfs</dc:title>
  <dc:creator>Ms N Aiston</dc:creator>
  <cp:lastModifiedBy>Aaron Johncock</cp:lastModifiedBy>
  <cp:revision>49</cp:revision>
  <dcterms:created xsi:type="dcterms:W3CDTF">2020-09-07T15:32:26Z</dcterms:created>
  <dcterms:modified xsi:type="dcterms:W3CDTF">2021-06-25T13:59:59Z</dcterms:modified>
</cp:coreProperties>
</file>