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0" r:id="rId3"/>
    <p:sldId id="259" r:id="rId4"/>
    <p:sldId id="258" r:id="rId5"/>
    <p:sldId id="257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5D2E8-48B4-4E9C-B524-D618D2EC2CA9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C7ADE-62E6-4F6D-AE24-766EAFAD0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140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6DCE-DBB9-4134-B4CE-1C43E47C50D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F5F0-FB7B-4666-B622-B418B040A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026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6DCE-DBB9-4134-B4CE-1C43E47C50D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F5F0-FB7B-4666-B622-B418B040A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31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6DCE-DBB9-4134-B4CE-1C43E47C50D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F5F0-FB7B-4666-B622-B418B040A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42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6DCE-DBB9-4134-B4CE-1C43E47C50D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F5F0-FB7B-4666-B622-B418B040A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7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6DCE-DBB9-4134-B4CE-1C43E47C50D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F5F0-FB7B-4666-B622-B418B040A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36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6DCE-DBB9-4134-B4CE-1C43E47C50D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F5F0-FB7B-4666-B622-B418B040A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57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6DCE-DBB9-4134-B4CE-1C43E47C50D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F5F0-FB7B-4666-B622-B418B040A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47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6DCE-DBB9-4134-B4CE-1C43E47C50D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F5F0-FB7B-4666-B622-B418B040A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74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6DCE-DBB9-4134-B4CE-1C43E47C50D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F5F0-FB7B-4666-B622-B418B040A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27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6DCE-DBB9-4134-B4CE-1C43E47C50D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F5F0-FB7B-4666-B622-B418B040A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32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6DCE-DBB9-4134-B4CE-1C43E47C50D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F5F0-FB7B-4666-B622-B418B040A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76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56DCE-DBB9-4134-B4CE-1C43E47C50D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5F5F0-FB7B-4666-B622-B418B040A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43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Spelling lists </a:t>
            </a:r>
            <a:r>
              <a:rPr lang="en-GB" smtClean="0"/>
              <a:t>for </a:t>
            </a:r>
            <a:r>
              <a:rPr lang="en-GB" smtClean="0"/>
              <a:t>Year </a:t>
            </a:r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98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34797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Y4 Spelling.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77798"/>
            <a:ext cx="9144000" cy="5680203"/>
          </a:xfrm>
        </p:spPr>
        <p:txBody>
          <a:bodyPr>
            <a:normAutofit/>
          </a:bodyPr>
          <a:lstStyle/>
          <a:p>
            <a:r>
              <a:rPr lang="en-GB" sz="2000" dirty="0"/>
              <a:t>Please find attached a copy of the spellings for year 4 for the entire year.  The children will have an additional copy of this stuck inside their reading records.</a:t>
            </a:r>
          </a:p>
          <a:p>
            <a:endParaRPr lang="en-GB" sz="2000" dirty="0"/>
          </a:p>
          <a:p>
            <a:r>
              <a:rPr lang="en-GB" sz="2000" dirty="0"/>
              <a:t>We have one weekly spelling lesson in class to focus upon spelling patterns, homophones and words with prefixes and suffixes.</a:t>
            </a:r>
          </a:p>
          <a:p>
            <a:endParaRPr lang="en-GB" sz="2000" dirty="0"/>
          </a:p>
          <a:p>
            <a:r>
              <a:rPr lang="en-GB" sz="2000" dirty="0"/>
              <a:t>The homework expectation is for the children to learn their weekly spellings from the list.  They can have a go at finding other words with similar spelling patterns at home too if they wish.</a:t>
            </a:r>
          </a:p>
          <a:p>
            <a:endParaRPr lang="en-GB" sz="2000" dirty="0"/>
          </a:p>
          <a:p>
            <a:r>
              <a:rPr lang="en-GB" sz="2000" dirty="0"/>
              <a:t>The pupils will be tested on some of these words on Fridays, through a dictated sentence. We will also include an extra word that fits the spelling rule/pattern!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From the Year 4 team.</a:t>
            </a:r>
          </a:p>
        </p:txBody>
      </p:sp>
    </p:spTree>
    <p:extLst>
      <p:ext uri="{BB962C8B-B14F-4D97-AF65-F5344CB8AC3E}">
        <p14:creationId xmlns:p14="http://schemas.microsoft.com/office/powerpoint/2010/main" val="1855622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6096"/>
              </p:ext>
            </p:extLst>
          </p:nvPr>
        </p:nvGraphicFramePr>
        <p:xfrm>
          <a:off x="538655" y="422493"/>
          <a:ext cx="11296648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2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2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20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2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120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120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Year 4 Spellings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Homophones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 11/9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Homophones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 18/9</a:t>
                      </a:r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Adding Suffixes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25/9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Adding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suffixes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2/10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Prefixes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9/10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spelt </a:t>
                      </a:r>
                      <a:r>
                        <a:rPr lang="en-GB" sz="14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 16/10</a:t>
                      </a:r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 23/10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26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Children will be expected to learn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the spellings each week for a dictation test in class on Fridays.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their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there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they’re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hour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our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which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witch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whose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who’s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weather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whether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scene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seen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rain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reign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rein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plain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plane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peace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piece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missed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mist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dangerous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poisonous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famous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various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jealous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enormous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hideous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serious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humorous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courageous</a:t>
                      </a:r>
                      <a:endParaRPr lang="en-GB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invention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injection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hesitation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revolution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pollution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organisation</a:t>
                      </a:r>
                      <a:endParaRPr lang="en-GB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illegal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illegible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immature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immortal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impossible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impatient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imperfect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irregular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irrelevant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Irresponsible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return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reappear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scheme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chorus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chemist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echo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ache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monarch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anchor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stomach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chaos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league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tongue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antique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unique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intrigue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vague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mosque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cheque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rogue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2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Half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Term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 6/11</a:t>
                      </a:r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Prefixes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13/11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Adding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suffixes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20/11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 27/11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 4/12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er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11/12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ear and </a:t>
                      </a:r>
                      <a:r>
                        <a:rPr lang="en-GB" sz="14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ir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18/12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09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scene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discipline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fascinate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crescent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scented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scissors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ascend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descend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disappoint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disagree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disobey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dislike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misbehave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mislead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misspell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inactive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incorrect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Independent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subheading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submarine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sadly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gently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early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occasionally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probably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angrily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completely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accidentally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really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actually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quickly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suddenly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bicycle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centre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century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certain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circle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decide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exercise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medicine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notice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recent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sentence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famous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various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curious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enormous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hideous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vigorous 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tremendous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glamorous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courteous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answer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certain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consider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quarter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remember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deliver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offer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jumper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slumber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early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earth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heard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learn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pearl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circle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firm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twirl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whirl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194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534520"/>
              </p:ext>
            </p:extLst>
          </p:nvPr>
        </p:nvGraphicFramePr>
        <p:xfrm>
          <a:off x="425669" y="245943"/>
          <a:ext cx="11296649" cy="6089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3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3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38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38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38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138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Year 4 Spellings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ar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and </a:t>
                      </a:r>
                      <a:r>
                        <a:rPr lang="en-GB" sz="14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ary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8/1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tetra graphs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15/1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silent letters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22/1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29/1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dirty="0"/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Homophones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 5/2</a:t>
                      </a:r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Adding suffixes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12/2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Children will be expected to learn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the spellings each week for a test in class on Fridays.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calendar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grammar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particular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peculiar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popular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regular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February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library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ordinary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eight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eighth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caught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height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naughty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straight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neighbour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length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strength </a:t>
                      </a:r>
                    </a:p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island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guard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guide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knowledge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gnaw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gnarled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knot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wrinkled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wrap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address</a:t>
                      </a:r>
                    </a:p>
                    <a:p>
                      <a:r>
                        <a:rPr lang="en-GB" dirty="0" smtClean="0"/>
                        <a:t>appear</a:t>
                      </a:r>
                    </a:p>
                    <a:p>
                      <a:r>
                        <a:rPr lang="en-GB" dirty="0" smtClean="0"/>
                        <a:t>arrive</a:t>
                      </a:r>
                    </a:p>
                    <a:p>
                      <a:r>
                        <a:rPr lang="en-GB" dirty="0" smtClean="0"/>
                        <a:t>different</a:t>
                      </a:r>
                    </a:p>
                    <a:p>
                      <a:r>
                        <a:rPr lang="en-GB" dirty="0" smtClean="0"/>
                        <a:t>difficult</a:t>
                      </a:r>
                    </a:p>
                    <a:p>
                      <a:r>
                        <a:rPr lang="en-GB" dirty="0" err="1" smtClean="0"/>
                        <a:t>opposit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possess</a:t>
                      </a:r>
                    </a:p>
                    <a:p>
                      <a:r>
                        <a:rPr lang="en-GB" dirty="0" smtClean="0"/>
                        <a:t>possible</a:t>
                      </a:r>
                    </a:p>
                    <a:p>
                      <a:r>
                        <a:rPr lang="en-GB" dirty="0" smtClean="0"/>
                        <a:t>pressure</a:t>
                      </a:r>
                      <a:endParaRPr lang="en-GB" dirty="0"/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medal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meddle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meat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meet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main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mail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knot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invasion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confusion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collision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television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extension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illusion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erosion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473">
                <a:tc>
                  <a:txBody>
                    <a:bodyPr/>
                    <a:lstStyle/>
                    <a:p>
                      <a:r>
                        <a:rPr lang="en-GB" dirty="0" smtClean="0"/>
                        <a:t>Half term</a:t>
                      </a:r>
                      <a:endParaRPr lang="en-GB" dirty="0"/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 26/2</a:t>
                      </a:r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Adding Suffixes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5/3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Adding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suffixes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12/3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Homophones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 19/3</a:t>
                      </a:r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Homophones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 26/3</a:t>
                      </a:r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Adding suffixes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1/4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47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chef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machine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brochure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parachute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expression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discussion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confession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permission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admission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expansion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extension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comprehension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tension</a:t>
                      </a:r>
                      <a:endParaRPr lang="en-GB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musician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electrician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magician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politician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mathematician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technician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optician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beautician</a:t>
                      </a:r>
                      <a:endParaRPr lang="en-GB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heel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heal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he’ll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here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hear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grown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groan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grate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great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fair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fare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break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brake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berry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bury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ball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bawl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affect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accept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except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forgetting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forgotten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beginning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beginner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preferring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preferred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gardening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gardener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limiting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limited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427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978768"/>
              </p:ext>
            </p:extLst>
          </p:nvPr>
        </p:nvGraphicFramePr>
        <p:xfrm>
          <a:off x="212941" y="106062"/>
          <a:ext cx="11569754" cy="6664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2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2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8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28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528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844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Year 4 Spellings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Adding Suffixes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23/4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Adding suffixes</a:t>
                      </a:r>
                    </a:p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w/e 30/4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Adding suffixes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7/5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spelt 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14/5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Adding Prefixes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21/5</a:t>
                      </a:r>
                      <a:endParaRPr lang="en-GB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Adding Prefixes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28/5</a:t>
                      </a:r>
                      <a:endParaRPr lang="en-GB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085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Children will be expected to learn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the spellings each week for a test in class on Fridays.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information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adoration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sensation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preparation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admiration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alliteration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formation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anticipation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calculation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duplication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limitation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measure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treasure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pleasure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enclosure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closure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leisure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exposure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displeasure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creature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feature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furniture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picture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nature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adventure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miniature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lecture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puncture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culture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vulture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future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myth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gym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Egypt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pyramid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mystery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hymn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crystal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lyric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symbol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syrup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system</a:t>
                      </a:r>
                      <a:endParaRPr lang="en-GB" sz="1400" b="0" u="non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interact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intercity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international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interrelated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supermarket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superman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superstar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antiseptic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anticlockwise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Antisocial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Antifreeze</a:t>
                      </a:r>
                    </a:p>
                    <a:p>
                      <a:pPr algn="ctr"/>
                      <a:r>
                        <a:rPr lang="en-GB" sz="18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Anticlimax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autobiography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Autograph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Automatic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automobile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Half Term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u spelt </a:t>
                      </a:r>
                      <a:r>
                        <a:rPr lang="en-GB" sz="12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ou</a:t>
                      </a:r>
                      <a:endParaRPr lang="en-GB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11/6</a:t>
                      </a:r>
                      <a:endParaRPr lang="en-GB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Prefixes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18/6</a:t>
                      </a:r>
                      <a:endParaRPr lang="en-GB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 25/6</a:t>
                      </a:r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 2/7</a:t>
                      </a:r>
                    </a:p>
                    <a:p>
                      <a:endParaRPr lang="en-GB" dirty="0"/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 9/7</a:t>
                      </a:r>
                    </a:p>
                    <a:p>
                      <a:endParaRPr lang="en-GB" sz="1600" dirty="0"/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w/e 16/7</a:t>
                      </a:r>
                    </a:p>
                    <a:p>
                      <a:endParaRPr lang="en-GB" sz="1600" dirty="0"/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73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although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though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thought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through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cough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rough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bought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brought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rough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tough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enough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unhappy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unable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unkind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undo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unlock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unusual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unfair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unheard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unseen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Unfairness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redo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refresh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weigh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sleigh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eight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neighbour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obey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survey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convey</a:t>
                      </a: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breath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breathe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experience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experiment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extreme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surprise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therefore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weight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minute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natural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woman</a:t>
                      </a:r>
                    </a:p>
                    <a:p>
                      <a:pPr algn="ctr"/>
                      <a:r>
                        <a:rPr lang="en-GB" sz="1400" dirty="0" smtClean="0"/>
                        <a:t>women</a:t>
                      </a:r>
                    </a:p>
                    <a:p>
                      <a:pPr algn="ctr"/>
                      <a:r>
                        <a:rPr lang="en-GB" sz="1400" dirty="0" smtClean="0"/>
                        <a:t>believe</a:t>
                      </a:r>
                    </a:p>
                    <a:p>
                      <a:pPr algn="ctr"/>
                      <a:r>
                        <a:rPr lang="en-GB" sz="1400" dirty="0" smtClean="0"/>
                        <a:t>build</a:t>
                      </a:r>
                    </a:p>
                    <a:p>
                      <a:pPr algn="ctr"/>
                      <a:r>
                        <a:rPr lang="en-GB" sz="1400" dirty="0" smtClean="0"/>
                        <a:t>busy</a:t>
                      </a:r>
                    </a:p>
                    <a:p>
                      <a:pPr algn="ctr"/>
                      <a:r>
                        <a:rPr lang="en-GB" sz="1400" dirty="0" smtClean="0"/>
                        <a:t>business</a:t>
                      </a:r>
                    </a:p>
                    <a:p>
                      <a:pPr algn="ctr"/>
                      <a:r>
                        <a:rPr lang="en-GB" sz="1400" dirty="0" smtClean="0"/>
                        <a:t>contin</a:t>
                      </a:r>
                      <a:r>
                        <a:rPr lang="en-GB" sz="1400" baseline="0" dirty="0" smtClean="0"/>
                        <a:t>ue</a:t>
                      </a:r>
                    </a:p>
                    <a:p>
                      <a:pPr algn="ctr"/>
                      <a:r>
                        <a:rPr lang="en-GB" sz="1400" baseline="0" dirty="0" smtClean="0"/>
                        <a:t>describe</a:t>
                      </a:r>
                    </a:p>
                    <a:p>
                      <a:pPr algn="ctr"/>
                      <a:r>
                        <a:rPr lang="en-GB" sz="1400" baseline="0" dirty="0" smtClean="0"/>
                        <a:t>favourite</a:t>
                      </a:r>
                    </a:p>
                    <a:p>
                      <a:pPr algn="ctr"/>
                      <a:r>
                        <a:rPr lang="en-GB" sz="1400" baseline="0" dirty="0" smtClean="0"/>
                        <a:t>forward/forwards</a:t>
                      </a:r>
                      <a:endParaRPr lang="en-GB" sz="1400" dirty="0" smtClean="0"/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fruit</a:t>
                      </a:r>
                    </a:p>
                    <a:p>
                      <a:r>
                        <a:rPr lang="en-GB" sz="1400" dirty="0" smtClean="0"/>
                        <a:t>group</a:t>
                      </a:r>
                    </a:p>
                    <a:p>
                      <a:r>
                        <a:rPr lang="en-GB" sz="1400" dirty="0" smtClean="0"/>
                        <a:t>heart</a:t>
                      </a:r>
                    </a:p>
                    <a:p>
                      <a:r>
                        <a:rPr lang="en-GB" sz="1400" dirty="0" smtClean="0"/>
                        <a:t>history</a:t>
                      </a:r>
                    </a:p>
                    <a:p>
                      <a:r>
                        <a:rPr lang="en-GB" sz="1400" dirty="0" smtClean="0"/>
                        <a:t>imagine</a:t>
                      </a:r>
                    </a:p>
                    <a:p>
                      <a:r>
                        <a:rPr lang="en-GB" sz="1400" dirty="0" smtClean="0"/>
                        <a:t>increase</a:t>
                      </a:r>
                    </a:p>
                    <a:p>
                      <a:r>
                        <a:rPr lang="en-GB" sz="1400" dirty="0" smtClean="0"/>
                        <a:t>important</a:t>
                      </a:r>
                    </a:p>
                    <a:p>
                      <a:r>
                        <a:rPr lang="en-GB" sz="1400" dirty="0" smtClean="0"/>
                        <a:t>interest</a:t>
                      </a:r>
                    </a:p>
                    <a:p>
                      <a:r>
                        <a:rPr lang="en-GB" sz="1400" dirty="0" smtClean="0"/>
                        <a:t>material</a:t>
                      </a:r>
                    </a:p>
                    <a:p>
                      <a:r>
                        <a:rPr lang="en-GB" sz="1400" dirty="0" smtClean="0"/>
                        <a:t>mention</a:t>
                      </a:r>
                      <a:endParaRPr lang="en-GB" sz="1400" dirty="0"/>
                    </a:p>
                  </a:txBody>
                  <a:tcPr marL="50998" marR="50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96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716</Words>
  <Application>Microsoft Office PowerPoint</Application>
  <PresentationFormat>Widescreen</PresentationFormat>
  <Paragraphs>469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Spelling lists for Year 4</vt:lpstr>
      <vt:lpstr>Y4 Spelling.</vt:lpstr>
      <vt:lpstr>PowerPoint Presentation</vt:lpstr>
      <vt:lpstr>PowerPoint Presentation</vt:lpstr>
      <vt:lpstr>PowerPoint Presentation</vt:lpstr>
    </vt:vector>
  </TitlesOfParts>
  <Company>Discovery School, The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lists for year 4</dc:title>
  <dc:creator>R Ingles</dc:creator>
  <cp:lastModifiedBy>P Hipkiss</cp:lastModifiedBy>
  <cp:revision>32</cp:revision>
  <cp:lastPrinted>2018-09-06T11:34:31Z</cp:lastPrinted>
  <dcterms:created xsi:type="dcterms:W3CDTF">2017-07-27T16:48:34Z</dcterms:created>
  <dcterms:modified xsi:type="dcterms:W3CDTF">2020-10-08T14:34:46Z</dcterms:modified>
</cp:coreProperties>
</file>