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151B1-9323-4241-9CBB-3F43E99C4E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17FD34-4F9A-458F-BC71-DD96B24E23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ADE7D-C0B1-4509-B47B-375529F67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2AFBC-D62E-4622-AE3D-DF4FDF359C61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F871D-76E0-452F-8CBF-6ABB87A3C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7BDAE-D560-45CA-BBBE-4DF257007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5F3F2-2FCF-4E5A-A56E-CD2F51178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593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52E26-8F4C-4099-9AF6-AA68D72FA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8B4261-6E4A-457E-9C4C-A4CE404CF0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AF515-C1A7-4392-AD43-FEED63204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2AFBC-D62E-4622-AE3D-DF4FDF359C61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FAF3C-4FB7-4EE0-94AC-4B1C47DC5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6F251-8065-4641-A860-FD44953F3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5F3F2-2FCF-4E5A-A56E-CD2F51178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994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5F1988-0F44-4D8C-A9E1-5B1D2B23CF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6831B7-E844-437B-AB47-AC5EA755C0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3E82F-DE14-42FC-A544-FC07B7BD4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2AFBC-D62E-4622-AE3D-DF4FDF359C61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2E417-BCA9-4B43-B9D6-74BAC0483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D51B2-0D52-4DBE-ABB1-7A966040F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5F3F2-2FCF-4E5A-A56E-CD2F51178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571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2350F-6A81-4C7E-9283-2867A7EDB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147E1-3358-4688-9076-BA934805D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8A048-BED5-4971-B2C1-E3707576F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2AFBC-D62E-4622-AE3D-DF4FDF359C61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FD9E6-6A90-4BB5-8037-515B7BE96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2972A-4527-474B-95B6-AA6952325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5F3F2-2FCF-4E5A-A56E-CD2F51178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001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157A6-EFD1-4664-BFF4-AA923E33C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B31A89-EA1F-44AC-8D21-6F2865EEC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21272-3106-4F3E-A555-A9E8C7B4A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2AFBC-D62E-4622-AE3D-DF4FDF359C61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92B2F-B6EE-4749-83DB-073B03A12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0757C-9150-4CA7-89F1-B79E8E221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5F3F2-2FCF-4E5A-A56E-CD2F51178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423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DB386-B248-43D7-9243-400A947A3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341DF-75B4-48BC-B625-5B8CEDAED2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B54E43-EB29-4960-B77C-7C271896E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3D5488-A0D1-4CD3-951D-8E309BF99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2AFBC-D62E-4622-AE3D-DF4FDF359C61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4F2567-95E5-414E-8504-D983DCD1A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37536E-E704-4858-AFDC-BC447A837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5F3F2-2FCF-4E5A-A56E-CD2F51178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592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AC369-3305-41B8-B32C-B7454E660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DF31B4-54A7-4A7E-981A-E182E26F0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CDACCA-4429-406E-AFC2-CBD2D33C0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585B1C-B49E-4503-A1DA-7CFA436D52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2BB4D5-B1FC-476F-9496-09AEBEAABA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C178C9-E4F4-43A2-BFB6-3E73672D2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2AFBC-D62E-4622-AE3D-DF4FDF359C61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4485D6-3387-4A8C-9FD8-1D5A3937E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F2FAB-512A-4FD0-8C0A-B731CDCE9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5F3F2-2FCF-4E5A-A56E-CD2F51178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777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E15E3-CCD2-4875-9102-77393F967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9EA554-739A-4439-911F-0F2092606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2AFBC-D62E-4622-AE3D-DF4FDF359C61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0B9175-0215-44CF-80A0-F4D9EFBD9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A73229-562D-49A2-874C-8E3609353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5F3F2-2FCF-4E5A-A56E-CD2F51178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513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2E6966-C31A-44BE-BA48-0A905F455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2AFBC-D62E-4622-AE3D-DF4FDF359C61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D50604-32A9-4433-BACA-D7336CBB3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5F2409-2AA8-4F49-A6D7-9657E2D41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5F3F2-2FCF-4E5A-A56E-CD2F51178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988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F9CA5-00B4-41BF-BFB4-8334C375E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03672-F043-4C76-8DDE-AB873A9D6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E0BA98-810F-415F-A8C3-00FFD2A733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41FB8F-BC95-48EE-B217-3A39DD51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2AFBC-D62E-4622-AE3D-DF4FDF359C61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B14668-8F23-43F7-A330-E95D9DA27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35FB82-40A3-470C-907C-DB295FEC6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5F3F2-2FCF-4E5A-A56E-CD2F51178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76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83265-9EB4-4F5C-9ADF-2C8E6781C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C3035F-473D-4762-9911-6228C2D3C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808FE3-D784-46D6-88D5-70627BAAB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46B2CC-DFD0-47F4-B740-20DD3E161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2AFBC-D62E-4622-AE3D-DF4FDF359C61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C57CF8-5573-43A8-B0AD-1E3FB54B6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7A3811-7E75-482E-B059-0587B056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5F3F2-2FCF-4E5A-A56E-CD2F51178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49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B653F0-8C16-4D2F-BF20-BB4C378B4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69B1D2-FDCE-4DB5-9D4A-61CFA3E17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20FA1C-6A31-41B6-8E99-99F548333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2AFBC-D62E-4622-AE3D-DF4FDF359C61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66852-801D-416A-93C8-8D4C85968A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467B2-1997-43E6-843D-E59615F22A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5F3F2-2FCF-4E5A-A56E-CD2F51178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85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gl.co.uk/en-gb/adventure-holidays/centres/osmington-bay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AF596A-C85D-4222-8F68-D6080935C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" y="1344843"/>
            <a:ext cx="12192000" cy="535165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E9A1652-972A-402D-9A82-5D6CEBAE8918}"/>
              </a:ext>
            </a:extLst>
          </p:cNvPr>
          <p:cNvSpPr/>
          <p:nvPr/>
        </p:nvSpPr>
        <p:spPr>
          <a:xfrm>
            <a:off x="1004047" y="161503"/>
            <a:ext cx="10219764" cy="9681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PGL – 7</a:t>
            </a:r>
            <a:r>
              <a:rPr lang="en-GB" sz="4800" baseline="300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th</a:t>
            </a:r>
            <a:r>
              <a:rPr lang="en-GB" sz="48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 June – 10</a:t>
            </a:r>
            <a:r>
              <a:rPr lang="en-GB" sz="4800" baseline="300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th</a:t>
            </a:r>
            <a:r>
              <a:rPr lang="en-GB" sz="48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 June, 2023</a:t>
            </a:r>
          </a:p>
        </p:txBody>
      </p:sp>
    </p:spTree>
    <p:extLst>
      <p:ext uri="{BB962C8B-B14F-4D97-AF65-F5344CB8AC3E}">
        <p14:creationId xmlns:p14="http://schemas.microsoft.com/office/powerpoint/2010/main" val="1405608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E9A1652-972A-402D-9A82-5D6CEBAE8918}"/>
              </a:ext>
            </a:extLst>
          </p:cNvPr>
          <p:cNvSpPr/>
          <p:nvPr/>
        </p:nvSpPr>
        <p:spPr>
          <a:xfrm>
            <a:off x="986118" y="228600"/>
            <a:ext cx="10219764" cy="9681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Thank you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9708A3-C8ED-4ECD-878D-002B9C5DD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09" y="1738350"/>
            <a:ext cx="10395582" cy="33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271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E9A1652-972A-402D-9A82-5D6CEBAE8918}"/>
              </a:ext>
            </a:extLst>
          </p:cNvPr>
          <p:cNvSpPr/>
          <p:nvPr/>
        </p:nvSpPr>
        <p:spPr>
          <a:xfrm>
            <a:off x="986118" y="228600"/>
            <a:ext cx="10219764" cy="9681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Location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3DD597-B695-48B2-ABF1-8AB97DC7C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318" y="1691674"/>
            <a:ext cx="8795364" cy="273240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6082DB-180D-4740-BA42-99750391E821}"/>
              </a:ext>
            </a:extLst>
          </p:cNvPr>
          <p:cNvSpPr/>
          <p:nvPr/>
        </p:nvSpPr>
        <p:spPr>
          <a:xfrm>
            <a:off x="1302123" y="4918968"/>
            <a:ext cx="9587753" cy="135549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By car – 3 hours and 16 minutes. </a:t>
            </a:r>
          </a:p>
        </p:txBody>
      </p:sp>
    </p:spTree>
    <p:extLst>
      <p:ext uri="{BB962C8B-B14F-4D97-AF65-F5344CB8AC3E}">
        <p14:creationId xmlns:p14="http://schemas.microsoft.com/office/powerpoint/2010/main" val="887795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E9A1652-972A-402D-9A82-5D6CEBAE8918}"/>
              </a:ext>
            </a:extLst>
          </p:cNvPr>
          <p:cNvSpPr/>
          <p:nvPr/>
        </p:nvSpPr>
        <p:spPr>
          <a:xfrm>
            <a:off x="986118" y="228600"/>
            <a:ext cx="10219764" cy="9681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Location </a:t>
            </a:r>
          </a:p>
        </p:txBody>
      </p:sp>
      <p:pic>
        <p:nvPicPr>
          <p:cNvPr id="1026" name="Picture 2" descr="PGL Osmington Bay Adventure nr Dorset | PGL Adventures">
            <a:extLst>
              <a:ext uri="{FF2B5EF4-FFF2-40B4-BE49-F238E27FC236}">
                <a16:creationId xmlns:a16="http://schemas.microsoft.com/office/drawing/2014/main" id="{5AFEEE13-235A-4D5F-8BBF-4240AA3B8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222" y="2125476"/>
            <a:ext cx="6692153" cy="37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8C9E9E0-C6D8-49E4-B179-95BE1A49F21B}"/>
              </a:ext>
            </a:extLst>
          </p:cNvPr>
          <p:cNvSpPr/>
          <p:nvPr/>
        </p:nvSpPr>
        <p:spPr>
          <a:xfrm>
            <a:off x="309282" y="1497104"/>
            <a:ext cx="4468906" cy="502471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45 acres of grounds with access to the nearby beautiful pebble beach with clifftop views.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Stunning views of Weymouth and Portland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One of the largest centres</a:t>
            </a:r>
          </a:p>
        </p:txBody>
      </p:sp>
    </p:spTree>
    <p:extLst>
      <p:ext uri="{BB962C8B-B14F-4D97-AF65-F5344CB8AC3E}">
        <p14:creationId xmlns:p14="http://schemas.microsoft.com/office/powerpoint/2010/main" val="1277054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E9A1652-972A-402D-9A82-5D6CEBAE8918}"/>
              </a:ext>
            </a:extLst>
          </p:cNvPr>
          <p:cNvSpPr/>
          <p:nvPr/>
        </p:nvSpPr>
        <p:spPr>
          <a:xfrm>
            <a:off x="986118" y="228600"/>
            <a:ext cx="10219764" cy="9681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Accommodation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0DD7258-53CB-454B-A716-52F73C9C4B37}"/>
              </a:ext>
            </a:extLst>
          </p:cNvPr>
          <p:cNvSpPr/>
          <p:nvPr/>
        </p:nvSpPr>
        <p:spPr>
          <a:xfrm>
            <a:off x="7342094" y="1497104"/>
            <a:ext cx="4468906" cy="502471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Comfortable 4 -6 bed chalets in newly built accommodation blocks.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All rooms have </a:t>
            </a:r>
          </a:p>
          <a:p>
            <a:r>
              <a:rPr lang="en-GB" sz="26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   </a:t>
            </a:r>
            <a:r>
              <a:rPr lang="en-GB" sz="2600" dirty="0" err="1">
                <a:solidFill>
                  <a:srgbClr val="0070C0"/>
                </a:solidFill>
                <a:latin typeface="Twinkl Cursive Looped" panose="02000000000000000000" pitchFamily="2" charset="0"/>
              </a:rPr>
              <a:t>en</a:t>
            </a:r>
            <a:r>
              <a:rPr lang="en-GB" sz="26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-suite and bathrooms.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Amazing views over the coastline and sea.</a:t>
            </a:r>
          </a:p>
          <a:p>
            <a:endParaRPr lang="en-GB" sz="2600" dirty="0">
              <a:solidFill>
                <a:srgbClr val="0070C0"/>
              </a:solidFill>
              <a:latin typeface="Twinkl Cursive Looped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600" dirty="0">
              <a:solidFill>
                <a:srgbClr val="0070C0"/>
              </a:solidFill>
              <a:latin typeface="Twinkl Cursive Looped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18A69F-E2D1-4F44-B3CA-20845F40A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07" y="1989992"/>
            <a:ext cx="6911282" cy="403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153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E9A1652-972A-402D-9A82-5D6CEBAE8918}"/>
              </a:ext>
            </a:extLst>
          </p:cNvPr>
          <p:cNvSpPr/>
          <p:nvPr/>
        </p:nvSpPr>
        <p:spPr>
          <a:xfrm>
            <a:off x="986118" y="228600"/>
            <a:ext cx="10219764" cy="9681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Facilities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0DD7258-53CB-454B-A716-52F73C9C4B37}"/>
              </a:ext>
            </a:extLst>
          </p:cNvPr>
          <p:cNvSpPr/>
          <p:nvPr/>
        </p:nvSpPr>
        <p:spPr>
          <a:xfrm>
            <a:off x="7342094" y="1877688"/>
            <a:ext cx="4468906" cy="437029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Wide range of outdoor and indoor activities including: climbing, water sports, abseiling, laser-tag and archery.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Sports hall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Shop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AC07BB-D6A0-46CC-8428-1B8372B84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96" y="2043953"/>
            <a:ext cx="6787746" cy="36465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BA3FF7-005B-4A0D-937F-188D63399CAB}"/>
              </a:ext>
            </a:extLst>
          </p:cNvPr>
          <p:cNvSpPr txBox="1"/>
          <p:nvPr/>
        </p:nvSpPr>
        <p:spPr>
          <a:xfrm>
            <a:off x="655544" y="5786317"/>
            <a:ext cx="63524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https://www.pgl.co.uk/en-gb/adventure-holidays/centres/osmington-bay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1551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E9A1652-972A-402D-9A82-5D6CEBAE8918}"/>
              </a:ext>
            </a:extLst>
          </p:cNvPr>
          <p:cNvSpPr/>
          <p:nvPr/>
        </p:nvSpPr>
        <p:spPr>
          <a:xfrm>
            <a:off x="986118" y="228600"/>
            <a:ext cx="10219764" cy="9681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Food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0DD7258-53CB-454B-A716-52F73C9C4B37}"/>
              </a:ext>
            </a:extLst>
          </p:cNvPr>
          <p:cNvSpPr/>
          <p:nvPr/>
        </p:nvSpPr>
        <p:spPr>
          <a:xfrm>
            <a:off x="568336" y="1827784"/>
            <a:ext cx="4468906" cy="437029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Balanced, freshly prepared meals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2200" b="0" i="0" dirty="0">
                <a:solidFill>
                  <a:srgbClr val="0070C0"/>
                </a:solidFill>
                <a:effectLst/>
                <a:latin typeface="Twinkl Cursive Looped" panose="02000000000000000000" pitchFamily="2" charset="0"/>
              </a:rPr>
              <a:t>   A mix of hot and cold meals   </a:t>
            </a:r>
          </a:p>
          <a:p>
            <a:pPr fontAlgn="base"/>
            <a:r>
              <a:rPr lang="en-GB" sz="2200" b="0" i="0" dirty="0">
                <a:solidFill>
                  <a:srgbClr val="0070C0"/>
                </a:solidFill>
                <a:effectLst/>
                <a:latin typeface="Twinkl Cursive Looped" panose="02000000000000000000" pitchFamily="2" charset="0"/>
              </a:rPr>
              <a:t>    with vegetarian options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2200" b="0" i="0" dirty="0">
                <a:solidFill>
                  <a:srgbClr val="0070C0"/>
                </a:solidFill>
                <a:effectLst/>
                <a:latin typeface="Twinkl Cursive Looped" panose="02000000000000000000" pitchFamily="2" charset="0"/>
              </a:rPr>
              <a:t>   Self-service salad bar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2200" b="0" i="0" dirty="0">
                <a:solidFill>
                  <a:srgbClr val="0070C0"/>
                </a:solidFill>
                <a:effectLst/>
                <a:latin typeface="Twinkl Cursive Looped" panose="02000000000000000000" pitchFamily="2" charset="0"/>
              </a:rPr>
              <a:t>   Fresh fruit with every meal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2200" b="0" i="0" dirty="0">
                <a:solidFill>
                  <a:srgbClr val="0070C0"/>
                </a:solidFill>
                <a:effectLst/>
                <a:latin typeface="Twinkl Cursive Looped" panose="02000000000000000000" pitchFamily="2" charset="0"/>
              </a:rPr>
              <a:t>   Allergies, intolerances and   </a:t>
            </a:r>
          </a:p>
          <a:p>
            <a:pPr fontAlgn="base"/>
            <a:r>
              <a:rPr lang="en-GB" sz="2200" b="0" i="0" dirty="0">
                <a:solidFill>
                  <a:srgbClr val="0070C0"/>
                </a:solidFill>
                <a:effectLst/>
                <a:latin typeface="Twinkl Cursive Looped" panose="02000000000000000000" pitchFamily="2" charset="0"/>
              </a:rPr>
              <a:t>    special diets catered for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200" b="0" i="0" dirty="0">
                <a:solidFill>
                  <a:srgbClr val="0070C0"/>
                </a:solidFill>
                <a:effectLst/>
                <a:latin typeface="Twinkl Cursive Looped" panose="02000000000000000000" pitchFamily="2" charset="0"/>
              </a:rPr>
              <a:t>Support for fussy eaters – support guide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37E44B-DB41-47DA-9E26-D9BB4E929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4088" y="2270521"/>
            <a:ext cx="6174019" cy="348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810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E9A1652-972A-402D-9A82-5D6CEBAE8918}"/>
              </a:ext>
            </a:extLst>
          </p:cNvPr>
          <p:cNvSpPr/>
          <p:nvPr/>
        </p:nvSpPr>
        <p:spPr>
          <a:xfrm>
            <a:off x="986118" y="228600"/>
            <a:ext cx="10219764" cy="9681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Typical day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FFE4D0-5C1E-406D-8AE5-D89FD601D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616" y="1472479"/>
            <a:ext cx="10072767" cy="515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47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E9A1652-972A-402D-9A82-5D6CEBAE8918}"/>
              </a:ext>
            </a:extLst>
          </p:cNvPr>
          <p:cNvSpPr/>
          <p:nvPr/>
        </p:nvSpPr>
        <p:spPr>
          <a:xfrm>
            <a:off x="986118" y="228600"/>
            <a:ext cx="10219764" cy="9681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Primary to Secondary Transition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0DD7258-53CB-454B-A716-52F73C9C4B37}"/>
              </a:ext>
            </a:extLst>
          </p:cNvPr>
          <p:cNvSpPr/>
          <p:nvPr/>
        </p:nvSpPr>
        <p:spPr>
          <a:xfrm>
            <a:off x="6221506" y="1398494"/>
            <a:ext cx="5589494" cy="523090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C</a:t>
            </a:r>
            <a:r>
              <a:rPr lang="en-GB" sz="2200" b="0" i="0" dirty="0">
                <a:solidFill>
                  <a:srgbClr val="0070C0"/>
                </a:solidFill>
                <a:effectLst/>
                <a:latin typeface="Twinkl Cursive Looped" panose="02000000000000000000" pitchFamily="2" charset="0"/>
              </a:rPr>
              <a:t>hildren are encouraged to face the physical and emotional challenges via the adventure courses.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b="0" i="0" dirty="0">
                <a:solidFill>
                  <a:srgbClr val="0070C0"/>
                </a:solidFill>
                <a:effectLst/>
                <a:latin typeface="Twinkl Cursive Looped" panose="02000000000000000000" pitchFamily="2" charset="0"/>
              </a:rPr>
              <a:t>The activities help </a:t>
            </a:r>
            <a:r>
              <a:rPr lang="en-GB" sz="22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children to b</a:t>
            </a:r>
            <a:r>
              <a:rPr lang="en-GB" sz="2200" b="0" i="0" dirty="0">
                <a:solidFill>
                  <a:srgbClr val="0070C0"/>
                </a:solidFill>
                <a:effectLst/>
                <a:latin typeface="Twinkl Cursive Looped" panose="02000000000000000000" pitchFamily="2" charset="0"/>
              </a:rPr>
              <a:t>uild stronger relationships, support and encouraging each other.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200" b="0" i="0" dirty="0">
                <a:solidFill>
                  <a:srgbClr val="0070C0"/>
                </a:solidFill>
                <a:effectLst/>
                <a:latin typeface="Twinkl Cursive Looped" panose="02000000000000000000" pitchFamily="2" charset="0"/>
              </a:rPr>
              <a:t>    Dealing with new and unfamiliar </a:t>
            </a:r>
          </a:p>
          <a:p>
            <a:pPr algn="l" fontAlgn="base"/>
            <a:r>
              <a:rPr lang="en-GB" sz="22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     </a:t>
            </a:r>
            <a:r>
              <a:rPr lang="en-GB" sz="2200" b="0" i="0" dirty="0">
                <a:solidFill>
                  <a:srgbClr val="0070C0"/>
                </a:solidFill>
                <a:effectLst/>
                <a:latin typeface="Twinkl Cursive Looped" panose="02000000000000000000" pitchFamily="2" charset="0"/>
              </a:rPr>
              <a:t>situations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200" b="0" i="0" dirty="0">
                <a:solidFill>
                  <a:srgbClr val="0070C0"/>
                </a:solidFill>
                <a:effectLst/>
                <a:latin typeface="Twinkl Cursive Looped" panose="02000000000000000000" pitchFamily="2" charset="0"/>
              </a:rPr>
              <a:t>    Integration – making new friends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200" b="0" i="0" dirty="0">
                <a:solidFill>
                  <a:srgbClr val="0070C0"/>
                </a:solidFill>
                <a:effectLst/>
                <a:latin typeface="Twinkl Cursive Looped" panose="02000000000000000000" pitchFamily="2" charset="0"/>
              </a:rPr>
              <a:t>    Personal organisation and taking    </a:t>
            </a:r>
          </a:p>
          <a:p>
            <a:pPr algn="l" fontAlgn="base"/>
            <a:r>
              <a:rPr lang="en-GB" sz="2200" b="0" i="0" dirty="0">
                <a:solidFill>
                  <a:srgbClr val="0070C0"/>
                </a:solidFill>
                <a:effectLst/>
                <a:latin typeface="Twinkl Cursive Looped" panose="02000000000000000000" pitchFamily="2" charset="0"/>
              </a:rPr>
              <a:t>     responsibility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200" b="0" i="0" dirty="0">
                <a:solidFill>
                  <a:srgbClr val="0070C0"/>
                </a:solidFill>
                <a:effectLst/>
                <a:latin typeface="Twinkl Cursive Looped" panose="02000000000000000000" pitchFamily="2" charset="0"/>
              </a:rPr>
              <a:t>    Support and encourage each     </a:t>
            </a:r>
          </a:p>
          <a:p>
            <a:pPr algn="l" fontAlgn="base"/>
            <a:r>
              <a:rPr lang="en-GB" sz="22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     </a:t>
            </a:r>
            <a:r>
              <a:rPr lang="en-GB" sz="2200" b="0" i="0" dirty="0">
                <a:solidFill>
                  <a:srgbClr val="0070C0"/>
                </a:solidFill>
                <a:effectLst/>
                <a:latin typeface="Twinkl Cursive Looped" panose="02000000000000000000" pitchFamily="2" charset="0"/>
              </a:rPr>
              <a:t>other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200" dirty="0">
              <a:solidFill>
                <a:srgbClr val="0070C0"/>
              </a:solidFill>
              <a:latin typeface="Twinkl Cursive Looped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39F682-64DC-487E-81D3-A6258F741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1" y="2160076"/>
            <a:ext cx="5589494" cy="359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769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E9A1652-972A-402D-9A82-5D6CEBAE8918}"/>
              </a:ext>
            </a:extLst>
          </p:cNvPr>
          <p:cNvSpPr/>
          <p:nvPr/>
        </p:nvSpPr>
        <p:spPr>
          <a:xfrm>
            <a:off x="986118" y="228600"/>
            <a:ext cx="10219764" cy="9681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Next steps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EFFABB-308F-4D5F-8443-2A63A495F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52" y="1294656"/>
            <a:ext cx="3705742" cy="53347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EF5618-B4F8-4435-9A6B-0C192778C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474" y="1294656"/>
            <a:ext cx="3774764" cy="533474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1F3FBD6-001C-48C9-8F25-B9250F4C86E3}"/>
              </a:ext>
            </a:extLst>
          </p:cNvPr>
          <p:cNvSpPr/>
          <p:nvPr/>
        </p:nvSpPr>
        <p:spPr>
          <a:xfrm>
            <a:off x="8073754" y="1294655"/>
            <a:ext cx="3774764" cy="533474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Complete the acceptance slip and ensure the £50 deposit is paid via the school online payment system by the 30</a:t>
            </a:r>
            <a:r>
              <a:rPr lang="en-GB" sz="2200" baseline="300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th</a:t>
            </a:r>
            <a:r>
              <a:rPr lang="en-GB" sz="22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 October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Check the dates for when each payment instalment is due.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Attend the second PGL talk on the 21</a:t>
            </a:r>
            <a:r>
              <a:rPr lang="en-GB" sz="2200" baseline="300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st</a:t>
            </a:r>
            <a:r>
              <a:rPr lang="en-GB" sz="22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 May (9am)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Full balance of £335 is due by the 30</a:t>
            </a:r>
            <a:r>
              <a:rPr lang="en-GB" sz="2200" baseline="300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th</a:t>
            </a:r>
            <a:r>
              <a:rPr lang="en-GB" sz="2200" dirty="0">
                <a:solidFill>
                  <a:srgbClr val="0070C0"/>
                </a:solidFill>
                <a:latin typeface="Twinkl Cursive Looped" panose="02000000000000000000" pitchFamily="2" charset="0"/>
              </a:rPr>
              <a:t> May, 2024.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b="0" i="0" dirty="0">
              <a:solidFill>
                <a:srgbClr val="0070C0"/>
              </a:solidFill>
              <a:effectLst/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271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289</Words>
  <Application>Microsoft Office PowerPoint</Application>
  <PresentationFormat>Widescreen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Twinkl Cursive Looped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Kerry Stannard</dc:creator>
  <cp:lastModifiedBy>Kerry Stannard</cp:lastModifiedBy>
  <cp:revision>8</cp:revision>
  <dcterms:created xsi:type="dcterms:W3CDTF">2023-09-21T09:23:03Z</dcterms:created>
  <dcterms:modified xsi:type="dcterms:W3CDTF">2023-09-21T10:43:00Z</dcterms:modified>
</cp:coreProperties>
</file>