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30" r:id="rId2"/>
    <p:sldId id="324" r:id="rId3"/>
    <p:sldId id="325" r:id="rId4"/>
    <p:sldId id="327" r:id="rId5"/>
    <p:sldId id="301" r:id="rId6"/>
    <p:sldId id="302" r:id="rId7"/>
    <p:sldId id="323" r:id="rId8"/>
    <p:sldId id="333" r:id="rId9"/>
    <p:sldId id="280" r:id="rId10"/>
    <p:sldId id="303" r:id="rId11"/>
    <p:sldId id="311" r:id="rId12"/>
    <p:sldId id="334" r:id="rId13"/>
    <p:sldId id="310" r:id="rId14"/>
    <p:sldId id="322" r:id="rId15"/>
    <p:sldId id="318" r:id="rId16"/>
    <p:sldId id="312" r:id="rId17"/>
    <p:sldId id="305" r:id="rId18"/>
    <p:sldId id="306" r:id="rId19"/>
    <p:sldId id="328" r:id="rId20"/>
    <p:sldId id="329" r:id="rId21"/>
    <p:sldId id="304" r:id="rId22"/>
    <p:sldId id="281" r:id="rId23"/>
    <p:sldId id="317" r:id="rId24"/>
    <p:sldId id="307" r:id="rId25"/>
    <p:sldId id="308" r:id="rId26"/>
    <p:sldId id="313" r:id="rId27"/>
    <p:sldId id="314" r:id="rId28"/>
    <p:sldId id="335" r:id="rId29"/>
    <p:sldId id="326" r:id="rId30"/>
    <p:sldId id="315"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9" d="100"/>
          <a:sy n="69" d="100"/>
        </p:scale>
        <p:origin x="139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6332"/>
          </a:xfrm>
          <a:prstGeom prst="rect">
            <a:avLst/>
          </a:prstGeom>
        </p:spPr>
        <p:txBody>
          <a:bodyPr vert="horz" lIns="91440" tIns="45720" rIns="91440" bIns="45720" rtlCol="0"/>
          <a:lstStyle>
            <a:lvl1pPr algn="r">
              <a:defRPr sz="1200"/>
            </a:lvl1pPr>
          </a:lstStyle>
          <a:p>
            <a:fld id="{5CDDE0BA-497E-451B-9190-3E99E0B76936}" type="datetimeFigureOut">
              <a:rPr lang="en-GB" smtClean="0"/>
              <a:t>26/01/2022</a:t>
            </a:fld>
            <a:endParaRPr lang="en-GB"/>
          </a:p>
        </p:txBody>
      </p:sp>
      <p:sp>
        <p:nvSpPr>
          <p:cNvPr id="4" name="Footer Placehold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711"/>
            <a:ext cx="2946400" cy="496332"/>
          </a:xfrm>
          <a:prstGeom prst="rect">
            <a:avLst/>
          </a:prstGeom>
        </p:spPr>
        <p:txBody>
          <a:bodyPr vert="horz" lIns="91440" tIns="45720" rIns="91440" bIns="45720" rtlCol="0" anchor="b"/>
          <a:lstStyle>
            <a:lvl1pPr algn="r">
              <a:defRPr sz="1200"/>
            </a:lvl1pPr>
          </a:lstStyle>
          <a:p>
            <a:fld id="{66125DB2-37CE-48FA-9A0F-20DD61AA2C9D}" type="slidenum">
              <a:rPr lang="en-GB" smtClean="0"/>
              <a:t>‹#›</a:t>
            </a:fld>
            <a:endParaRPr lang="en-GB"/>
          </a:p>
        </p:txBody>
      </p:sp>
    </p:spTree>
    <p:extLst>
      <p:ext uri="{BB962C8B-B14F-4D97-AF65-F5344CB8AC3E}">
        <p14:creationId xmlns:p14="http://schemas.microsoft.com/office/powerpoint/2010/main" val="315125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6332"/>
          </a:xfrm>
          <a:prstGeom prst="rect">
            <a:avLst/>
          </a:prstGeom>
        </p:spPr>
        <p:txBody>
          <a:bodyPr vert="horz" lIns="91440" tIns="45720" rIns="91440" bIns="45720" rtlCol="0"/>
          <a:lstStyle>
            <a:lvl1pPr algn="r">
              <a:defRPr sz="1200"/>
            </a:lvl1pPr>
          </a:lstStyle>
          <a:p>
            <a:fld id="{1B4A8F73-D22B-4C80-9B14-898534CFC030}" type="datetimeFigureOut">
              <a:rPr lang="en-GB" smtClean="0"/>
              <a:t>26/01/2022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5951"/>
            <a:ext cx="5438775"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11"/>
            <a:ext cx="29464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711"/>
            <a:ext cx="2946400" cy="496332"/>
          </a:xfrm>
          <a:prstGeom prst="rect">
            <a:avLst/>
          </a:prstGeom>
        </p:spPr>
        <p:txBody>
          <a:bodyPr vert="horz" lIns="91440" tIns="45720" rIns="91440" bIns="45720" rtlCol="0" anchor="b"/>
          <a:lstStyle>
            <a:lvl1pPr algn="r">
              <a:defRPr sz="1200"/>
            </a:lvl1pPr>
          </a:lstStyle>
          <a:p>
            <a:fld id="{0FAD2F5B-3475-4731-9E8F-3083CCCF7C43}" type="slidenum">
              <a:rPr lang="en-GB" smtClean="0"/>
              <a:t>‹#›</a:t>
            </a:fld>
            <a:endParaRPr lang="en-GB"/>
          </a:p>
        </p:txBody>
      </p:sp>
    </p:spTree>
    <p:extLst>
      <p:ext uri="{BB962C8B-B14F-4D97-AF65-F5344CB8AC3E}">
        <p14:creationId xmlns:p14="http://schemas.microsoft.com/office/powerpoint/2010/main" val="39410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AD2F5B-3475-4731-9E8F-3083CCCF7C43}" type="slidenum">
              <a:rPr lang="en-GB" smtClean="0"/>
              <a:t>21</a:t>
            </a:fld>
            <a:endParaRPr lang="en-GB"/>
          </a:p>
        </p:txBody>
      </p:sp>
    </p:spTree>
    <p:extLst>
      <p:ext uri="{BB962C8B-B14F-4D97-AF65-F5344CB8AC3E}">
        <p14:creationId xmlns:p14="http://schemas.microsoft.com/office/powerpoint/2010/main" val="154377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Comic Sans MS" pitchFamily="66"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EAD78E1B-2B81-4990-A2FD-1707C6160FC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21660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D78E1B-2B81-4990-A2FD-1707C6160FC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102451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D78E1B-2B81-4990-A2FD-1707C6160FC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303535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D78E1B-2B81-4990-A2FD-1707C6160FC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342506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12F0A9C2-EA7D-4FF5-8CE5-6F446FB0DE22}" type="slidenum">
              <a:rPr lang="en-US" altLang="en-US"/>
              <a:pPr/>
              <a:t>‹#›</a:t>
            </a:fld>
            <a:endParaRPr lang="en-US" altLang="en-US"/>
          </a:p>
        </p:txBody>
      </p:sp>
    </p:spTree>
    <p:extLst>
      <p:ext uri="{BB962C8B-B14F-4D97-AF65-F5344CB8AC3E}">
        <p14:creationId xmlns:p14="http://schemas.microsoft.com/office/powerpoint/2010/main" val="341209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omic Sans MS" pitchFamily="66"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EAD78E1B-2B81-4990-A2FD-1707C6160FC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296143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2636912"/>
            <a:ext cx="8229600" cy="34892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AD78E1B-2B81-4990-A2FD-1707C6160FC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320544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78E1B-2B81-4990-A2FD-1707C6160FC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242808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D78E1B-2B81-4990-A2FD-1707C6160FC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4926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D78E1B-2B81-4990-A2FD-1707C6160FC7}" type="datetimeFigureOut">
              <a:rPr lang="en-GB" smtClean="0"/>
              <a:t>26/01/2022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276289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D78E1B-2B81-4990-A2FD-1707C6160FC7}" type="datetimeFigureOut">
              <a:rPr lang="en-GB" smtClean="0"/>
              <a:t>26/01/2022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424665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78E1B-2B81-4990-A2FD-1707C6160FC7}" type="datetimeFigureOut">
              <a:rPr lang="en-GB" smtClean="0"/>
              <a:t>26/01/2022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252998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D78E1B-2B81-4990-A2FD-1707C6160FC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CFD25-F5B7-48D4-ACD7-E2EE7C02618A}" type="slidenum">
              <a:rPr lang="en-GB" smtClean="0"/>
              <a:t>‹#›</a:t>
            </a:fld>
            <a:endParaRPr lang="en-GB"/>
          </a:p>
        </p:txBody>
      </p:sp>
    </p:spTree>
    <p:extLst>
      <p:ext uri="{BB962C8B-B14F-4D97-AF65-F5344CB8AC3E}">
        <p14:creationId xmlns:p14="http://schemas.microsoft.com/office/powerpoint/2010/main" val="160928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276872"/>
            <a:ext cx="8229600" cy="38492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78E1B-2B81-4990-A2FD-1707C6160FC7}" type="datetimeFigureOut">
              <a:rPr lang="en-GB" smtClean="0"/>
              <a:t>26/01/2022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CFD25-F5B7-48D4-ACD7-E2EE7C02618A}" type="slidenum">
              <a:rPr lang="en-GB" smtClean="0"/>
              <a:t>‹#›</a:t>
            </a:fld>
            <a:endParaRPr lang="en-GB"/>
          </a:p>
        </p:txBody>
      </p:sp>
      <p:pic>
        <p:nvPicPr>
          <p:cNvPr id="1026" name="Picture 2" descr="http://www.discovery.kent.sch.uk/images/Summer%20Banner.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6876256" cy="171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575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pgl&amp;source=images&amp;cd=&amp;cad=rja&amp;docid=9rt6prNqfuFAlM&amp;tbnid=TLqH9zN440AadM:&amp;ved=0CAUQjRw&amp;url=http://www.letsgowiththechildren.co.uk/PGL_Competitions.aspx&amp;ei=-SLZUYp1qKTQBZ-TgNgC&amp;bvm=bv.48705608,d.d2k&amp;psig=AFQjCNE5aPiP8QWUbAKUurEkE4vCX-1JiQ&amp;ust=1373271134442422"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pgl&amp;source=images&amp;cd=&amp;cad=rja&amp;docid=EK-EJ40dgPKYZM&amp;tbnid=O5SuqC_bQkb5oM:&amp;ved=0CAUQjRw&amp;url=http://www.thecareerbreaksite.com/blog/6-and-a-half-ideas&amp;ei=OzPZUc6TLca00QWHnoDwBg&amp;bvm=bv.48705608,d.d2k&amp;psig=AFQjCNGvaV-v1c6Rp0h1Vzq0k2ArwJCGFQ&amp;ust=1373275134762161"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ban+mobile+phones&amp;source=images&amp;cd=&amp;cad=rja&amp;uact=8&amp;docid=BTvFr0L_RIfH7M&amp;tbnid=eynPhx3AP2KXDM:&amp;ved=0CAUQjRw&amp;url=http://www.edp-uk.net/newsletter-articles/mobile_phone_use_increasing.htm&amp;ei=XgtEU_SWDsOShQfm6YAY&amp;bvm=bv.64367178,d.ZG4&amp;psig=AFQjCNEPB0KJTAHBongbx0sNWIsqiU24WA&amp;ust=1397054681779084"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gl.co.uk/en-gb/school-trips/resources/teacher-guide/covid-safe-and-secure" TargetMode="Externa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gl.co.uk/en-gb/school-trips/resources/parent-guide/abou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tbeard@discovery.kent.sch.uk" TargetMode="External"/><Relationship Id="rId2" Type="http://schemas.openxmlformats.org/officeDocument/2006/relationships/hyperlink" Target="mailto:jwilce@discovery.kent.sch.uk" TargetMode="Externa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hyperlink" Target="mailto:lmarle@discovery.kent.sch.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descr="http://www.letsgowiththechildren.co.uk/Portals/0/Images/Comp%20Feb%2010/PGL%20Logo.jpg">
            <a:hlinkClick r:id="rId2"/>
          </p:cNvPr>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947265" y="59385"/>
            <a:ext cx="5187133" cy="28273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996952"/>
            <a:ext cx="19812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0D411A7-FAA1-4BDC-9E9B-1E264E4E7999}"/>
              </a:ext>
            </a:extLst>
          </p:cNvPr>
          <p:cNvSpPr txBox="1"/>
          <p:nvPr/>
        </p:nvSpPr>
        <p:spPr>
          <a:xfrm>
            <a:off x="2771800" y="5373216"/>
            <a:ext cx="3816424" cy="954107"/>
          </a:xfrm>
          <a:prstGeom prst="rect">
            <a:avLst/>
          </a:prstGeom>
          <a:noFill/>
        </p:spPr>
        <p:txBody>
          <a:bodyPr wrap="square" rtlCol="0">
            <a:spAutoFit/>
          </a:bodyPr>
          <a:lstStyle/>
          <a:p>
            <a:pPr algn="ctr"/>
            <a:r>
              <a:rPr lang="en-GB" sz="2800" dirty="0" smtClean="0"/>
              <a:t>Friday 24</a:t>
            </a:r>
            <a:r>
              <a:rPr lang="en-GB" sz="2800" baseline="30000" dirty="0" smtClean="0"/>
              <a:t>th</a:t>
            </a:r>
            <a:r>
              <a:rPr lang="en-GB" sz="2800" dirty="0" smtClean="0"/>
              <a:t> June – Monday 27</a:t>
            </a:r>
            <a:r>
              <a:rPr lang="en-GB" sz="2800" baseline="30000" dirty="0" smtClean="0"/>
              <a:t>th</a:t>
            </a:r>
            <a:r>
              <a:rPr lang="en-GB" sz="2800" dirty="0" smtClean="0"/>
              <a:t> June 2022</a:t>
            </a:r>
            <a:endParaRPr lang="en-GB" sz="2800" dirty="0"/>
          </a:p>
        </p:txBody>
      </p:sp>
    </p:spTree>
    <p:extLst>
      <p:ext uri="{BB962C8B-B14F-4D97-AF65-F5344CB8AC3E}">
        <p14:creationId xmlns:p14="http://schemas.microsoft.com/office/powerpoint/2010/main" val="3321492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4166" y="16042"/>
            <a:ext cx="7119834" cy="1143000"/>
          </a:xfrm>
        </p:spPr>
        <p:txBody>
          <a:bodyPr>
            <a:normAutofit/>
          </a:bodyPr>
          <a:lstStyle/>
          <a:p>
            <a:pPr algn="l"/>
            <a:r>
              <a:rPr lang="en-GB" dirty="0"/>
              <a:t>Meal Times and Food</a:t>
            </a:r>
          </a:p>
        </p:txBody>
      </p:sp>
      <p:sp>
        <p:nvSpPr>
          <p:cNvPr id="3" name="Content Placeholder 2"/>
          <p:cNvSpPr>
            <a:spLocks noGrp="1"/>
          </p:cNvSpPr>
          <p:nvPr>
            <p:ph idx="1"/>
          </p:nvPr>
        </p:nvSpPr>
        <p:spPr>
          <a:xfrm>
            <a:off x="550404" y="1654938"/>
            <a:ext cx="8229600" cy="4365104"/>
          </a:xfrm>
        </p:spPr>
        <p:txBody>
          <a:bodyPr>
            <a:normAutofit fontScale="77500" lnSpcReduction="20000"/>
          </a:bodyPr>
          <a:lstStyle/>
          <a:p>
            <a:r>
              <a:rPr lang="en-GB" dirty="0">
                <a:solidFill>
                  <a:srgbClr val="FF0000"/>
                </a:solidFill>
              </a:rPr>
              <a:t>Children need to bring a disposable packed lunch or have a school dinner for the first day.  Make sure they pack a </a:t>
            </a:r>
            <a:r>
              <a:rPr lang="en-GB" dirty="0" smtClean="0">
                <a:solidFill>
                  <a:srgbClr val="FF0000"/>
                </a:solidFill>
              </a:rPr>
              <a:t>named water </a:t>
            </a:r>
            <a:r>
              <a:rPr lang="en-GB" dirty="0">
                <a:solidFill>
                  <a:srgbClr val="FF0000"/>
                </a:solidFill>
              </a:rPr>
              <a:t>bottle to refill for the journey and over the weekend.</a:t>
            </a:r>
          </a:p>
          <a:p>
            <a:endParaRPr lang="en-GB" dirty="0"/>
          </a:p>
          <a:p>
            <a:r>
              <a:rPr lang="en-GB" dirty="0">
                <a:solidFill>
                  <a:srgbClr val="002060"/>
                </a:solidFill>
              </a:rPr>
              <a:t>At PGL, children will be provided with three meals a day.  This will include both hot and cold options.</a:t>
            </a:r>
          </a:p>
          <a:p>
            <a:pPr marL="0" indent="0">
              <a:buNone/>
            </a:pPr>
            <a:endParaRPr lang="en-GB" dirty="0">
              <a:solidFill>
                <a:srgbClr val="002060"/>
              </a:solidFill>
            </a:endParaRPr>
          </a:p>
          <a:p>
            <a:r>
              <a:rPr lang="en-GB" dirty="0">
                <a:solidFill>
                  <a:srgbClr val="FF0000"/>
                </a:solidFill>
              </a:rPr>
              <a:t>As we are a healthy school, children are not to bring any sweets or fizzy drinks and will not be allowed to use any of the vending machines on site</a:t>
            </a:r>
            <a:r>
              <a:rPr lang="en-GB" dirty="0">
                <a:solidFill>
                  <a:srgbClr val="002060"/>
                </a:solidFill>
              </a:rPr>
              <a:t>.</a:t>
            </a:r>
          </a:p>
          <a:p>
            <a:endParaRPr lang="en-GB" dirty="0">
              <a:solidFill>
                <a:srgbClr val="002060"/>
              </a:solidFill>
            </a:endParaRPr>
          </a:p>
          <a:p>
            <a:endParaRPr lang="en-GB" dirty="0"/>
          </a:p>
          <a:p>
            <a:endParaRPr lang="en-GB" sz="7700" dirty="0"/>
          </a:p>
        </p:txBody>
      </p:sp>
      <p:pic>
        <p:nvPicPr>
          <p:cNvPr id="4" name="Picture 2" descr="http://www.thecareerbreaksite.com/sites/default/files/blog/pgl-catering-staf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634" y="5373216"/>
            <a:ext cx="2253366" cy="149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 y="0"/>
            <a:ext cx="1682969" cy="163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5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260648"/>
            <a:ext cx="8332659" cy="5256584"/>
          </a:xfrm>
          <a:prstGeom prst="rect">
            <a:avLst/>
          </a:prstGeom>
        </p:spPr>
      </p:pic>
      <p:sp>
        <p:nvSpPr>
          <p:cNvPr id="5" name="TextBox 4"/>
          <p:cNvSpPr txBox="1"/>
          <p:nvPr/>
        </p:nvSpPr>
        <p:spPr>
          <a:xfrm>
            <a:off x="323527" y="5661248"/>
            <a:ext cx="8640961" cy="1015663"/>
          </a:xfrm>
          <a:prstGeom prst="rect">
            <a:avLst/>
          </a:prstGeom>
          <a:noFill/>
        </p:spPr>
        <p:txBody>
          <a:bodyPr wrap="square" rtlCol="0">
            <a:spAutoFit/>
          </a:bodyPr>
          <a:lstStyle/>
          <a:p>
            <a:r>
              <a:rPr lang="en-GB" sz="2000" dirty="0">
                <a:latin typeface="Comic Sans MS" panose="030F0702030302020204" pitchFamily="66" charset="0"/>
              </a:rPr>
              <a:t>Please advise us of your child’s dietary needs by completing the medical form (which you will receive soon).  The school will then ensure that PGL will cater for these requirements.</a:t>
            </a:r>
          </a:p>
        </p:txBody>
      </p:sp>
    </p:spTree>
    <p:extLst>
      <p:ext uri="{BB962C8B-B14F-4D97-AF65-F5344CB8AC3E}">
        <p14:creationId xmlns:p14="http://schemas.microsoft.com/office/powerpoint/2010/main" val="3174906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911BBDFA-563D-42B9-B987-92EBC84AE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89201"/>
            <a:ext cx="4896544" cy="6679598"/>
          </a:xfrm>
          <a:prstGeom prst="rect">
            <a:avLst/>
          </a:prstGeom>
        </p:spPr>
      </p:pic>
      <p:sp>
        <p:nvSpPr>
          <p:cNvPr id="8" name="TextBox 7">
            <a:extLst>
              <a:ext uri="{FF2B5EF4-FFF2-40B4-BE49-F238E27FC236}">
                <a16:creationId xmlns:a16="http://schemas.microsoft.com/office/drawing/2014/main" id="{3231FBE5-9F02-4333-864E-761AF6D581A8}"/>
              </a:ext>
            </a:extLst>
          </p:cNvPr>
          <p:cNvSpPr txBox="1"/>
          <p:nvPr/>
        </p:nvSpPr>
        <p:spPr>
          <a:xfrm>
            <a:off x="395536" y="920621"/>
            <a:ext cx="2880320" cy="5016758"/>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Here is a sample menu to give you an idea of what is available to eat for each meal.  </a:t>
            </a:r>
          </a:p>
          <a:p>
            <a:endParaRPr lang="en-GB" sz="2000" dirty="0">
              <a:solidFill>
                <a:srgbClr val="FF0000"/>
              </a:solidFill>
              <a:latin typeface="Comic Sans MS" panose="030F0702030302020204" pitchFamily="66" charset="0"/>
            </a:endParaRPr>
          </a:p>
          <a:p>
            <a:r>
              <a:rPr lang="en-GB" sz="2000" dirty="0">
                <a:solidFill>
                  <a:srgbClr val="002060"/>
                </a:solidFill>
                <a:latin typeface="Comic Sans MS" panose="030F0702030302020204" pitchFamily="66" charset="0"/>
              </a:rPr>
              <a:t>At breakfast, children are encouraged to take a piece of fruit and fill up their water bottles for a mid-morning snack.</a:t>
            </a:r>
          </a:p>
          <a:p>
            <a:endParaRPr lang="en-GB" sz="2000" dirty="0">
              <a:solidFill>
                <a:srgbClr val="FF0000"/>
              </a:solidFill>
              <a:latin typeface="Comic Sans MS" panose="030F0702030302020204" pitchFamily="66" charset="0"/>
            </a:endParaRPr>
          </a:p>
          <a:p>
            <a:r>
              <a:rPr lang="en-GB" sz="2000" dirty="0">
                <a:solidFill>
                  <a:srgbClr val="FF0000"/>
                </a:solidFill>
                <a:latin typeface="Comic Sans MS" panose="030F0702030302020204" pitchFamily="66" charset="0"/>
              </a:rPr>
              <a:t>Water bottle filling stations can also be easily accessed at various points on </a:t>
            </a:r>
            <a:r>
              <a:rPr lang="en-GB" sz="2000" dirty="0" smtClean="0">
                <a:solidFill>
                  <a:srgbClr val="FF0000"/>
                </a:solidFill>
                <a:latin typeface="Comic Sans MS" panose="030F0702030302020204" pitchFamily="66" charset="0"/>
              </a:rPr>
              <a:t>site.</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4210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17" y="125471"/>
            <a:ext cx="7848872" cy="4313235"/>
          </a:xfrm>
          <a:prstGeom prst="rect">
            <a:avLst/>
          </a:prstGeom>
        </p:spPr>
      </p:pic>
      <p:sp>
        <p:nvSpPr>
          <p:cNvPr id="4" name="Rectangle 3"/>
          <p:cNvSpPr/>
          <p:nvPr/>
        </p:nvSpPr>
        <p:spPr>
          <a:xfrm>
            <a:off x="395536" y="4581128"/>
            <a:ext cx="8424936" cy="1938992"/>
          </a:xfrm>
          <a:prstGeom prst="rect">
            <a:avLst/>
          </a:prstGeom>
        </p:spPr>
        <p:txBody>
          <a:bodyPr wrap="square">
            <a:spAutoFit/>
          </a:bodyPr>
          <a:lstStyle/>
          <a:p>
            <a:pPr>
              <a:spcBef>
                <a:spcPct val="0"/>
              </a:spcBef>
            </a:pPr>
            <a:r>
              <a:rPr lang="en-US" altLang="en-US" sz="2000" dirty="0">
                <a:latin typeface="Comic Sans MS" panose="030F0702030302020204" pitchFamily="66" charset="0"/>
                <a:cs typeface="Arial Bold" charset="0"/>
              </a:rPr>
              <a:t>Bedtime Routine:</a:t>
            </a:r>
          </a:p>
          <a:p>
            <a:pPr>
              <a:spcBef>
                <a:spcPct val="0"/>
              </a:spcBef>
            </a:pPr>
            <a:endParaRPr lang="en-US" altLang="en-US" sz="2000" dirty="0">
              <a:latin typeface="Comic Sans MS" panose="030F0702030302020204" pitchFamily="66" charset="0"/>
              <a:cs typeface="Arial Bold" charset="0"/>
            </a:endParaRPr>
          </a:p>
          <a:p>
            <a:pPr>
              <a:spcBef>
                <a:spcPct val="0"/>
              </a:spcBef>
            </a:pPr>
            <a:r>
              <a:rPr lang="en-US" altLang="en-US" sz="2000" dirty="0">
                <a:latin typeface="Comic Sans MS" panose="030F0702030302020204" pitchFamily="66" charset="0"/>
                <a:cs typeface="Arial Bold" charset="0"/>
              </a:rPr>
              <a:t>After the evening activity, children will be able to wind down in a communal area, chill out in their rooms or take a shower. Plenty of sleep is required to recharge their batteries – final lights out will be 10.00pm.</a:t>
            </a:r>
          </a:p>
        </p:txBody>
      </p:sp>
    </p:spTree>
    <p:extLst>
      <p:ext uri="{BB962C8B-B14F-4D97-AF65-F5344CB8AC3E}">
        <p14:creationId xmlns:p14="http://schemas.microsoft.com/office/powerpoint/2010/main" val="616001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922412"/>
            <a:ext cx="8229600" cy="1143000"/>
          </a:xfrm>
        </p:spPr>
        <p:txBody>
          <a:bodyPr>
            <a:normAutofit/>
          </a:bodyPr>
          <a:lstStyle/>
          <a:p>
            <a:r>
              <a:rPr lang="en-GB" dirty="0"/>
              <a:t>Room Groups</a:t>
            </a:r>
          </a:p>
        </p:txBody>
      </p:sp>
      <p:sp>
        <p:nvSpPr>
          <p:cNvPr id="3" name="Content Placeholder 2"/>
          <p:cNvSpPr>
            <a:spLocks noGrp="1"/>
          </p:cNvSpPr>
          <p:nvPr>
            <p:ph idx="1"/>
          </p:nvPr>
        </p:nvSpPr>
        <p:spPr>
          <a:xfrm>
            <a:off x="457200" y="2060848"/>
            <a:ext cx="8229600" cy="4797152"/>
          </a:xfrm>
        </p:spPr>
        <p:txBody>
          <a:bodyPr>
            <a:normAutofit fontScale="70000" lnSpcReduction="20000"/>
          </a:bodyPr>
          <a:lstStyle/>
          <a:p>
            <a:r>
              <a:rPr lang="en-GB" dirty="0">
                <a:solidFill>
                  <a:srgbClr val="FF0000"/>
                </a:solidFill>
              </a:rPr>
              <a:t>Each room will sleep up to six children; girls and boys will be sleeping separately.</a:t>
            </a:r>
          </a:p>
          <a:p>
            <a:endParaRPr lang="en-GB" dirty="0"/>
          </a:p>
          <a:p>
            <a:r>
              <a:rPr lang="en-GB" dirty="0">
                <a:solidFill>
                  <a:srgbClr val="002060"/>
                </a:solidFill>
              </a:rPr>
              <a:t>Children will be given the opportunity to list four people they would like to be in a room with.  They will be with at least one of their choice of friends.</a:t>
            </a:r>
          </a:p>
          <a:p>
            <a:endParaRPr lang="en-GB" dirty="0">
              <a:solidFill>
                <a:schemeClr val="tx2">
                  <a:lumMod val="75000"/>
                </a:schemeClr>
              </a:solidFill>
            </a:endParaRPr>
          </a:p>
          <a:p>
            <a:r>
              <a:rPr lang="en-GB" dirty="0">
                <a:solidFill>
                  <a:srgbClr val="FF0000"/>
                </a:solidFill>
              </a:rPr>
              <a:t>Each room will be close to a room occupied by a Discovery member of staff.  Staff rooms will be signposted so they can be easily located should children require assistance during the night.</a:t>
            </a:r>
          </a:p>
          <a:p>
            <a:endParaRPr lang="en-GB" dirty="0"/>
          </a:p>
          <a:p>
            <a:r>
              <a:rPr lang="en-GB" dirty="0">
                <a:solidFill>
                  <a:srgbClr val="002060"/>
                </a:solidFill>
              </a:rPr>
              <a:t>Children will be told their room groups upon arrival at PGL.</a:t>
            </a:r>
          </a:p>
          <a:p>
            <a:endParaRPr lang="en-GB" dirty="0"/>
          </a:p>
          <a:p>
            <a:endParaRPr lang="en-GB" sz="7700" dirty="0"/>
          </a:p>
        </p:txBody>
      </p:sp>
      <p:pic>
        <p:nvPicPr>
          <p:cNvPr id="6146" name="Picture 2" descr="\\CURRICULUM-DC01\Staff Shared Work$\PHOTOS\Y6\PGL\SAM_01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4235" y="0"/>
            <a:ext cx="2459765" cy="18448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5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a:t>What to bring: Packing</a:t>
            </a:r>
          </a:p>
        </p:txBody>
      </p:sp>
      <p:sp>
        <p:nvSpPr>
          <p:cNvPr id="3" name="Content Placeholder 2"/>
          <p:cNvSpPr>
            <a:spLocks noGrp="1"/>
          </p:cNvSpPr>
          <p:nvPr>
            <p:ph idx="1"/>
          </p:nvPr>
        </p:nvSpPr>
        <p:spPr>
          <a:xfrm>
            <a:off x="539552" y="1628800"/>
            <a:ext cx="8229600" cy="4320480"/>
          </a:xfrm>
        </p:spPr>
        <p:txBody>
          <a:bodyPr>
            <a:normAutofit fontScale="77500" lnSpcReduction="20000"/>
          </a:bodyPr>
          <a:lstStyle/>
          <a:p>
            <a:r>
              <a:rPr lang="en-GB" dirty="0">
                <a:solidFill>
                  <a:srgbClr val="FF0000"/>
                </a:solidFill>
              </a:rPr>
              <a:t>It is really useful if you can pack the bag with your child so they know exactly what should be in their bag when they leave PGL – make sure you include a bin liner for muddy clothes or wet towels!</a:t>
            </a:r>
          </a:p>
          <a:p>
            <a:endParaRPr lang="en-GB" dirty="0"/>
          </a:p>
          <a:p>
            <a:r>
              <a:rPr lang="en-GB" dirty="0">
                <a:solidFill>
                  <a:srgbClr val="002060"/>
                </a:solidFill>
              </a:rPr>
              <a:t>It can be really useful if you can use the kit list to pack and then stick on the inside of your child’s bag.  The children can then independently ‘tick off’ all their items as they pack them up.</a:t>
            </a:r>
          </a:p>
          <a:p>
            <a:endParaRPr lang="en-GB" dirty="0">
              <a:solidFill>
                <a:srgbClr val="002060"/>
              </a:solidFill>
            </a:endParaRPr>
          </a:p>
          <a:p>
            <a:r>
              <a:rPr lang="en-GB" dirty="0">
                <a:solidFill>
                  <a:srgbClr val="FF0000"/>
                </a:solidFill>
              </a:rPr>
              <a:t>Please make sure all packed items are </a:t>
            </a:r>
          </a:p>
          <a:p>
            <a:pPr marL="0" indent="0">
              <a:buNone/>
            </a:pPr>
            <a:r>
              <a:rPr lang="en-GB" dirty="0">
                <a:solidFill>
                  <a:srgbClr val="FF0000"/>
                </a:solidFill>
              </a:rPr>
              <a:t>    </a:t>
            </a:r>
            <a:r>
              <a:rPr lang="en-GB" b="1" u="sng" dirty="0">
                <a:solidFill>
                  <a:srgbClr val="FF0000"/>
                </a:solidFill>
              </a:rPr>
              <a:t>clearly named.</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86" y="4897062"/>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768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980"/>
            <a:ext cx="8229600" cy="1143000"/>
          </a:xfrm>
        </p:spPr>
        <p:txBody>
          <a:bodyPr>
            <a:normAutofit/>
          </a:bodyPr>
          <a:lstStyle/>
          <a:p>
            <a:r>
              <a:rPr lang="en-GB" dirty="0"/>
              <a:t>Kit List</a:t>
            </a:r>
          </a:p>
        </p:txBody>
      </p:sp>
      <p:pic>
        <p:nvPicPr>
          <p:cNvPr id="3" name="Picture 2" descr="Kit List 2017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0075" t="23697" r="18500" b="10544"/>
          <a:stretch/>
        </p:blipFill>
        <p:spPr>
          <a:xfrm>
            <a:off x="395536" y="980728"/>
            <a:ext cx="8424936" cy="5616624"/>
          </a:xfrm>
          <a:prstGeom prst="rect">
            <a:avLst/>
          </a:prstGeom>
        </p:spPr>
      </p:pic>
    </p:spTree>
    <p:extLst>
      <p:ext uri="{BB962C8B-B14F-4D97-AF65-F5344CB8AC3E}">
        <p14:creationId xmlns:p14="http://schemas.microsoft.com/office/powerpoint/2010/main" val="3414100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920" y="1412776"/>
            <a:ext cx="8229600" cy="1143000"/>
          </a:xfrm>
        </p:spPr>
        <p:txBody>
          <a:bodyPr>
            <a:normAutofit/>
          </a:bodyPr>
          <a:lstStyle/>
          <a:p>
            <a:r>
              <a:rPr lang="en-GB" dirty="0"/>
              <a:t>Roll-on Deodorant</a:t>
            </a:r>
          </a:p>
        </p:txBody>
      </p:sp>
      <p:sp>
        <p:nvSpPr>
          <p:cNvPr id="3" name="Content Placeholder 2"/>
          <p:cNvSpPr>
            <a:spLocks noGrp="1"/>
          </p:cNvSpPr>
          <p:nvPr>
            <p:ph idx="1"/>
          </p:nvPr>
        </p:nvSpPr>
        <p:spPr>
          <a:xfrm>
            <a:off x="457200" y="2636912"/>
            <a:ext cx="8229600" cy="3888432"/>
          </a:xfrm>
        </p:spPr>
        <p:txBody>
          <a:bodyPr>
            <a:normAutofit/>
          </a:bodyPr>
          <a:lstStyle/>
          <a:p>
            <a:r>
              <a:rPr lang="en-GB" dirty="0">
                <a:solidFill>
                  <a:srgbClr val="FF0000"/>
                </a:solidFill>
              </a:rPr>
              <a:t>Children must use roll-on 	      deodorant during the trip</a:t>
            </a:r>
            <a:r>
              <a:rPr lang="en-GB" dirty="0"/>
              <a:t>.</a:t>
            </a:r>
          </a:p>
          <a:p>
            <a:endParaRPr lang="en-GB" dirty="0"/>
          </a:p>
          <a:p>
            <a:r>
              <a:rPr lang="en-GB" dirty="0">
                <a:solidFill>
                  <a:srgbClr val="002060"/>
                </a:solidFill>
              </a:rPr>
              <a:t>The fire alarms are very, very sensitive and spray deodorant or hair spray </a:t>
            </a:r>
            <a:r>
              <a:rPr lang="en-GB" b="1" dirty="0">
                <a:solidFill>
                  <a:srgbClr val="002060"/>
                </a:solidFill>
              </a:rPr>
              <a:t>will</a:t>
            </a:r>
            <a:r>
              <a:rPr lang="en-GB" dirty="0">
                <a:solidFill>
                  <a:srgbClr val="002060"/>
                </a:solidFill>
              </a:rPr>
              <a:t> set them off.</a:t>
            </a:r>
          </a:p>
          <a:p>
            <a:endParaRPr lang="en-GB" dirty="0"/>
          </a:p>
          <a:p>
            <a:endParaRPr lang="en-GB" sz="7700" dirty="0"/>
          </a:p>
        </p:txBody>
      </p:sp>
      <p:pic>
        <p:nvPicPr>
          <p:cNvPr id="5122" name="Picture 2" descr="\\CURRICULUM-DC01\Staff Shared Work$\PHOTOS\Y6\PGL\SAM_01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320"/>
          <a:stretch/>
        </p:blipFill>
        <p:spPr bwMode="auto">
          <a:xfrm>
            <a:off x="7020272" y="-27260"/>
            <a:ext cx="2108113" cy="3441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 y="0"/>
            <a:ext cx="1756792" cy="1709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55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a:bodyPr>
          <a:lstStyle/>
          <a:p>
            <a:r>
              <a:rPr lang="en-GB" dirty="0"/>
              <a:t>Money</a:t>
            </a:r>
          </a:p>
        </p:txBody>
      </p:sp>
      <p:sp>
        <p:nvSpPr>
          <p:cNvPr id="3" name="Content Placeholder 2"/>
          <p:cNvSpPr>
            <a:spLocks noGrp="1"/>
          </p:cNvSpPr>
          <p:nvPr>
            <p:ph idx="1"/>
          </p:nvPr>
        </p:nvSpPr>
        <p:spPr>
          <a:xfrm>
            <a:off x="457200" y="2132856"/>
            <a:ext cx="8229600" cy="4536504"/>
          </a:xfrm>
        </p:spPr>
        <p:txBody>
          <a:bodyPr>
            <a:normAutofit fontScale="70000" lnSpcReduction="20000"/>
          </a:bodyPr>
          <a:lstStyle/>
          <a:p>
            <a:r>
              <a:rPr lang="en-GB" dirty="0">
                <a:solidFill>
                  <a:srgbClr val="FF0000"/>
                </a:solidFill>
              </a:rPr>
              <a:t>The children will have the opportunity to visit the on site souvenir shop and can bring up to £10 (better in coins rather than a note) to treat themselves to some souvenirs.</a:t>
            </a:r>
          </a:p>
          <a:p>
            <a:endParaRPr lang="en-GB" dirty="0"/>
          </a:p>
          <a:p>
            <a:r>
              <a:rPr lang="en-GB" dirty="0">
                <a:solidFill>
                  <a:srgbClr val="002060"/>
                </a:solidFill>
              </a:rPr>
              <a:t>If the children are bringing money, this will need to be supplied in either a clearly marked money bag or envelope with their name and the amount of money written on it.</a:t>
            </a:r>
          </a:p>
          <a:p>
            <a:endParaRPr lang="en-GB" dirty="0">
              <a:solidFill>
                <a:srgbClr val="FF0000"/>
              </a:solidFill>
            </a:endParaRPr>
          </a:p>
          <a:p>
            <a:r>
              <a:rPr lang="en-GB" dirty="0">
                <a:solidFill>
                  <a:srgbClr val="FF0000"/>
                </a:solidFill>
              </a:rPr>
              <a:t>This will be given to the group leader, who will look after it until the children need it.</a:t>
            </a:r>
          </a:p>
          <a:p>
            <a:endParaRPr lang="en-GB" dirty="0"/>
          </a:p>
          <a:p>
            <a:r>
              <a:rPr lang="en-GB" dirty="0">
                <a:solidFill>
                  <a:srgbClr val="002060"/>
                </a:solidFill>
              </a:rPr>
              <a:t>They will not need any other money for the trip.</a:t>
            </a:r>
          </a:p>
          <a:p>
            <a:endParaRPr lang="en-GB" dirty="0"/>
          </a:p>
          <a:p>
            <a:endParaRPr lang="en-GB" sz="7700" dirty="0"/>
          </a:p>
        </p:txBody>
      </p:sp>
      <p:pic>
        <p:nvPicPr>
          <p:cNvPr id="4098" name="Picture 2" descr="http://mobileatmguys.com/wp-content/uploads/2010/06/Wheelbarrow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0"/>
            <a:ext cx="2051720" cy="21362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02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782397"/>
            <a:ext cx="8729585" cy="4896544"/>
          </a:xfrm>
          <a:prstGeom prst="rect">
            <a:avLst/>
          </a:prstGeom>
        </p:spPr>
      </p:pic>
    </p:spTree>
    <p:extLst>
      <p:ext uri="{BB962C8B-B14F-4D97-AF65-F5344CB8AC3E}">
        <p14:creationId xmlns:p14="http://schemas.microsoft.com/office/powerpoint/2010/main" val="2331414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68313" y="538163"/>
            <a:ext cx="8351837" cy="5472112"/>
          </a:xfrm>
          <a:prstGeom prst="rect">
            <a:avLst/>
          </a:prstGeom>
          <a:solidFill>
            <a:schemeClr val="accent5">
              <a:lumMod val="20000"/>
              <a:lumOff val="80000"/>
            </a:schemeClr>
          </a:solidFill>
        </p:spPr>
        <p:txBody>
          <a:bodyP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GB" sz="2400" dirty="0" smtClean="0">
                <a:latin typeface="Comic Sans MS" panose="030F0702030302020204" pitchFamily="66" charset="0"/>
              </a:rPr>
              <a:t>The </a:t>
            </a:r>
            <a:r>
              <a:rPr lang="en-GB" sz="2400" dirty="0">
                <a:latin typeface="Comic Sans MS" panose="030F0702030302020204" pitchFamily="66" charset="0"/>
              </a:rPr>
              <a:t>Discovery School Staff </a:t>
            </a:r>
            <a:r>
              <a:rPr lang="en-GB" sz="2400" dirty="0" smtClean="0">
                <a:latin typeface="Comic Sans MS" panose="030F0702030302020204" pitchFamily="66" charset="0"/>
              </a:rPr>
              <a:t>Team for PGL 2022 will be led by </a:t>
            </a:r>
            <a:r>
              <a:rPr lang="en-GB" sz="2400" dirty="0" smtClean="0">
                <a:solidFill>
                  <a:srgbClr val="FF0000"/>
                </a:solidFill>
                <a:latin typeface="Comic Sans MS" panose="030F0702030302020204" pitchFamily="66" charset="0"/>
              </a:rPr>
              <a:t>Miss Wilce.</a:t>
            </a:r>
            <a:r>
              <a:rPr lang="en-GB" sz="2400" dirty="0">
                <a:solidFill>
                  <a:srgbClr val="FF0000"/>
                </a:solidFill>
                <a:latin typeface="Comic Sans MS" panose="030F0702030302020204" pitchFamily="66" charset="0"/>
              </a:rPr>
              <a:t/>
            </a:r>
            <a:br>
              <a:rPr lang="en-GB" sz="2400" dirty="0">
                <a:solidFill>
                  <a:srgbClr val="FF0000"/>
                </a:solidFill>
                <a:latin typeface="Comic Sans MS" panose="030F0702030302020204" pitchFamily="66" charset="0"/>
              </a:rPr>
            </a:br>
            <a:r>
              <a:rPr lang="en-GB" sz="2400" dirty="0">
                <a:solidFill>
                  <a:srgbClr val="FF0000"/>
                </a:solidFill>
                <a:latin typeface="Comic Sans MS" panose="030F0702030302020204" pitchFamily="66" charset="0"/>
              </a:rPr>
              <a:t/>
            </a:r>
            <a:br>
              <a:rPr lang="en-GB" sz="2400" dirty="0">
                <a:solidFill>
                  <a:srgbClr val="FF0000"/>
                </a:solidFill>
                <a:latin typeface="Comic Sans MS" panose="030F0702030302020204" pitchFamily="66" charset="0"/>
              </a:rPr>
            </a:br>
            <a:r>
              <a:rPr lang="en-GB" sz="2400" dirty="0" smtClean="0">
                <a:latin typeface="Comic Sans MS" panose="030F0702030302020204" pitchFamily="66" charset="0"/>
              </a:rPr>
              <a:t>Staff from across the school will be going on the residential, supporting the children as </a:t>
            </a:r>
            <a:r>
              <a:rPr lang="en-GB" sz="2400" dirty="0" smtClean="0">
                <a:solidFill>
                  <a:srgbClr val="FF0000"/>
                </a:solidFill>
                <a:latin typeface="Comic Sans MS" panose="030F0702030302020204" pitchFamily="66" charset="0"/>
              </a:rPr>
              <a:t>Group Leaders </a:t>
            </a:r>
            <a:r>
              <a:rPr lang="en-GB" sz="2400" dirty="0" smtClean="0">
                <a:latin typeface="Comic Sans MS" panose="030F0702030302020204" pitchFamily="66" charset="0"/>
              </a:rPr>
              <a:t>and supervising them during all activities.</a:t>
            </a:r>
            <a:r>
              <a:rPr lang="en-GB" sz="2400" dirty="0" smtClean="0">
                <a:solidFill>
                  <a:srgbClr val="FF0000"/>
                </a:solidFill>
                <a:latin typeface="Comic Sans MS" panose="030F0702030302020204" pitchFamily="66" charset="0"/>
              </a:rPr>
              <a:t>  </a:t>
            </a:r>
            <a:endParaRPr lang="en-GB" sz="2400" dirty="0">
              <a:solidFill>
                <a:srgbClr val="002060"/>
              </a:solidFill>
              <a:latin typeface="Comic Sans MS" panose="030F0702030302020204" pitchFamily="66" charset="0"/>
            </a:endParaRPr>
          </a:p>
          <a:p>
            <a:pPr fontAlgn="auto">
              <a:spcAft>
                <a:spcPts val="0"/>
              </a:spcAft>
              <a:defRPr/>
            </a:pPr>
            <a:endParaRPr lang="en-GB" sz="2400" dirty="0" smtClean="0">
              <a:solidFill>
                <a:srgbClr val="002060"/>
              </a:solidFill>
              <a:latin typeface="Comic Sans MS" panose="030F0702030302020204" pitchFamily="66" charset="0"/>
            </a:endParaRPr>
          </a:p>
          <a:p>
            <a:pPr fontAlgn="auto">
              <a:spcAft>
                <a:spcPts val="0"/>
              </a:spcAft>
              <a:defRPr/>
            </a:pPr>
            <a:r>
              <a:rPr lang="en-GB" sz="2400" dirty="0" smtClean="0">
                <a:solidFill>
                  <a:srgbClr val="002060"/>
                </a:solidFill>
                <a:latin typeface="Comic Sans MS" panose="030F0702030302020204" pitchFamily="66" charset="0"/>
              </a:rPr>
              <a:t>The members of staff going on the trip will be confirmed at a later date.</a:t>
            </a:r>
            <a:endParaRPr lang="en-GB" sz="2400" dirty="0">
              <a:solidFill>
                <a:srgbClr val="002060"/>
              </a:solidFill>
              <a:latin typeface="Comic Sans MS" panose="030F0702030302020204" pitchFamily="66" charset="0"/>
            </a:endParaRPr>
          </a:p>
          <a:p>
            <a:pPr fontAlgn="auto">
              <a:spcAft>
                <a:spcPts val="0"/>
              </a:spcAft>
              <a:defRPr/>
            </a:pPr>
            <a:r>
              <a:rPr lang="en-GB" sz="2400" dirty="0">
                <a:latin typeface="Comic Sans MS" panose="030F0702030302020204" pitchFamily="66" charset="0"/>
              </a:rPr>
              <a:t/>
            </a:r>
            <a:br>
              <a:rPr lang="en-GB" sz="2400" dirty="0">
                <a:latin typeface="Comic Sans MS" panose="030F0702030302020204" pitchFamily="66" charset="0"/>
              </a:rPr>
            </a:br>
            <a:r>
              <a:rPr lang="en-GB" sz="2400" dirty="0"/>
              <a:t/>
            </a:r>
            <a:br>
              <a:rPr lang="en-GB" sz="2400" dirty="0"/>
            </a:br>
            <a:endParaRPr lang="en-GB" sz="2400" dirty="0">
              <a:solidFill>
                <a:srgbClr val="002060"/>
              </a:solidFill>
            </a:endParaRP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379" y="4149080"/>
            <a:ext cx="1569704" cy="164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567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60647"/>
            <a:ext cx="7488832" cy="6478435"/>
          </a:xfrm>
          <a:prstGeom prst="rect">
            <a:avLst/>
          </a:prstGeom>
        </p:spPr>
      </p:pic>
    </p:spTree>
    <p:extLst>
      <p:ext uri="{BB962C8B-B14F-4D97-AF65-F5344CB8AC3E}">
        <p14:creationId xmlns:p14="http://schemas.microsoft.com/office/powerpoint/2010/main" val="3888861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404664"/>
            <a:ext cx="8229600" cy="1143000"/>
          </a:xfrm>
        </p:spPr>
        <p:txBody>
          <a:bodyPr>
            <a:normAutofit fontScale="90000"/>
          </a:bodyPr>
          <a:lstStyle/>
          <a:p>
            <a:r>
              <a:rPr lang="en-GB" dirty="0"/>
              <a:t>No Mobile Phones or Electrical Items</a:t>
            </a:r>
          </a:p>
        </p:txBody>
      </p:sp>
      <p:sp>
        <p:nvSpPr>
          <p:cNvPr id="3" name="Content Placeholder 2"/>
          <p:cNvSpPr>
            <a:spLocks noGrp="1"/>
          </p:cNvSpPr>
          <p:nvPr>
            <p:ph idx="1"/>
          </p:nvPr>
        </p:nvSpPr>
        <p:spPr>
          <a:xfrm>
            <a:off x="457200" y="2420888"/>
            <a:ext cx="8229600" cy="4248472"/>
          </a:xfrm>
        </p:spPr>
        <p:txBody>
          <a:bodyPr>
            <a:normAutofit fontScale="85000" lnSpcReduction="10000"/>
          </a:bodyPr>
          <a:lstStyle/>
          <a:p>
            <a:r>
              <a:rPr lang="en-GB" dirty="0">
                <a:solidFill>
                  <a:srgbClr val="FF0000"/>
                </a:solidFill>
              </a:rPr>
              <a:t>We/ PGL cannot guarantee the safety of expensive electronic items. </a:t>
            </a:r>
          </a:p>
          <a:p>
            <a:endParaRPr lang="en-GB" dirty="0">
              <a:solidFill>
                <a:srgbClr val="002060"/>
              </a:solidFill>
            </a:endParaRPr>
          </a:p>
          <a:p>
            <a:r>
              <a:rPr lang="en-GB" dirty="0">
                <a:solidFill>
                  <a:srgbClr val="002060"/>
                </a:solidFill>
              </a:rPr>
              <a:t>Children will only use their phones to contact you in their ‘low’ moments and this will be more upsetting for both you and them.</a:t>
            </a:r>
          </a:p>
          <a:p>
            <a:endParaRPr lang="en-GB" dirty="0">
              <a:solidFill>
                <a:schemeClr val="tx2">
                  <a:lumMod val="75000"/>
                </a:schemeClr>
              </a:solidFill>
            </a:endParaRPr>
          </a:p>
          <a:p>
            <a:r>
              <a:rPr lang="en-GB" dirty="0">
                <a:solidFill>
                  <a:srgbClr val="FF0000"/>
                </a:solidFill>
              </a:rPr>
              <a:t>Children can bring an ‘older’ digital camera but we strongly recommend a disposable one.</a:t>
            </a:r>
          </a:p>
          <a:p>
            <a:endParaRPr lang="en-GB" dirty="0"/>
          </a:p>
          <a:p>
            <a:endParaRPr lang="en-GB" sz="7700" dirty="0"/>
          </a:p>
        </p:txBody>
      </p:sp>
      <p:pic>
        <p:nvPicPr>
          <p:cNvPr id="3074" name="Picture 2" descr="http://t3.gstatic.com/images?q=tbn:ANd9GcTfgWpuqXPksDplGZomTWcnrXVk_zxTnbGbXI3oac78Ht3iQnKCsA:www.edp-uk.net/images/phone-b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260" y="-15731"/>
            <a:ext cx="1371739" cy="135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rmAutofit/>
          </a:bodyPr>
          <a:lstStyle/>
          <a:p>
            <a:r>
              <a:rPr lang="en-GB" dirty="0"/>
              <a:t>Keeping in Touch</a:t>
            </a:r>
          </a:p>
        </p:txBody>
      </p:sp>
      <p:sp>
        <p:nvSpPr>
          <p:cNvPr id="3" name="Content Placeholder 2"/>
          <p:cNvSpPr>
            <a:spLocks noGrp="1"/>
          </p:cNvSpPr>
          <p:nvPr>
            <p:ph idx="1"/>
          </p:nvPr>
        </p:nvSpPr>
        <p:spPr>
          <a:xfrm>
            <a:off x="457200" y="1835696"/>
            <a:ext cx="8229600" cy="4725144"/>
          </a:xfrm>
        </p:spPr>
        <p:txBody>
          <a:bodyPr>
            <a:normAutofit fontScale="85000" lnSpcReduction="10000"/>
          </a:bodyPr>
          <a:lstStyle/>
          <a:p>
            <a:r>
              <a:rPr lang="en-GB" dirty="0">
                <a:solidFill>
                  <a:srgbClr val="FF0000"/>
                </a:solidFill>
              </a:rPr>
              <a:t>Children will be too busy enjoying themselves to worry about home and we are only there for a weekend!</a:t>
            </a:r>
          </a:p>
          <a:p>
            <a:endParaRPr lang="en-GB" dirty="0"/>
          </a:p>
          <a:p>
            <a:r>
              <a:rPr lang="en-GB" dirty="0">
                <a:solidFill>
                  <a:srgbClr val="002060"/>
                </a:solidFill>
              </a:rPr>
              <a:t>We would inform you immediately if there were a medical issue that you need be made aware of.</a:t>
            </a:r>
          </a:p>
          <a:p>
            <a:endParaRPr lang="en-GB" dirty="0">
              <a:solidFill>
                <a:srgbClr val="002060"/>
              </a:solidFill>
            </a:endParaRPr>
          </a:p>
          <a:p>
            <a:r>
              <a:rPr lang="en-GB" dirty="0">
                <a:solidFill>
                  <a:srgbClr val="FF0000"/>
                </a:solidFill>
              </a:rPr>
              <a:t>If the Wi-Fi is working on site, we will endeavour to give a brief update on the day’s activities using the School Comms system</a:t>
            </a:r>
            <a:r>
              <a:rPr lang="en-GB" dirty="0" smtClean="0">
                <a:solidFill>
                  <a:srgbClr val="FF0000"/>
                </a:solidFill>
              </a:rPr>
              <a:t>.</a:t>
            </a:r>
            <a:endParaRPr lang="en-GB" dirty="0">
              <a:solidFill>
                <a:srgbClr val="FF00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879"/>
            <a:ext cx="1835696" cy="178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3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dirty="0"/>
              <a:t>Emergency Contact</a:t>
            </a:r>
          </a:p>
        </p:txBody>
      </p:sp>
      <p:sp>
        <p:nvSpPr>
          <p:cNvPr id="3" name="Content Placeholder 2"/>
          <p:cNvSpPr>
            <a:spLocks noGrp="1"/>
          </p:cNvSpPr>
          <p:nvPr>
            <p:ph idx="1"/>
          </p:nvPr>
        </p:nvSpPr>
        <p:spPr>
          <a:xfrm>
            <a:off x="467544" y="1988840"/>
            <a:ext cx="8229600" cy="4392488"/>
          </a:xfrm>
        </p:spPr>
        <p:txBody>
          <a:bodyPr>
            <a:normAutofit fontScale="77500" lnSpcReduction="20000"/>
          </a:bodyPr>
          <a:lstStyle/>
          <a:p>
            <a:r>
              <a:rPr lang="en-GB" dirty="0">
                <a:solidFill>
                  <a:srgbClr val="FF0000"/>
                </a:solidFill>
              </a:rPr>
              <a:t>In </a:t>
            </a:r>
            <a:r>
              <a:rPr lang="en-GB" b="1" u="sng" dirty="0">
                <a:solidFill>
                  <a:srgbClr val="FF0000"/>
                </a:solidFill>
              </a:rPr>
              <a:t>real</a:t>
            </a:r>
            <a:r>
              <a:rPr lang="en-GB" dirty="0">
                <a:solidFill>
                  <a:srgbClr val="FF0000"/>
                </a:solidFill>
              </a:rPr>
              <a:t> emergency situations, if you need to get in contact with a member of staff on the trip, you can call the school and they will get in touch on your behalf. </a:t>
            </a:r>
          </a:p>
          <a:p>
            <a:pPr marL="0" indent="0">
              <a:buNone/>
            </a:pPr>
            <a:endParaRPr lang="en-GB" dirty="0"/>
          </a:p>
          <a:p>
            <a:r>
              <a:rPr lang="en-GB" dirty="0">
                <a:solidFill>
                  <a:srgbClr val="002060"/>
                </a:solidFill>
              </a:rPr>
              <a:t>If there is a </a:t>
            </a:r>
            <a:r>
              <a:rPr lang="en-GB" b="1" u="sng" dirty="0">
                <a:solidFill>
                  <a:srgbClr val="002060"/>
                </a:solidFill>
              </a:rPr>
              <a:t>real</a:t>
            </a:r>
            <a:r>
              <a:rPr lang="en-GB" dirty="0">
                <a:solidFill>
                  <a:srgbClr val="002060"/>
                </a:solidFill>
              </a:rPr>
              <a:t> emergency outside of school hours, you can contact the PGL </a:t>
            </a:r>
            <a:r>
              <a:rPr lang="en-GB" dirty="0" err="1">
                <a:solidFill>
                  <a:srgbClr val="002060"/>
                </a:solidFill>
              </a:rPr>
              <a:t>Marchants</a:t>
            </a:r>
            <a:r>
              <a:rPr lang="en-GB" dirty="0">
                <a:solidFill>
                  <a:srgbClr val="002060"/>
                </a:solidFill>
              </a:rPr>
              <a:t> Hill Reception - which operates 24 hours – who will then contact a member of The Discovery School Staff.</a:t>
            </a:r>
          </a:p>
          <a:p>
            <a:endParaRPr lang="en-GB" dirty="0">
              <a:solidFill>
                <a:srgbClr val="002060"/>
              </a:solidFill>
            </a:endParaRPr>
          </a:p>
          <a:p>
            <a:r>
              <a:rPr lang="en-GB" dirty="0"/>
              <a:t>The PGL emergency contact number will be distributed nearer the time of the trip.</a:t>
            </a:r>
          </a:p>
          <a:p>
            <a:endParaRPr lang="en-GB" dirty="0"/>
          </a:p>
        </p:txBody>
      </p:sp>
      <p:pic>
        <p:nvPicPr>
          <p:cNvPr id="4098" name="Picture 2" descr="\\CURRICULUM-DC01\Staff Shared Work$\PHOTOS\Y6\PGL\SAM_01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0"/>
            <a:ext cx="1331640" cy="1775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835696" cy="178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121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88640"/>
            <a:ext cx="5277272" cy="1143000"/>
          </a:xfrm>
        </p:spPr>
        <p:txBody>
          <a:bodyPr>
            <a:normAutofit fontScale="90000"/>
          </a:bodyPr>
          <a:lstStyle/>
          <a:p>
            <a:pPr algn="r"/>
            <a:r>
              <a:rPr lang="en-GB" dirty="0"/>
              <a:t>Rules on the Trip and </a:t>
            </a:r>
            <a:br>
              <a:rPr lang="en-GB" dirty="0"/>
            </a:br>
            <a:r>
              <a:rPr lang="en-GB" dirty="0"/>
              <a:t>Code of Conduct</a:t>
            </a:r>
          </a:p>
        </p:txBody>
      </p:sp>
      <p:sp>
        <p:nvSpPr>
          <p:cNvPr id="3" name="Content Placeholder 2"/>
          <p:cNvSpPr>
            <a:spLocks noGrp="1"/>
          </p:cNvSpPr>
          <p:nvPr>
            <p:ph idx="1"/>
          </p:nvPr>
        </p:nvSpPr>
        <p:spPr>
          <a:xfrm>
            <a:off x="467544" y="2060848"/>
            <a:ext cx="8229600" cy="4437112"/>
          </a:xfrm>
        </p:spPr>
        <p:txBody>
          <a:bodyPr>
            <a:normAutofit fontScale="85000" lnSpcReduction="20000"/>
          </a:bodyPr>
          <a:lstStyle/>
          <a:p>
            <a:r>
              <a:rPr lang="en-GB" dirty="0">
                <a:solidFill>
                  <a:srgbClr val="FF0000"/>
                </a:solidFill>
              </a:rPr>
              <a:t>We expect exemplary behaviour from the pupils on the trip.</a:t>
            </a:r>
          </a:p>
          <a:p>
            <a:endParaRPr lang="en-GB" dirty="0"/>
          </a:p>
          <a:p>
            <a:r>
              <a:rPr lang="en-GB" dirty="0">
                <a:solidFill>
                  <a:srgbClr val="002060"/>
                </a:solidFill>
              </a:rPr>
              <a:t>This will include the children being polite to all members of staff (both school and PGL) and following all instructions first time; having excellent manners; being respectful to each other and working hard as part of their group.</a:t>
            </a:r>
          </a:p>
          <a:p>
            <a:endParaRPr lang="en-GB" dirty="0"/>
          </a:p>
          <a:p>
            <a:r>
              <a:rPr lang="en-GB" dirty="0"/>
              <a:t>Nearer the time, the children will be given a code of conduct for the trip that they are expected to follow.</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0"/>
            <a:ext cx="1900808" cy="184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86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6607"/>
            <a:ext cx="8229600" cy="1143000"/>
          </a:xfrm>
        </p:spPr>
        <p:txBody>
          <a:bodyPr>
            <a:normAutofit/>
          </a:bodyPr>
          <a:lstStyle/>
          <a:p>
            <a:r>
              <a:rPr lang="en-GB" dirty="0"/>
              <a:t>Room Inspections</a:t>
            </a:r>
          </a:p>
        </p:txBody>
      </p:sp>
      <p:sp>
        <p:nvSpPr>
          <p:cNvPr id="3" name="Content Placeholder 2"/>
          <p:cNvSpPr>
            <a:spLocks noGrp="1"/>
          </p:cNvSpPr>
          <p:nvPr>
            <p:ph idx="1"/>
          </p:nvPr>
        </p:nvSpPr>
        <p:spPr>
          <a:xfrm>
            <a:off x="467544" y="2492896"/>
            <a:ext cx="8229600" cy="3960440"/>
          </a:xfrm>
        </p:spPr>
        <p:txBody>
          <a:bodyPr>
            <a:normAutofit fontScale="92500" lnSpcReduction="10000"/>
          </a:bodyPr>
          <a:lstStyle/>
          <a:p>
            <a:r>
              <a:rPr lang="en-GB" dirty="0">
                <a:solidFill>
                  <a:srgbClr val="FF0000"/>
                </a:solidFill>
              </a:rPr>
              <a:t>Teachers will conduct room inspections on a daily basis.</a:t>
            </a:r>
          </a:p>
          <a:p>
            <a:endParaRPr lang="en-GB" dirty="0"/>
          </a:p>
          <a:p>
            <a:r>
              <a:rPr lang="en-GB" dirty="0">
                <a:solidFill>
                  <a:srgbClr val="002060"/>
                </a:solidFill>
              </a:rPr>
              <a:t>Rooms will be allocated points based on their tidiness.</a:t>
            </a:r>
          </a:p>
          <a:p>
            <a:endParaRPr lang="en-GB" dirty="0"/>
          </a:p>
          <a:p>
            <a:r>
              <a:rPr lang="en-GB" dirty="0"/>
              <a:t>Rooms with the most points will win a prize when they come back to school.</a:t>
            </a:r>
          </a:p>
        </p:txBody>
      </p:sp>
      <p:pic>
        <p:nvPicPr>
          <p:cNvPr id="5122" name="Picture 2" descr="http://www.addictiontoday.org/photos/uncategorized/2008/04/20/inspector.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1"/>
            <a:ext cx="1979712" cy="27971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0"/>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96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422" y="116632"/>
            <a:ext cx="8229600" cy="1143000"/>
          </a:xfrm>
        </p:spPr>
        <p:txBody>
          <a:bodyPr>
            <a:normAutofit/>
          </a:bodyPr>
          <a:lstStyle/>
          <a:p>
            <a:r>
              <a:rPr lang="en-GB" dirty="0"/>
              <a:t>Medical Forms</a:t>
            </a:r>
          </a:p>
        </p:txBody>
      </p:sp>
      <p:sp>
        <p:nvSpPr>
          <p:cNvPr id="3" name="Content Placeholder 2"/>
          <p:cNvSpPr>
            <a:spLocks noGrp="1"/>
          </p:cNvSpPr>
          <p:nvPr>
            <p:ph idx="1"/>
          </p:nvPr>
        </p:nvSpPr>
        <p:spPr>
          <a:xfrm>
            <a:off x="467544" y="2420888"/>
            <a:ext cx="8229600" cy="3960440"/>
          </a:xfrm>
        </p:spPr>
        <p:txBody>
          <a:bodyPr>
            <a:normAutofit lnSpcReduction="10000"/>
          </a:bodyPr>
          <a:lstStyle/>
          <a:p>
            <a:r>
              <a:rPr lang="en-GB" dirty="0">
                <a:solidFill>
                  <a:srgbClr val="FF0000"/>
                </a:solidFill>
              </a:rPr>
              <a:t>Medical forms will be issued soon and must be returned as soon as possible so that any important information can be forwarded to PGL.</a:t>
            </a:r>
          </a:p>
          <a:p>
            <a:endParaRPr lang="en-GB" dirty="0"/>
          </a:p>
          <a:p>
            <a:r>
              <a:rPr lang="en-GB" dirty="0">
                <a:solidFill>
                  <a:srgbClr val="002060"/>
                </a:solidFill>
              </a:rPr>
              <a:t>If anything to do with your child’s health changes, additional requirements can be added nearer the time.</a:t>
            </a:r>
            <a:endParaRPr lang="en-GB" dirty="0"/>
          </a:p>
        </p:txBody>
      </p:sp>
      <p:pic>
        <p:nvPicPr>
          <p:cNvPr id="3075" name="Picture 3" descr="\\CURRICULUM-DC01\Staff Shared Work$\PHOTOS\Y6\PGL\SAM_009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979" t="25339" r="21045" b="22105"/>
          <a:stretch/>
        </p:blipFill>
        <p:spPr bwMode="auto">
          <a:xfrm>
            <a:off x="6550649" y="116632"/>
            <a:ext cx="2593351" cy="1966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 y="0"/>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35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dirty="0"/>
              <a:t>Medicine</a:t>
            </a:r>
          </a:p>
        </p:txBody>
      </p:sp>
      <p:sp>
        <p:nvSpPr>
          <p:cNvPr id="3" name="Content Placeholder 2"/>
          <p:cNvSpPr>
            <a:spLocks noGrp="1"/>
          </p:cNvSpPr>
          <p:nvPr>
            <p:ph idx="1"/>
          </p:nvPr>
        </p:nvSpPr>
        <p:spPr>
          <a:xfrm>
            <a:off x="457200" y="2204864"/>
            <a:ext cx="8229600" cy="4536504"/>
          </a:xfrm>
        </p:spPr>
        <p:txBody>
          <a:bodyPr>
            <a:normAutofit fontScale="85000" lnSpcReduction="20000"/>
          </a:bodyPr>
          <a:lstStyle/>
          <a:p>
            <a:r>
              <a:rPr lang="en-GB" dirty="0">
                <a:solidFill>
                  <a:srgbClr val="FF0000"/>
                </a:solidFill>
              </a:rPr>
              <a:t>Any medicine that your child needs to take, either on a daily basis or as required, will need to be brought in on the morning of the trip with a medicine form.</a:t>
            </a:r>
          </a:p>
          <a:p>
            <a:endParaRPr lang="en-GB" dirty="0"/>
          </a:p>
          <a:p>
            <a:r>
              <a:rPr lang="en-GB" dirty="0">
                <a:solidFill>
                  <a:srgbClr val="002060"/>
                </a:solidFill>
              </a:rPr>
              <a:t>Anyone with medicine will need to be in school at 8:25am on Friday </a:t>
            </a:r>
            <a:r>
              <a:rPr lang="en-GB" dirty="0" smtClean="0">
                <a:solidFill>
                  <a:srgbClr val="002060"/>
                </a:solidFill>
              </a:rPr>
              <a:t>24</a:t>
            </a:r>
            <a:r>
              <a:rPr lang="en-GB" baseline="30000" dirty="0" smtClean="0">
                <a:solidFill>
                  <a:srgbClr val="002060"/>
                </a:solidFill>
              </a:rPr>
              <a:t>th</a:t>
            </a:r>
            <a:r>
              <a:rPr lang="en-GB" dirty="0" smtClean="0">
                <a:solidFill>
                  <a:srgbClr val="002060"/>
                </a:solidFill>
              </a:rPr>
              <a:t> </a:t>
            </a:r>
            <a:r>
              <a:rPr lang="en-GB" dirty="0">
                <a:solidFill>
                  <a:srgbClr val="002060"/>
                </a:solidFill>
              </a:rPr>
              <a:t>June to give the form and medicine to a member of staff.</a:t>
            </a:r>
          </a:p>
          <a:p>
            <a:endParaRPr lang="en-GB" dirty="0">
              <a:solidFill>
                <a:srgbClr val="002060"/>
              </a:solidFill>
            </a:endParaRPr>
          </a:p>
          <a:p>
            <a:r>
              <a:rPr lang="en-GB" dirty="0"/>
              <a:t>All medicines will need to be brought in with a medicine form and put in either a clearly labelled plastic bag or Tupperware box.</a:t>
            </a:r>
          </a:p>
        </p:txBody>
      </p:sp>
      <p:pic>
        <p:nvPicPr>
          <p:cNvPr id="2050" name="Picture 2" descr="\\CURRICULUM-DC01\Staff Shared Work$\PHOTOS\Y6\PGL\SAM_00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77" t="17637" b="16620"/>
          <a:stretch/>
        </p:blipFill>
        <p:spPr bwMode="auto">
          <a:xfrm>
            <a:off x="7466264" y="1"/>
            <a:ext cx="1658015" cy="2060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 y="0"/>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8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936" y="116632"/>
            <a:ext cx="8229600" cy="1143000"/>
          </a:xfrm>
        </p:spPr>
        <p:txBody>
          <a:bodyPr>
            <a:normAutofit/>
          </a:bodyPr>
          <a:lstStyle/>
          <a:p>
            <a:r>
              <a:rPr lang="en-GB" dirty="0" err="1"/>
              <a:t>Covid</a:t>
            </a:r>
            <a:r>
              <a:rPr lang="en-GB" dirty="0"/>
              <a:t> Safety</a:t>
            </a:r>
          </a:p>
        </p:txBody>
      </p:sp>
      <p:sp>
        <p:nvSpPr>
          <p:cNvPr id="3" name="Content Placeholder 2"/>
          <p:cNvSpPr>
            <a:spLocks noGrp="1"/>
          </p:cNvSpPr>
          <p:nvPr>
            <p:ph idx="1"/>
          </p:nvPr>
        </p:nvSpPr>
        <p:spPr>
          <a:xfrm>
            <a:off x="457200" y="2077570"/>
            <a:ext cx="8229600" cy="4536504"/>
          </a:xfrm>
        </p:spPr>
        <p:txBody>
          <a:bodyPr>
            <a:normAutofit/>
          </a:bodyPr>
          <a:lstStyle/>
          <a:p>
            <a:r>
              <a:rPr lang="en-GB" sz="2200" dirty="0">
                <a:solidFill>
                  <a:srgbClr val="FF0000"/>
                </a:solidFill>
              </a:rPr>
              <a:t>Maintaining </a:t>
            </a:r>
            <a:r>
              <a:rPr lang="en-GB" sz="2200" dirty="0" err="1">
                <a:solidFill>
                  <a:srgbClr val="FF0000"/>
                </a:solidFill>
              </a:rPr>
              <a:t>Covid</a:t>
            </a:r>
            <a:r>
              <a:rPr lang="en-GB" sz="2200" dirty="0">
                <a:solidFill>
                  <a:srgbClr val="FF0000"/>
                </a:solidFill>
              </a:rPr>
              <a:t>-safety, in line with government guidance at the time of the trip, will be a key priority.</a:t>
            </a:r>
          </a:p>
          <a:p>
            <a:endParaRPr lang="en-GB" sz="2200" dirty="0"/>
          </a:p>
          <a:p>
            <a:r>
              <a:rPr lang="en-GB" sz="2200" dirty="0">
                <a:solidFill>
                  <a:srgbClr val="002060"/>
                </a:solidFill>
              </a:rPr>
              <a:t>Full details of the PGL Covid-19 Risk Assessment and procedures can be found on their website:</a:t>
            </a:r>
          </a:p>
          <a:p>
            <a:r>
              <a:rPr lang="en-GB" sz="2200" dirty="0">
                <a:solidFill>
                  <a:srgbClr val="002060"/>
                </a:solidFill>
                <a:hlinkClick r:id="rId2"/>
              </a:rPr>
              <a:t>https://www.pgl.co.uk/en-gb/school-trips/resources/teacher-guide/covid-safe-and-secure</a:t>
            </a:r>
            <a:endParaRPr lang="en-GB" sz="2200" dirty="0">
              <a:solidFill>
                <a:srgbClr val="002060"/>
              </a:solidFill>
            </a:endParaRPr>
          </a:p>
          <a:p>
            <a:endParaRPr lang="en-GB" sz="2200" dirty="0">
              <a:solidFill>
                <a:srgbClr val="002060"/>
              </a:solidFill>
            </a:endParaRPr>
          </a:p>
          <a:p>
            <a:r>
              <a:rPr lang="en-GB" sz="2200" dirty="0">
                <a:solidFill>
                  <a:srgbClr val="FF0000"/>
                </a:solidFill>
              </a:rPr>
              <a:t>If you have any specific questions surrounding Covid-19 safety and procedures, please contact Miss Wilce.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 y="0"/>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002C8B6B-BA2B-4AC2-8008-771722FDA332}"/>
              </a:ext>
            </a:extLst>
          </p:cNvPr>
          <p:cNvPicPr>
            <a:picLocks noChangeAspect="1"/>
          </p:cNvPicPr>
          <p:nvPr/>
        </p:nvPicPr>
        <p:blipFill>
          <a:blip r:embed="rId4"/>
          <a:stretch>
            <a:fillRect/>
          </a:stretch>
        </p:blipFill>
        <p:spPr>
          <a:xfrm>
            <a:off x="6324600" y="0"/>
            <a:ext cx="2819400" cy="1619250"/>
          </a:xfrm>
          <a:prstGeom prst="rect">
            <a:avLst/>
          </a:prstGeom>
        </p:spPr>
      </p:pic>
    </p:spTree>
    <p:extLst>
      <p:ext uri="{BB962C8B-B14F-4D97-AF65-F5344CB8AC3E}">
        <p14:creationId xmlns:p14="http://schemas.microsoft.com/office/powerpoint/2010/main" val="218429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dirty="0"/>
              <a:t>Useful resources</a:t>
            </a:r>
          </a:p>
        </p:txBody>
      </p:sp>
      <p:sp>
        <p:nvSpPr>
          <p:cNvPr id="3" name="Content Placeholder 2"/>
          <p:cNvSpPr>
            <a:spLocks noGrp="1"/>
          </p:cNvSpPr>
          <p:nvPr>
            <p:ph idx="1"/>
          </p:nvPr>
        </p:nvSpPr>
        <p:spPr>
          <a:xfrm>
            <a:off x="493785" y="2276872"/>
            <a:ext cx="8229600" cy="3489251"/>
          </a:xfrm>
        </p:spPr>
        <p:txBody>
          <a:bodyPr>
            <a:normAutofit/>
          </a:bodyPr>
          <a:lstStyle/>
          <a:p>
            <a:r>
              <a:rPr lang="en-GB" sz="2400" dirty="0">
                <a:solidFill>
                  <a:srgbClr val="FF0000"/>
                </a:solidFill>
              </a:rPr>
              <a:t>You will find a host of FAQs and useful resources in the Parent Guide section of the PGL website:</a:t>
            </a:r>
          </a:p>
          <a:p>
            <a:endParaRPr lang="en-GB" sz="2400" dirty="0"/>
          </a:p>
          <a:p>
            <a:r>
              <a:rPr lang="en-GB" sz="2400" dirty="0">
                <a:hlinkClick r:id="rId2"/>
              </a:rPr>
              <a:t>https://www.pgl.co.uk/en-gb/school-trips/resources/parent-guide/about</a:t>
            </a:r>
            <a:endParaRPr lang="en-GB"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545" y="4886518"/>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678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8313" y="538163"/>
            <a:ext cx="8351837" cy="5472112"/>
          </a:xfrm>
          <a:prstGeom prst="rect">
            <a:avLst/>
          </a:prstGeom>
          <a:solidFill>
            <a:schemeClr val="accent5">
              <a:lumMod val="20000"/>
              <a:lumOff val="80000"/>
            </a:schemeClr>
          </a:solidFill>
        </p:spPr>
        <p:txBody>
          <a:bodyPr>
            <a:normAutofit fontScale="30000" lnSpcReduction="2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fontAlgn="auto">
              <a:spcAft>
                <a:spcPts val="0"/>
              </a:spcAft>
              <a:defRPr/>
            </a:pPr>
            <a:endParaRPr lang="en-GB" sz="5300" dirty="0">
              <a:latin typeface="Comic Sans MS" panose="030F0702030302020204" pitchFamily="66" charset="0"/>
            </a:endParaRPr>
          </a:p>
          <a:p>
            <a:pPr fontAlgn="auto">
              <a:spcAft>
                <a:spcPts val="0"/>
              </a:spcAft>
              <a:defRPr/>
            </a:pPr>
            <a:r>
              <a:rPr lang="en-GB" sz="8700" dirty="0">
                <a:latin typeface="Comic Sans MS" panose="030F0702030302020204" pitchFamily="66" charset="0"/>
              </a:rPr>
              <a:t>Trip departure and arrival times:</a:t>
            </a:r>
          </a:p>
          <a:p>
            <a:pPr fontAlgn="auto">
              <a:spcAft>
                <a:spcPts val="0"/>
              </a:spcAft>
              <a:defRPr/>
            </a:pPr>
            <a:endParaRPr lang="en-GB" sz="8700" dirty="0">
              <a:solidFill>
                <a:srgbClr val="FF0000"/>
              </a:solidFill>
              <a:latin typeface="Comic Sans MS" panose="030F0702030302020204" pitchFamily="66" charset="0"/>
            </a:endParaRPr>
          </a:p>
          <a:p>
            <a:pPr fontAlgn="auto">
              <a:spcAft>
                <a:spcPts val="0"/>
              </a:spcAft>
              <a:defRPr/>
            </a:pPr>
            <a:r>
              <a:rPr lang="en-GB" sz="8700" dirty="0">
                <a:solidFill>
                  <a:srgbClr val="FF0000"/>
                </a:solidFill>
                <a:latin typeface="Comic Sans MS" panose="030F0702030302020204" pitchFamily="66" charset="0"/>
              </a:rPr>
              <a:t>We will be leaving The Discovery School on Friday </a:t>
            </a:r>
            <a:r>
              <a:rPr lang="en-GB" sz="8700" dirty="0" smtClean="0">
                <a:solidFill>
                  <a:srgbClr val="FF0000"/>
                </a:solidFill>
                <a:latin typeface="Comic Sans MS" panose="030F0702030302020204" pitchFamily="66" charset="0"/>
              </a:rPr>
              <a:t>24</a:t>
            </a:r>
            <a:r>
              <a:rPr lang="en-GB" sz="8700" baseline="30000" dirty="0" smtClean="0">
                <a:solidFill>
                  <a:srgbClr val="FF0000"/>
                </a:solidFill>
                <a:latin typeface="Comic Sans MS" panose="030F0702030302020204" pitchFamily="66" charset="0"/>
              </a:rPr>
              <a:t>th</a:t>
            </a:r>
            <a:r>
              <a:rPr lang="en-GB" sz="8700" dirty="0" smtClean="0">
                <a:solidFill>
                  <a:srgbClr val="FF0000"/>
                </a:solidFill>
                <a:latin typeface="Comic Sans MS" panose="030F0702030302020204" pitchFamily="66" charset="0"/>
              </a:rPr>
              <a:t> </a:t>
            </a:r>
            <a:r>
              <a:rPr lang="en-GB" sz="8700" dirty="0">
                <a:solidFill>
                  <a:srgbClr val="FF0000"/>
                </a:solidFill>
                <a:latin typeface="Comic Sans MS" panose="030F0702030302020204" pitchFamily="66" charset="0"/>
              </a:rPr>
              <a:t>June at approximately 1.30pm.  </a:t>
            </a:r>
          </a:p>
          <a:p>
            <a:pPr fontAlgn="auto">
              <a:spcAft>
                <a:spcPts val="0"/>
              </a:spcAft>
              <a:defRPr/>
            </a:pPr>
            <a:endParaRPr lang="en-GB" sz="8700" dirty="0">
              <a:solidFill>
                <a:srgbClr val="FF0000"/>
              </a:solidFill>
              <a:latin typeface="Comic Sans MS" panose="030F0702030302020204" pitchFamily="66" charset="0"/>
            </a:endParaRPr>
          </a:p>
          <a:p>
            <a:pPr fontAlgn="auto">
              <a:spcAft>
                <a:spcPts val="0"/>
              </a:spcAft>
              <a:defRPr/>
            </a:pPr>
            <a:r>
              <a:rPr lang="en-GB" sz="8700" dirty="0">
                <a:solidFill>
                  <a:schemeClr val="accent1">
                    <a:lumMod val="75000"/>
                  </a:schemeClr>
                </a:solidFill>
                <a:latin typeface="Comic Sans MS" panose="030F0702030302020204" pitchFamily="66" charset="0"/>
              </a:rPr>
              <a:t>Children need to come to school at the normal time on Friday morning with their luggage and dressed appropriately for the trip.</a:t>
            </a:r>
          </a:p>
          <a:p>
            <a:pPr fontAlgn="auto">
              <a:spcAft>
                <a:spcPts val="0"/>
              </a:spcAft>
              <a:defRPr/>
            </a:pPr>
            <a:endParaRPr lang="en-GB" sz="8700" dirty="0">
              <a:solidFill>
                <a:srgbClr val="FF0000"/>
              </a:solidFill>
              <a:latin typeface="Comic Sans MS" panose="030F0702030302020204" pitchFamily="66" charset="0"/>
            </a:endParaRPr>
          </a:p>
          <a:p>
            <a:pPr fontAlgn="auto">
              <a:spcAft>
                <a:spcPts val="0"/>
              </a:spcAft>
              <a:defRPr/>
            </a:pPr>
            <a:r>
              <a:rPr lang="en-GB" sz="8700" dirty="0">
                <a:solidFill>
                  <a:srgbClr val="FF0000"/>
                </a:solidFill>
                <a:latin typeface="Comic Sans MS" panose="030F0702030302020204" pitchFamily="66" charset="0"/>
              </a:rPr>
              <a:t>We will return to The Discovery School on Monday </a:t>
            </a:r>
            <a:r>
              <a:rPr lang="en-GB" sz="8700" dirty="0" smtClean="0">
                <a:solidFill>
                  <a:srgbClr val="FF0000"/>
                </a:solidFill>
                <a:latin typeface="Comic Sans MS" panose="030F0702030302020204" pitchFamily="66" charset="0"/>
              </a:rPr>
              <a:t>27</a:t>
            </a:r>
            <a:r>
              <a:rPr lang="en-GB" sz="8700" baseline="30000" dirty="0" smtClean="0">
                <a:solidFill>
                  <a:srgbClr val="FF0000"/>
                </a:solidFill>
                <a:latin typeface="Comic Sans MS" panose="030F0702030302020204" pitchFamily="66" charset="0"/>
              </a:rPr>
              <a:t>th</a:t>
            </a:r>
            <a:r>
              <a:rPr lang="en-GB" sz="8700" dirty="0" smtClean="0">
                <a:solidFill>
                  <a:srgbClr val="FF0000"/>
                </a:solidFill>
                <a:latin typeface="Comic Sans MS" panose="030F0702030302020204" pitchFamily="66" charset="0"/>
              </a:rPr>
              <a:t> June </a:t>
            </a:r>
            <a:r>
              <a:rPr lang="en-GB" sz="8700" dirty="0">
                <a:solidFill>
                  <a:srgbClr val="FF0000"/>
                </a:solidFill>
                <a:latin typeface="Comic Sans MS" panose="030F0702030302020204" pitchFamily="66" charset="0"/>
              </a:rPr>
              <a:t>at approximately 3.30pm</a:t>
            </a:r>
            <a:r>
              <a:rPr lang="en-GB" sz="8700" dirty="0" smtClean="0">
                <a:solidFill>
                  <a:srgbClr val="FF0000"/>
                </a:solidFill>
                <a:latin typeface="Comic Sans MS" panose="030F0702030302020204" pitchFamily="66" charset="0"/>
              </a:rPr>
              <a:t>.  If we are delayed in traffic, the School Office will let you know.</a:t>
            </a:r>
            <a:endParaRPr lang="en-GB" sz="8700" dirty="0">
              <a:solidFill>
                <a:srgbClr val="FF0000"/>
              </a:solidFill>
              <a:latin typeface="Comic Sans MS" panose="030F0702030302020204" pitchFamily="66" charset="0"/>
            </a:endParaRPr>
          </a:p>
          <a:p>
            <a:pPr fontAlgn="auto">
              <a:spcAft>
                <a:spcPts val="0"/>
              </a:spcAft>
              <a:defRPr/>
            </a:pPr>
            <a:r>
              <a:rPr lang="en-GB" sz="8700" dirty="0"/>
              <a:t/>
            </a:r>
            <a:br>
              <a:rPr lang="en-GB" sz="8700" dirty="0"/>
            </a:br>
            <a:r>
              <a:rPr lang="en-GB" dirty="0"/>
              <a:t/>
            </a:r>
            <a:br>
              <a:rPr lang="en-GB" dirty="0"/>
            </a:br>
            <a:endParaRPr lang="en-GB" sz="4000" dirty="0">
              <a:solidFill>
                <a:srgbClr val="002060"/>
              </a:solidFill>
            </a:endParaRPr>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0" y="4973638"/>
            <a:ext cx="1936750" cy="188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525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43000"/>
          </a:xfrm>
        </p:spPr>
        <p:txBody>
          <a:bodyPr>
            <a:noAutofit/>
          </a:bodyPr>
          <a:lstStyle/>
          <a:p>
            <a:r>
              <a:rPr lang="en-GB" sz="2400" dirty="0"/>
              <a:t>If you have any questions, please contact your child’s class teacher.</a:t>
            </a:r>
            <a:br>
              <a:rPr lang="en-GB" sz="2400" dirty="0"/>
            </a:br>
            <a:r>
              <a:rPr lang="en-GB" sz="2400" dirty="0"/>
              <a:t> Winston – </a:t>
            </a:r>
            <a:r>
              <a:rPr lang="en-GB" sz="2400" dirty="0">
                <a:hlinkClick r:id="rId2"/>
              </a:rPr>
              <a:t>jwilce@discovery.kent.sch.uk</a:t>
            </a:r>
            <a:r>
              <a:rPr lang="en-GB" sz="2400" dirty="0"/>
              <a:t/>
            </a:r>
            <a:br>
              <a:rPr lang="en-GB" sz="2400" dirty="0"/>
            </a:br>
            <a:r>
              <a:rPr lang="en-GB" sz="2400" dirty="0"/>
              <a:t>Peake – </a:t>
            </a:r>
            <a:r>
              <a:rPr lang="en-GB" sz="2400" dirty="0">
                <a:hlinkClick r:id="rId3"/>
              </a:rPr>
              <a:t>tbeard@discovery.kent.sch.uk</a:t>
            </a:r>
            <a:r>
              <a:rPr lang="en-GB" sz="2400" dirty="0"/>
              <a:t/>
            </a:r>
            <a:br>
              <a:rPr lang="en-GB" sz="2400" dirty="0"/>
            </a:br>
            <a:r>
              <a:rPr lang="en-GB" sz="2400" dirty="0"/>
              <a:t>Galileo – </a:t>
            </a:r>
            <a:r>
              <a:rPr lang="en-GB" sz="2400" dirty="0">
                <a:hlinkClick r:id="rId4"/>
              </a:rPr>
              <a:t>lmarle@discovery.kent.sch.uk</a:t>
            </a:r>
            <a:r>
              <a:rPr lang="en-GB" sz="2400" dirty="0"/>
              <a:t/>
            </a:r>
            <a:br>
              <a:rPr lang="en-GB" sz="2400" dirty="0"/>
            </a:br>
            <a:r>
              <a:rPr lang="en-GB" sz="2400" dirty="0"/>
              <a:t/>
            </a:r>
            <a:br>
              <a:rPr lang="en-GB" sz="2400" dirty="0"/>
            </a:br>
            <a:endParaRPr lang="en-GB" sz="2400" dirty="0"/>
          </a:p>
        </p:txBody>
      </p:sp>
      <p:pic>
        <p:nvPicPr>
          <p:cNvPr id="6146" name="Picture 2" descr="http://en.hdyo.org/assets/ask-question-1-ca45a12e5206bae44014e11cd3ced9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284953"/>
            <a:ext cx="6048672" cy="457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94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8313" y="538163"/>
            <a:ext cx="8351837" cy="5472112"/>
          </a:xfrm>
          <a:prstGeom prst="rect">
            <a:avLst/>
          </a:prstGeom>
          <a:solidFill>
            <a:schemeClr val="accent5">
              <a:lumMod val="20000"/>
              <a:lumOff val="80000"/>
            </a:schemeClr>
          </a:solidFill>
        </p:spPr>
        <p:txBody>
          <a:bodyPr>
            <a:normAutofit fontScale="30000" lnSpcReduction="2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571500" indent="-571500" fontAlgn="auto">
              <a:spcAft>
                <a:spcPts val="0"/>
              </a:spcAft>
              <a:buFont typeface="Arial" panose="020B0604020202020204" pitchFamily="34" charset="0"/>
              <a:buChar char="•"/>
              <a:defRPr/>
            </a:pPr>
            <a:endParaRPr lang="en-GB" sz="5300" dirty="0">
              <a:solidFill>
                <a:schemeClr val="accent1">
                  <a:lumMod val="75000"/>
                </a:schemeClr>
              </a:solidFill>
              <a:latin typeface="Comic Sans MS" panose="030F0702030302020204" pitchFamily="66" charset="0"/>
            </a:endParaRPr>
          </a:p>
          <a:p>
            <a:pPr marL="571500" indent="-571500" fontAlgn="auto">
              <a:spcAft>
                <a:spcPts val="0"/>
              </a:spcAft>
              <a:buFont typeface="Arial" panose="020B0604020202020204" pitchFamily="34" charset="0"/>
              <a:buChar char="•"/>
              <a:defRPr/>
            </a:pPr>
            <a:r>
              <a:rPr lang="en-GB" sz="7700" dirty="0" smtClean="0">
                <a:solidFill>
                  <a:schemeClr val="accent1">
                    <a:lumMod val="75000"/>
                  </a:schemeClr>
                </a:solidFill>
                <a:latin typeface="Comic Sans MS" panose="030F0702030302020204" pitchFamily="66" charset="0"/>
              </a:rPr>
              <a:t>Before we leave for PGL, we will tell children their activity groups, explain expectations for behaviour for the weekend and play some team-building games at school.</a:t>
            </a:r>
          </a:p>
          <a:p>
            <a:pPr fontAlgn="auto">
              <a:spcAft>
                <a:spcPts val="0"/>
              </a:spcAft>
              <a:defRPr/>
            </a:pPr>
            <a:endParaRPr lang="en-GB" sz="7700" dirty="0" smtClean="0">
              <a:latin typeface="Comic Sans MS" panose="030F0702030302020204" pitchFamily="66" charset="0"/>
            </a:endParaRPr>
          </a:p>
          <a:p>
            <a:pPr marL="571500" indent="-571500" fontAlgn="auto">
              <a:spcAft>
                <a:spcPts val="0"/>
              </a:spcAft>
              <a:buFont typeface="Arial" panose="020B0604020202020204" pitchFamily="34" charset="0"/>
              <a:buChar char="•"/>
              <a:defRPr/>
            </a:pPr>
            <a:r>
              <a:rPr lang="en-GB" sz="7700" dirty="0" smtClean="0">
                <a:solidFill>
                  <a:srgbClr val="FF0000"/>
                </a:solidFill>
                <a:latin typeface="Comic Sans MS" panose="030F0702030302020204" pitchFamily="66" charset="0"/>
              </a:rPr>
              <a:t>Children must bring a *packed lunch or have a school dinner as normal on this day.</a:t>
            </a:r>
          </a:p>
          <a:p>
            <a:pPr fontAlgn="auto">
              <a:spcAft>
                <a:spcPts val="0"/>
              </a:spcAft>
              <a:defRPr/>
            </a:pPr>
            <a:endParaRPr lang="en-GB" sz="7700" dirty="0" smtClean="0">
              <a:solidFill>
                <a:srgbClr val="FF0000"/>
              </a:solidFill>
              <a:latin typeface="Comic Sans MS" panose="030F0702030302020204" pitchFamily="66" charset="0"/>
            </a:endParaRPr>
          </a:p>
          <a:p>
            <a:pPr fontAlgn="auto">
              <a:spcAft>
                <a:spcPts val="0"/>
              </a:spcAft>
              <a:defRPr/>
            </a:pPr>
            <a:r>
              <a:rPr lang="en-GB" sz="7700" dirty="0" smtClean="0">
                <a:solidFill>
                  <a:srgbClr val="FF0000"/>
                </a:solidFill>
                <a:latin typeface="Comic Sans MS" panose="030F0702030302020204" pitchFamily="66" charset="0"/>
              </a:rPr>
              <a:t>(*Please make sure packed lunch items can be disposed of at school.)</a:t>
            </a:r>
          </a:p>
          <a:p>
            <a:pPr fontAlgn="auto">
              <a:spcAft>
                <a:spcPts val="0"/>
              </a:spcAft>
              <a:defRPr/>
            </a:pPr>
            <a:endParaRPr lang="en-GB" sz="7700" dirty="0" smtClean="0">
              <a:solidFill>
                <a:srgbClr val="FF0000"/>
              </a:solidFill>
              <a:latin typeface="Comic Sans MS" panose="030F0702030302020204" pitchFamily="66" charset="0"/>
            </a:endParaRPr>
          </a:p>
          <a:p>
            <a:pPr marL="571500" indent="-571500" fontAlgn="auto">
              <a:spcAft>
                <a:spcPts val="0"/>
              </a:spcAft>
              <a:buFont typeface="Arial" panose="020B0604020202020204" pitchFamily="34" charset="0"/>
              <a:buChar char="•"/>
              <a:defRPr/>
            </a:pPr>
            <a:r>
              <a:rPr lang="en-GB" sz="7700" dirty="0" smtClean="0">
                <a:solidFill>
                  <a:schemeClr val="accent1">
                    <a:lumMod val="75000"/>
                  </a:schemeClr>
                </a:solidFill>
                <a:latin typeface="Comic Sans MS" panose="030F0702030302020204" pitchFamily="66" charset="0"/>
              </a:rPr>
              <a:t>The journey to PGL </a:t>
            </a:r>
            <a:r>
              <a:rPr lang="en-GB" sz="7700" dirty="0" err="1" smtClean="0">
                <a:solidFill>
                  <a:schemeClr val="accent1">
                    <a:lumMod val="75000"/>
                  </a:schemeClr>
                </a:solidFill>
                <a:latin typeface="Comic Sans MS" panose="030F0702030302020204" pitchFamily="66" charset="0"/>
              </a:rPr>
              <a:t>Marchants</a:t>
            </a:r>
            <a:r>
              <a:rPr lang="en-GB" sz="7700" dirty="0" smtClean="0">
                <a:solidFill>
                  <a:schemeClr val="accent1">
                    <a:lumMod val="75000"/>
                  </a:schemeClr>
                </a:solidFill>
                <a:latin typeface="Comic Sans MS" panose="030F0702030302020204" pitchFamily="66" charset="0"/>
              </a:rPr>
              <a:t> Hill will take approximately an hour and forty minutes.  If your child needs to take travel sickness medicine, please make sure this is noted on the medical form (details of which can be found on a later slide).  </a:t>
            </a:r>
          </a:p>
          <a:p>
            <a:pPr fontAlgn="auto">
              <a:spcAft>
                <a:spcPts val="0"/>
              </a:spcAft>
              <a:defRPr/>
            </a:pPr>
            <a:r>
              <a:rPr lang="en-GB" sz="5300" dirty="0"/>
              <a:t/>
            </a:r>
            <a:br>
              <a:rPr lang="en-GB" sz="5300" dirty="0"/>
            </a:br>
            <a:r>
              <a:rPr lang="en-GB" dirty="0"/>
              <a:t/>
            </a:r>
            <a:br>
              <a:rPr lang="en-GB" dirty="0"/>
            </a:br>
            <a:endParaRPr lang="en-GB" sz="4000" dirty="0">
              <a:solidFill>
                <a:srgbClr val="002060"/>
              </a:solidFill>
            </a:endParaRPr>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013176"/>
            <a:ext cx="1896113"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842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4248472"/>
          </a:xfrm>
        </p:spPr>
        <p:txBody>
          <a:bodyPr>
            <a:normAutofit/>
          </a:bodyPr>
          <a:lstStyle/>
          <a:p>
            <a:r>
              <a:rPr lang="en-GB" dirty="0">
                <a:solidFill>
                  <a:srgbClr val="FF0000"/>
                </a:solidFill>
              </a:rPr>
              <a:t>We will arrive at the PGL site at approximately 3.00pm.  </a:t>
            </a:r>
          </a:p>
          <a:p>
            <a:r>
              <a:rPr lang="en-GB" dirty="0">
                <a:solidFill>
                  <a:srgbClr val="002060"/>
                </a:solidFill>
              </a:rPr>
              <a:t>Children will be told their room groups and be given time to unpack before dinner.</a:t>
            </a:r>
          </a:p>
          <a:p>
            <a:r>
              <a:rPr lang="en-GB" dirty="0">
                <a:solidFill>
                  <a:srgbClr val="002060"/>
                </a:solidFill>
              </a:rPr>
              <a:t>We will then undertake an evening activity together.</a:t>
            </a:r>
          </a:p>
        </p:txBody>
      </p:sp>
      <p:pic>
        <p:nvPicPr>
          <p:cNvPr id="2050" name="Picture 2" descr="Absei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489" y="0"/>
            <a:ext cx="2175353" cy="18448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1052736"/>
            <a:ext cx="8229600" cy="1143000"/>
          </a:xfrm>
        </p:spPr>
        <p:txBody>
          <a:bodyPr/>
          <a:lstStyle/>
          <a:p>
            <a:r>
              <a:rPr lang="en-GB" dirty="0"/>
              <a:t>Arrival at PGL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1363"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3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57" y="548680"/>
            <a:ext cx="8229600" cy="1143000"/>
          </a:xfrm>
        </p:spPr>
        <p:txBody>
          <a:bodyPr>
            <a:normAutofit fontScale="90000"/>
          </a:bodyPr>
          <a:lstStyle/>
          <a:p>
            <a:r>
              <a:rPr lang="en-GB" dirty="0"/>
              <a:t>Daytime Activity </a:t>
            </a:r>
            <a:br>
              <a:rPr lang="en-GB" dirty="0"/>
            </a:br>
            <a:r>
              <a:rPr lang="en-GB" dirty="0"/>
              <a:t>Groups</a:t>
            </a:r>
          </a:p>
        </p:txBody>
      </p:sp>
      <p:sp>
        <p:nvSpPr>
          <p:cNvPr id="3" name="Content Placeholder 2"/>
          <p:cNvSpPr>
            <a:spLocks noGrp="1"/>
          </p:cNvSpPr>
          <p:nvPr>
            <p:ph idx="1"/>
          </p:nvPr>
        </p:nvSpPr>
        <p:spPr>
          <a:xfrm>
            <a:off x="457200" y="2060848"/>
            <a:ext cx="8229600" cy="4797152"/>
          </a:xfrm>
        </p:spPr>
        <p:txBody>
          <a:bodyPr>
            <a:normAutofit fontScale="70000" lnSpcReduction="20000"/>
          </a:bodyPr>
          <a:lstStyle/>
          <a:p>
            <a:r>
              <a:rPr lang="en-GB" dirty="0">
                <a:solidFill>
                  <a:srgbClr val="FF0000"/>
                </a:solidFill>
              </a:rPr>
              <a:t>The year group will be split into groups of 10-12 for the daytime activities</a:t>
            </a:r>
            <a:r>
              <a:rPr lang="en-GB" dirty="0"/>
              <a:t>.</a:t>
            </a:r>
          </a:p>
          <a:p>
            <a:endParaRPr lang="en-GB" dirty="0"/>
          </a:p>
          <a:p>
            <a:r>
              <a:rPr lang="en-GB" dirty="0">
                <a:solidFill>
                  <a:srgbClr val="002060"/>
                </a:solidFill>
              </a:rPr>
              <a:t>Children will be given the opportunity to list four people they would like to be in a group with – girls or boys and across classes.  They will be grouped with at least one of their choice of friends.</a:t>
            </a:r>
          </a:p>
          <a:p>
            <a:endParaRPr lang="en-GB" dirty="0">
              <a:solidFill>
                <a:schemeClr val="tx2">
                  <a:lumMod val="75000"/>
                </a:schemeClr>
              </a:solidFill>
            </a:endParaRPr>
          </a:p>
          <a:p>
            <a:r>
              <a:rPr lang="en-GB" dirty="0">
                <a:solidFill>
                  <a:srgbClr val="FF0000"/>
                </a:solidFill>
              </a:rPr>
              <a:t>Each group will have a designated lead adult from The Discovery School who will be responsible for them during the day.</a:t>
            </a:r>
          </a:p>
          <a:p>
            <a:endParaRPr lang="en-GB" dirty="0"/>
          </a:p>
          <a:p>
            <a:r>
              <a:rPr lang="en-GB" dirty="0">
                <a:solidFill>
                  <a:srgbClr val="002060"/>
                </a:solidFill>
              </a:rPr>
              <a:t>Children will be told their activity groups on the morning of the trip.</a:t>
            </a:r>
          </a:p>
          <a:p>
            <a:endParaRPr lang="en-GB" dirty="0"/>
          </a:p>
          <a:p>
            <a:endParaRPr lang="en-GB" sz="7700" dirty="0"/>
          </a:p>
        </p:txBody>
      </p:sp>
      <p:pic>
        <p:nvPicPr>
          <p:cNvPr id="6146" name="Picture 2" descr="\\CURRICULUM-DC01\Staff Shared Work$\PHOTOS\Y6\PGL\SAM_01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4235" y="0"/>
            <a:ext cx="2459765" cy="18448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5455" cy="1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8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8061"/>
            <a:ext cx="8229600" cy="4797152"/>
          </a:xfrm>
        </p:spPr>
        <p:txBody>
          <a:bodyPr>
            <a:noAutofit/>
          </a:bodyPr>
          <a:lstStyle/>
          <a:p>
            <a:r>
              <a:rPr lang="en-GB" sz="2200" dirty="0">
                <a:solidFill>
                  <a:srgbClr val="002060"/>
                </a:solidFill>
              </a:rPr>
              <a:t>We have requested a range of daytime activities but these will not be confirmed until two weeks before the trip:</a:t>
            </a:r>
          </a:p>
          <a:p>
            <a:pPr marL="400050" lvl="1" indent="0">
              <a:buNone/>
            </a:pPr>
            <a:r>
              <a:rPr lang="en-GB" sz="2200" dirty="0">
                <a:solidFill>
                  <a:srgbClr val="FF0000"/>
                </a:solidFill>
              </a:rPr>
              <a:t>Abseiling, </a:t>
            </a:r>
            <a:r>
              <a:rPr lang="en-GB" sz="2200" dirty="0" err="1">
                <a:solidFill>
                  <a:srgbClr val="FF0000"/>
                </a:solidFill>
              </a:rPr>
              <a:t>Aeroball</a:t>
            </a:r>
            <a:r>
              <a:rPr lang="en-GB" sz="2200" dirty="0">
                <a:solidFill>
                  <a:srgbClr val="FF0000"/>
                </a:solidFill>
              </a:rPr>
              <a:t>, Archery, Challenge Course, Giant Swing, Low Level Rope Course, Quad Biking, Rifle Shooting, Sensory Trail, Problem Solving and Zip Wire.</a:t>
            </a:r>
          </a:p>
          <a:p>
            <a:pPr>
              <a:buFont typeface="Arial" charset="0"/>
              <a:buChar char="•"/>
              <a:defRPr/>
            </a:pPr>
            <a:r>
              <a:rPr lang="en-GB" sz="2200" dirty="0">
                <a:solidFill>
                  <a:srgbClr val="002060"/>
                </a:solidFill>
              </a:rPr>
              <a:t>All activities will be led by qualified PGL Activity Leaders and supervised by a designated member of The Discovery School Staff.</a:t>
            </a:r>
          </a:p>
          <a:p>
            <a:r>
              <a:rPr lang="en-GB" sz="2200" dirty="0">
                <a:solidFill>
                  <a:srgbClr val="FF0000"/>
                </a:solidFill>
              </a:rPr>
              <a:t>Please note we have not selected any of the water based activities that were available on site.  This is because they take up two activity slots with changing, water safety and showering – we will fit more in without them.  Also, not all children have reached the required level of confidence in the water to participate in the activities.</a:t>
            </a:r>
          </a:p>
          <a:p>
            <a:endParaRPr lang="en-GB" sz="2200" dirty="0">
              <a:solidFill>
                <a:schemeClr val="tx2">
                  <a:lumMod val="75000"/>
                </a:schemeClr>
              </a:solidFill>
            </a:endParaRPr>
          </a:p>
        </p:txBody>
      </p:sp>
      <p:pic>
        <p:nvPicPr>
          <p:cNvPr id="2050" name="Picture 2" descr="Absei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0"/>
            <a:ext cx="1931546" cy="1638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116632"/>
            <a:ext cx="8229600" cy="1143000"/>
          </a:xfrm>
        </p:spPr>
        <p:txBody>
          <a:bodyPr/>
          <a:lstStyle/>
          <a:p>
            <a:r>
              <a:rPr lang="en-GB" dirty="0"/>
              <a:t>Daytime Activities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683602" cy="163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19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066561"/>
            <a:ext cx="8229600" cy="1143000"/>
          </a:xfrm>
        </p:spPr>
        <p:txBody>
          <a:bodyPr/>
          <a:lstStyle/>
          <a:p>
            <a:r>
              <a:rPr lang="en-GB" dirty="0"/>
              <a:t>Evening Activities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683602" cy="163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9122" y="0"/>
            <a:ext cx="3104878" cy="118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3"/>
          <p:cNvSpPr txBox="1">
            <a:spLocks noGrp="1" noChangeArrowheads="1"/>
          </p:cNvSpPr>
          <p:nvPr>
            <p:ph idx="1"/>
          </p:nvPr>
        </p:nvSpPr>
        <p:spPr bwMode="auto">
          <a:xfrm>
            <a:off x="2051720" y="3861048"/>
            <a:ext cx="6048672" cy="2732030"/>
          </a:xfrm>
          <a:prstGeom prst="rect">
            <a:avLst/>
          </a:prstGeom>
          <a:noFill/>
          <a:ln>
            <a:noFill/>
          </a:ln>
        </p:spPr>
        <p:txBody>
          <a:bodyPr wrap="square" numCol="3">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marL="0" indent="0" algn="ctr" eaLnBrk="1" hangingPunct="1">
              <a:spcAft>
                <a:spcPts val="200"/>
              </a:spcAft>
              <a:buClr>
                <a:srgbClr val="E4A07C"/>
              </a:buClr>
              <a:buNone/>
              <a:defRPr/>
            </a:pPr>
            <a:r>
              <a:rPr lang="en-GB" sz="2400" i="0" dirty="0">
                <a:solidFill>
                  <a:srgbClr val="FF0000"/>
                </a:solidFill>
                <a:latin typeface="Comic Sans MS" panose="030F0702030302020204" pitchFamily="66" charset="0"/>
                <a:cs typeface="Arial"/>
              </a:rPr>
              <a:t>50/50</a:t>
            </a:r>
          </a:p>
          <a:p>
            <a:pPr marL="0" indent="0" algn="ctr" eaLnBrk="1" hangingPunct="1">
              <a:spcAft>
                <a:spcPts val="200"/>
              </a:spcAft>
              <a:buClr>
                <a:srgbClr val="E4A07C"/>
              </a:buClr>
              <a:buNone/>
              <a:defRPr/>
            </a:pPr>
            <a:r>
              <a:rPr lang="en-GB" sz="2400" i="0" dirty="0">
                <a:solidFill>
                  <a:srgbClr val="FF0000"/>
                </a:solidFill>
                <a:latin typeface="Comic Sans MS" panose="030F0702030302020204" pitchFamily="66" charset="0"/>
                <a:cs typeface="Arial"/>
              </a:rPr>
              <a:t>Ambush</a:t>
            </a:r>
          </a:p>
          <a:p>
            <a:pPr marL="0" indent="0" algn="ctr" eaLnBrk="1" hangingPunct="1">
              <a:spcAft>
                <a:spcPts val="200"/>
              </a:spcAft>
              <a:buClr>
                <a:srgbClr val="E4A07C"/>
              </a:buClr>
              <a:buNone/>
              <a:defRPr/>
            </a:pPr>
            <a:r>
              <a:rPr lang="en-GB" sz="2400" i="0" dirty="0">
                <a:solidFill>
                  <a:srgbClr val="FF0000"/>
                </a:solidFill>
                <a:latin typeface="Comic Sans MS" panose="030F0702030302020204" pitchFamily="66" charset="0"/>
                <a:cs typeface="Arial"/>
              </a:rPr>
              <a:t>Campfire	</a:t>
            </a:r>
          </a:p>
          <a:p>
            <a:pPr marL="0" indent="0" algn="ctr" eaLnBrk="1" hangingPunct="1">
              <a:spcAft>
                <a:spcPts val="200"/>
              </a:spcAft>
              <a:buClr>
                <a:srgbClr val="E4A07C"/>
              </a:buClr>
              <a:buNone/>
              <a:defRPr/>
            </a:pPr>
            <a:r>
              <a:rPr lang="en-GB" sz="2400" i="0" dirty="0">
                <a:solidFill>
                  <a:srgbClr val="FF0000"/>
                </a:solidFill>
                <a:latin typeface="Comic Sans MS" panose="030F0702030302020204" pitchFamily="66" charset="0"/>
                <a:cs typeface="Arial"/>
              </a:rPr>
              <a:t>Capture the Flag</a:t>
            </a:r>
          </a:p>
          <a:p>
            <a:pPr marL="0" indent="0" algn="ctr" eaLnBrk="1" hangingPunct="1">
              <a:spcAft>
                <a:spcPts val="200"/>
              </a:spcAft>
              <a:buClr>
                <a:srgbClr val="E4A07C"/>
              </a:buClr>
              <a:buNone/>
              <a:defRPr/>
            </a:pPr>
            <a:r>
              <a:rPr lang="en-GB" sz="2400" i="0" dirty="0">
                <a:solidFill>
                  <a:srgbClr val="FF0000"/>
                </a:solidFill>
                <a:latin typeface="Comic Sans MS" panose="030F0702030302020204" pitchFamily="66" charset="0"/>
                <a:cs typeface="Arial"/>
              </a:rPr>
              <a:t>Disco</a:t>
            </a:r>
          </a:p>
          <a:p>
            <a:pPr marL="0" indent="0" algn="ctr" eaLnBrk="1" hangingPunct="1">
              <a:spcAft>
                <a:spcPts val="200"/>
              </a:spcAft>
              <a:buClr>
                <a:srgbClr val="E4A07C"/>
              </a:buClr>
              <a:buNone/>
              <a:defRPr/>
            </a:pPr>
            <a:r>
              <a:rPr lang="en-GB" sz="2400" i="0" dirty="0">
                <a:solidFill>
                  <a:srgbClr val="FF0000"/>
                </a:solidFill>
                <a:latin typeface="Comic Sans MS" panose="030F0702030302020204" pitchFamily="66" charset="0"/>
                <a:cs typeface="Arial"/>
              </a:rPr>
              <a:t> Robot Wars  Scrapheap Challenge</a:t>
            </a:r>
          </a:p>
          <a:p>
            <a:pPr marL="0" indent="0" algn="ctr" eaLnBrk="1" hangingPunct="1">
              <a:spcAft>
                <a:spcPts val="200"/>
              </a:spcAft>
              <a:buClr>
                <a:srgbClr val="E4A07C"/>
              </a:buClr>
              <a:buNone/>
              <a:defRPr/>
            </a:pPr>
            <a:r>
              <a:rPr lang="en-GB" sz="2400" i="0" dirty="0">
                <a:solidFill>
                  <a:srgbClr val="FF0000"/>
                </a:solidFill>
                <a:latin typeface="Comic Sans MS" panose="030F0702030302020204" pitchFamily="66" charset="0"/>
                <a:cs typeface="Arial"/>
              </a:rPr>
              <a:t>Shoe Golf</a:t>
            </a:r>
          </a:p>
          <a:p>
            <a:pPr marL="0" indent="0" algn="ctr" eaLnBrk="1" hangingPunct="1">
              <a:spcAft>
                <a:spcPts val="200"/>
              </a:spcAft>
              <a:buClr>
                <a:srgbClr val="E4A07C"/>
              </a:buClr>
              <a:buNone/>
              <a:defRPr/>
            </a:pPr>
            <a:r>
              <a:rPr lang="en-GB" sz="2400" i="0" dirty="0">
                <a:solidFill>
                  <a:srgbClr val="FF0000"/>
                </a:solidFill>
                <a:latin typeface="Comic Sans MS" panose="030F0702030302020204" pitchFamily="66" charset="0"/>
                <a:cs typeface="Arial"/>
              </a:rPr>
              <a:t>Wacky Races</a:t>
            </a:r>
          </a:p>
        </p:txBody>
      </p:sp>
      <p:sp>
        <p:nvSpPr>
          <p:cNvPr id="6" name="Rectangle 5"/>
          <p:cNvSpPr/>
          <p:nvPr/>
        </p:nvSpPr>
        <p:spPr>
          <a:xfrm>
            <a:off x="251520" y="2277384"/>
            <a:ext cx="8712968" cy="1200329"/>
          </a:xfrm>
          <a:prstGeom prst="rect">
            <a:avLst/>
          </a:prstGeom>
        </p:spPr>
        <p:txBody>
          <a:bodyPr wrap="square">
            <a:spAutoFit/>
          </a:bodyPr>
          <a:lstStyle/>
          <a:p>
            <a:r>
              <a:rPr lang="en-GB" sz="2400" dirty="0">
                <a:solidFill>
                  <a:srgbClr val="002060"/>
                </a:solidFill>
                <a:latin typeface="Comic Sans MS" panose="030F0702030302020204" pitchFamily="66" charset="0"/>
              </a:rPr>
              <a:t>We have also requested a range of evening activities – again, these will not be confirmed until two weeks before the trip:</a:t>
            </a:r>
          </a:p>
        </p:txBody>
      </p:sp>
    </p:spTree>
    <p:extLst>
      <p:ext uri="{BB962C8B-B14F-4D97-AF65-F5344CB8AC3E}">
        <p14:creationId xmlns:p14="http://schemas.microsoft.com/office/powerpoint/2010/main" val="2925973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Example Activity </a:t>
            </a:r>
            <a:r>
              <a:rPr lang="en-GB" dirty="0" smtClean="0"/>
              <a:t>Timetable</a:t>
            </a:r>
            <a:endParaRPr lang="en-GB"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68760"/>
            <a:ext cx="8528683" cy="5328592"/>
          </a:xfrm>
          <a:prstGeom prst="rect">
            <a:avLst/>
          </a:prstGeom>
        </p:spPr>
      </p:pic>
    </p:spTree>
    <p:extLst>
      <p:ext uri="{BB962C8B-B14F-4D97-AF65-F5344CB8AC3E}">
        <p14:creationId xmlns:p14="http://schemas.microsoft.com/office/powerpoint/2010/main" val="329164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1736</Words>
  <Application>Microsoft Office PowerPoint</Application>
  <PresentationFormat>On-screen Show (4:3)</PresentationFormat>
  <Paragraphs>148</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Arial Bold</vt:lpstr>
      <vt:lpstr>Calibri</vt:lpstr>
      <vt:lpstr>Comic Sans MS</vt:lpstr>
      <vt:lpstr>Office Theme</vt:lpstr>
      <vt:lpstr>PowerPoint Presentation</vt:lpstr>
      <vt:lpstr>PowerPoint Presentation</vt:lpstr>
      <vt:lpstr>PowerPoint Presentation</vt:lpstr>
      <vt:lpstr>PowerPoint Presentation</vt:lpstr>
      <vt:lpstr>Arrival at PGL</vt:lpstr>
      <vt:lpstr>Daytime Activity  Groups</vt:lpstr>
      <vt:lpstr>Daytime Activities</vt:lpstr>
      <vt:lpstr>Evening Activities</vt:lpstr>
      <vt:lpstr>Example Activity Timetable</vt:lpstr>
      <vt:lpstr>Meal Times and Food</vt:lpstr>
      <vt:lpstr>PowerPoint Presentation</vt:lpstr>
      <vt:lpstr>PowerPoint Presentation</vt:lpstr>
      <vt:lpstr>PowerPoint Presentation</vt:lpstr>
      <vt:lpstr>Room Groups</vt:lpstr>
      <vt:lpstr>What to bring: Packing</vt:lpstr>
      <vt:lpstr>Kit List</vt:lpstr>
      <vt:lpstr>Roll-on Deodorant</vt:lpstr>
      <vt:lpstr>Money</vt:lpstr>
      <vt:lpstr>PowerPoint Presentation</vt:lpstr>
      <vt:lpstr>PowerPoint Presentation</vt:lpstr>
      <vt:lpstr>No Mobile Phones or Electrical Items</vt:lpstr>
      <vt:lpstr>Keeping in Touch</vt:lpstr>
      <vt:lpstr>Emergency Contact</vt:lpstr>
      <vt:lpstr>Rules on the Trip and  Code of Conduct</vt:lpstr>
      <vt:lpstr>Room Inspections</vt:lpstr>
      <vt:lpstr>Medical Forms</vt:lpstr>
      <vt:lpstr>Medicine</vt:lpstr>
      <vt:lpstr>Covid Safety</vt:lpstr>
      <vt:lpstr>Useful resources</vt:lpstr>
      <vt:lpstr>If you have any questions, please contact your child’s class teacher.  Winston – jwilce@discovery.kent.sch.uk Peake – tbeard@discovery.kent.sch.uk Galileo – lmarle@discovery.kent.sch.uk  </vt:lpstr>
    </vt:vector>
  </TitlesOfParts>
  <Company>Discovery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of Galileo and Winston Classes – Welcome to Year 6</dc:title>
  <dc:creator>Peter Hipkiss</dc:creator>
  <cp:lastModifiedBy>L Marle</cp:lastModifiedBy>
  <cp:revision>128</cp:revision>
  <cp:lastPrinted>2016-05-03T13:29:24Z</cp:lastPrinted>
  <dcterms:created xsi:type="dcterms:W3CDTF">2013-06-12T15:49:30Z</dcterms:created>
  <dcterms:modified xsi:type="dcterms:W3CDTF">2022-01-26T16:33:47Z</dcterms:modified>
</cp:coreProperties>
</file>