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80" r:id="rId5"/>
    <p:sldId id="282" r:id="rId6"/>
  </p:sldIdLst>
  <p:sldSz cx="9906000" cy="6858000" type="A4"/>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B798"/>
    <a:srgbClr val="AB9A6D"/>
    <a:srgbClr val="2723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164" y="4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loneJ" userId="e9ea48d9-e798-4be7-a344-a7a01b4972e5" providerId="ADAL" clId="{303D5E57-A910-4FA2-8E0C-C10917D0B2F2}"/>
    <pc:docChg chg="custSel modSld">
      <pc:chgData name="MaloneJ" userId="e9ea48d9-e798-4be7-a344-a7a01b4972e5" providerId="ADAL" clId="{303D5E57-A910-4FA2-8E0C-C10917D0B2F2}" dt="2021-09-28T12:47:17.001" v="350" actId="20577"/>
      <pc:docMkLst>
        <pc:docMk/>
      </pc:docMkLst>
      <pc:sldChg chg="delSp modSp">
        <pc:chgData name="MaloneJ" userId="e9ea48d9-e798-4be7-a344-a7a01b4972e5" providerId="ADAL" clId="{303D5E57-A910-4FA2-8E0C-C10917D0B2F2}" dt="2021-09-28T12:47:17.001" v="350" actId="20577"/>
        <pc:sldMkLst>
          <pc:docMk/>
          <pc:sldMk cId="2165850237" sldId="280"/>
        </pc:sldMkLst>
        <pc:spChg chg="mod">
          <ac:chgData name="MaloneJ" userId="e9ea48d9-e798-4be7-a344-a7a01b4972e5" providerId="ADAL" clId="{303D5E57-A910-4FA2-8E0C-C10917D0B2F2}" dt="2021-09-28T12:36:32.964" v="178" actId="255"/>
          <ac:spMkLst>
            <pc:docMk/>
            <pc:sldMk cId="2165850237" sldId="280"/>
            <ac:spMk id="25" creationId="{00000000-0000-0000-0000-000000000000}"/>
          </ac:spMkLst>
        </pc:spChg>
        <pc:spChg chg="mod">
          <ac:chgData name="MaloneJ" userId="e9ea48d9-e798-4be7-a344-a7a01b4972e5" providerId="ADAL" clId="{303D5E57-A910-4FA2-8E0C-C10917D0B2F2}" dt="2021-09-28T12:45:35.711" v="296" actId="1076"/>
          <ac:spMkLst>
            <pc:docMk/>
            <pc:sldMk cId="2165850237" sldId="280"/>
            <ac:spMk id="28" creationId="{00000000-0000-0000-0000-000000000000}"/>
          </ac:spMkLst>
        </pc:spChg>
        <pc:spChg chg="mod">
          <ac:chgData name="MaloneJ" userId="e9ea48d9-e798-4be7-a344-a7a01b4972e5" providerId="ADAL" clId="{303D5E57-A910-4FA2-8E0C-C10917D0B2F2}" dt="2021-09-28T12:45:42.916" v="298" actId="1076"/>
          <ac:spMkLst>
            <pc:docMk/>
            <pc:sldMk cId="2165850237" sldId="280"/>
            <ac:spMk id="30" creationId="{00000000-0000-0000-0000-000000000000}"/>
          </ac:spMkLst>
        </pc:spChg>
        <pc:spChg chg="mod">
          <ac:chgData name="MaloneJ" userId="e9ea48d9-e798-4be7-a344-a7a01b4972e5" providerId="ADAL" clId="{303D5E57-A910-4FA2-8E0C-C10917D0B2F2}" dt="2021-09-28T12:47:17.001" v="350" actId="20577"/>
          <ac:spMkLst>
            <pc:docMk/>
            <pc:sldMk cId="2165850237" sldId="280"/>
            <ac:spMk id="31" creationId="{00000000-0000-0000-0000-000000000000}"/>
          </ac:spMkLst>
        </pc:spChg>
        <pc:spChg chg="mod">
          <ac:chgData name="MaloneJ" userId="e9ea48d9-e798-4be7-a344-a7a01b4972e5" providerId="ADAL" clId="{303D5E57-A910-4FA2-8E0C-C10917D0B2F2}" dt="2021-09-28T12:46:07.695" v="302" actId="1076"/>
          <ac:spMkLst>
            <pc:docMk/>
            <pc:sldMk cId="2165850237" sldId="280"/>
            <ac:spMk id="43" creationId="{00000000-0000-0000-0000-000000000000}"/>
          </ac:spMkLst>
        </pc:spChg>
        <pc:picChg chg="mod">
          <ac:chgData name="MaloneJ" userId="e9ea48d9-e798-4be7-a344-a7a01b4972e5" providerId="ADAL" clId="{303D5E57-A910-4FA2-8E0C-C10917D0B2F2}" dt="2021-09-28T12:35:49.759" v="174" actId="1076"/>
          <ac:picMkLst>
            <pc:docMk/>
            <pc:sldMk cId="2165850237" sldId="280"/>
            <ac:picMk id="6" creationId="{10FF92D9-BD71-45CB-A2E4-DA8A60D52A5E}"/>
          </ac:picMkLst>
        </pc:picChg>
        <pc:picChg chg="mod">
          <ac:chgData name="MaloneJ" userId="e9ea48d9-e798-4be7-a344-a7a01b4972e5" providerId="ADAL" clId="{303D5E57-A910-4FA2-8E0C-C10917D0B2F2}" dt="2021-09-28T12:45:32.822" v="295" actId="1076"/>
          <ac:picMkLst>
            <pc:docMk/>
            <pc:sldMk cId="2165850237" sldId="280"/>
            <ac:picMk id="26" creationId="{00000000-0000-0000-0000-000000000000}"/>
          </ac:picMkLst>
        </pc:picChg>
        <pc:picChg chg="mod">
          <ac:chgData name="MaloneJ" userId="e9ea48d9-e798-4be7-a344-a7a01b4972e5" providerId="ADAL" clId="{303D5E57-A910-4FA2-8E0C-C10917D0B2F2}" dt="2021-09-28T12:46:09.847" v="303" actId="1076"/>
          <ac:picMkLst>
            <pc:docMk/>
            <pc:sldMk cId="2165850237" sldId="280"/>
            <ac:picMk id="1026" creationId="{C7AD073D-332B-443A-87B9-A68D1A6F9A8A}"/>
          </ac:picMkLst>
        </pc:picChg>
        <pc:picChg chg="mod">
          <ac:chgData name="MaloneJ" userId="e9ea48d9-e798-4be7-a344-a7a01b4972e5" providerId="ADAL" clId="{303D5E57-A910-4FA2-8E0C-C10917D0B2F2}" dt="2021-09-28T12:46:11.235" v="304" actId="1076"/>
          <ac:picMkLst>
            <pc:docMk/>
            <pc:sldMk cId="2165850237" sldId="280"/>
            <ac:picMk id="1028" creationId="{C4FE954A-863C-4C92-93C4-C0FA21215B6A}"/>
          </ac:picMkLst>
        </pc:picChg>
        <pc:cxnChg chg="mod">
          <ac:chgData name="MaloneJ" userId="e9ea48d9-e798-4be7-a344-a7a01b4972e5" providerId="ADAL" clId="{303D5E57-A910-4FA2-8E0C-C10917D0B2F2}" dt="2021-09-28T12:45:39.308" v="297" actId="1076"/>
          <ac:cxnSpMkLst>
            <pc:docMk/>
            <pc:sldMk cId="2165850237" sldId="280"/>
            <ac:cxnSpMk id="34" creationId="{00000000-0000-0000-0000-000000000000}"/>
          </ac:cxnSpMkLst>
        </pc:cxnChg>
        <pc:cxnChg chg="del">
          <ac:chgData name="MaloneJ" userId="e9ea48d9-e798-4be7-a344-a7a01b4972e5" providerId="ADAL" clId="{303D5E57-A910-4FA2-8E0C-C10917D0B2F2}" dt="2021-09-28T12:45:48.947" v="300" actId="478"/>
          <ac:cxnSpMkLst>
            <pc:docMk/>
            <pc:sldMk cId="2165850237" sldId="280"/>
            <ac:cxnSpMk id="36" creationId="{00000000-0000-0000-0000-000000000000}"/>
          </ac:cxnSpMkLst>
        </pc:cxnChg>
        <pc:cxnChg chg="mod">
          <ac:chgData name="MaloneJ" userId="e9ea48d9-e798-4be7-a344-a7a01b4972e5" providerId="ADAL" clId="{303D5E57-A910-4FA2-8E0C-C10917D0B2F2}" dt="2021-09-28T12:45:46.929" v="299" actId="1076"/>
          <ac:cxnSpMkLst>
            <pc:docMk/>
            <pc:sldMk cId="2165850237" sldId="280"/>
            <ac:cxnSpMk id="40" creationId="{00000000-0000-0000-0000-000000000000}"/>
          </ac:cxnSpMkLst>
        </pc:cxnChg>
        <pc:cxnChg chg="del mod">
          <ac:chgData name="MaloneJ" userId="e9ea48d9-e798-4be7-a344-a7a01b4972e5" providerId="ADAL" clId="{303D5E57-A910-4FA2-8E0C-C10917D0B2F2}" dt="2021-09-28T12:43:41.228" v="292" actId="478"/>
          <ac:cxnSpMkLst>
            <pc:docMk/>
            <pc:sldMk cId="2165850237" sldId="280"/>
            <ac:cxnSpMk id="41" creationId="{00000000-0000-0000-0000-000000000000}"/>
          </ac:cxnSpMkLst>
        </pc:cxnChg>
      </pc:sldChg>
      <pc:sldChg chg="modSp">
        <pc:chgData name="MaloneJ" userId="e9ea48d9-e798-4be7-a344-a7a01b4972e5" providerId="ADAL" clId="{303D5E57-A910-4FA2-8E0C-C10917D0B2F2}" dt="2021-09-28T12:39:31.661" v="195" actId="20577"/>
        <pc:sldMkLst>
          <pc:docMk/>
          <pc:sldMk cId="50200184" sldId="282"/>
        </pc:sldMkLst>
        <pc:spChg chg="mod">
          <ac:chgData name="MaloneJ" userId="e9ea48d9-e798-4be7-a344-a7a01b4972e5" providerId="ADAL" clId="{303D5E57-A910-4FA2-8E0C-C10917D0B2F2}" dt="2021-09-28T12:39:31.661" v="195" actId="20577"/>
          <ac:spMkLst>
            <pc:docMk/>
            <pc:sldMk cId="50200184" sldId="282"/>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8"/>
            <a:ext cx="2921582" cy="49363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8"/>
            <a:ext cx="2921582" cy="493633"/>
          </a:xfrm>
          <a:prstGeom prst="rect">
            <a:avLst/>
          </a:prstGeom>
        </p:spPr>
        <p:txBody>
          <a:bodyPr vert="horz" lIns="91440" tIns="45720" rIns="91440" bIns="45720" rtlCol="0"/>
          <a:lstStyle>
            <a:lvl1pPr algn="r">
              <a:defRPr sz="1200"/>
            </a:lvl1pPr>
          </a:lstStyle>
          <a:p>
            <a:fld id="{A55DC340-25A8-4F00-B058-3F7BE3CF368D}" type="datetimeFigureOut">
              <a:rPr lang="en-GB" smtClean="0"/>
              <a:t>30/09/2021</a:t>
            </a:fld>
            <a:endParaRPr lang="en-GB"/>
          </a:p>
        </p:txBody>
      </p:sp>
      <p:sp>
        <p:nvSpPr>
          <p:cNvPr id="4" name="Slide Image Placeholder 3"/>
          <p:cNvSpPr>
            <a:spLocks noGrp="1" noRot="1" noChangeAspect="1"/>
          </p:cNvSpPr>
          <p:nvPr>
            <p:ph type="sldImg" idx="2"/>
          </p:nvPr>
        </p:nvSpPr>
        <p:spPr>
          <a:xfrm>
            <a:off x="696913" y="739775"/>
            <a:ext cx="5348287"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689515"/>
            <a:ext cx="5393690" cy="444269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48"/>
            <a:ext cx="2921582" cy="49363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77348"/>
            <a:ext cx="2921582" cy="493633"/>
          </a:xfrm>
          <a:prstGeom prst="rect">
            <a:avLst/>
          </a:prstGeom>
        </p:spPr>
        <p:txBody>
          <a:bodyPr vert="horz" lIns="91440" tIns="45720" rIns="91440" bIns="45720" rtlCol="0" anchor="b"/>
          <a:lstStyle>
            <a:lvl1pPr algn="r">
              <a:defRPr sz="1200"/>
            </a:lvl1pPr>
          </a:lstStyle>
          <a:p>
            <a:fld id="{41F87863-E90C-42FB-A6FF-8EC6E5AD5FEA}" type="slidenum">
              <a:rPr lang="en-GB" smtClean="0"/>
              <a:t>‹#›</a:t>
            </a:fld>
            <a:endParaRPr lang="en-GB"/>
          </a:p>
        </p:txBody>
      </p:sp>
    </p:spTree>
    <p:extLst>
      <p:ext uri="{BB962C8B-B14F-4D97-AF65-F5344CB8AC3E}">
        <p14:creationId xmlns:p14="http://schemas.microsoft.com/office/powerpoint/2010/main" val="455593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1F87863-E90C-42FB-A6FF-8EC6E5AD5FEA}" type="slidenum">
              <a:rPr lang="en-GB" smtClean="0"/>
              <a:t>1</a:t>
            </a:fld>
            <a:endParaRPr lang="en-GB"/>
          </a:p>
        </p:txBody>
      </p:sp>
    </p:spTree>
    <p:extLst>
      <p:ext uri="{BB962C8B-B14F-4D97-AF65-F5344CB8AC3E}">
        <p14:creationId xmlns:p14="http://schemas.microsoft.com/office/powerpoint/2010/main" val="1506062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1F87863-E90C-42FB-A6FF-8EC6E5AD5FEA}" type="slidenum">
              <a:rPr lang="en-GB" smtClean="0"/>
              <a:t>2</a:t>
            </a:fld>
            <a:endParaRPr lang="en-GB"/>
          </a:p>
        </p:txBody>
      </p:sp>
    </p:spTree>
    <p:extLst>
      <p:ext uri="{BB962C8B-B14F-4D97-AF65-F5344CB8AC3E}">
        <p14:creationId xmlns:p14="http://schemas.microsoft.com/office/powerpoint/2010/main" val="4010617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D028419-68F0-47B0-859F-C36411E13FFB}" type="datetimeFigureOut">
              <a:rPr lang="en-GB" smtClean="0"/>
              <a:t>30/09/2021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C9B56B-6D20-4561-A50F-4AB2CD8E2223}" type="slidenum">
              <a:rPr lang="en-GB" smtClean="0"/>
              <a:t>‹#›</a:t>
            </a:fld>
            <a:endParaRPr lang="en-GB"/>
          </a:p>
        </p:txBody>
      </p:sp>
    </p:spTree>
    <p:extLst>
      <p:ext uri="{BB962C8B-B14F-4D97-AF65-F5344CB8AC3E}">
        <p14:creationId xmlns:p14="http://schemas.microsoft.com/office/powerpoint/2010/main" val="3337517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D028419-68F0-47B0-859F-C36411E13FFB}" type="datetimeFigureOut">
              <a:rPr lang="en-GB" smtClean="0"/>
              <a:t>30/09/2021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C9B56B-6D20-4561-A50F-4AB2CD8E2223}" type="slidenum">
              <a:rPr lang="en-GB" smtClean="0"/>
              <a:t>‹#›</a:t>
            </a:fld>
            <a:endParaRPr lang="en-GB"/>
          </a:p>
        </p:txBody>
      </p:sp>
    </p:spTree>
    <p:extLst>
      <p:ext uri="{BB962C8B-B14F-4D97-AF65-F5344CB8AC3E}">
        <p14:creationId xmlns:p14="http://schemas.microsoft.com/office/powerpoint/2010/main" val="656455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D028419-68F0-47B0-859F-C36411E13FFB}" type="datetimeFigureOut">
              <a:rPr lang="en-GB" smtClean="0"/>
              <a:t>30/09/2021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C9B56B-6D20-4561-A50F-4AB2CD8E2223}" type="slidenum">
              <a:rPr lang="en-GB" smtClean="0"/>
              <a:t>‹#›</a:t>
            </a:fld>
            <a:endParaRPr lang="en-GB"/>
          </a:p>
        </p:txBody>
      </p:sp>
    </p:spTree>
    <p:extLst>
      <p:ext uri="{BB962C8B-B14F-4D97-AF65-F5344CB8AC3E}">
        <p14:creationId xmlns:p14="http://schemas.microsoft.com/office/powerpoint/2010/main" val="857962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D028419-68F0-47B0-859F-C36411E13FFB}" type="datetimeFigureOut">
              <a:rPr lang="en-GB" smtClean="0"/>
              <a:t>30/09/2021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C9B56B-6D20-4561-A50F-4AB2CD8E2223}" type="slidenum">
              <a:rPr lang="en-GB" smtClean="0"/>
              <a:t>‹#›</a:t>
            </a:fld>
            <a:endParaRPr lang="en-GB"/>
          </a:p>
        </p:txBody>
      </p:sp>
    </p:spTree>
    <p:extLst>
      <p:ext uri="{BB962C8B-B14F-4D97-AF65-F5344CB8AC3E}">
        <p14:creationId xmlns:p14="http://schemas.microsoft.com/office/powerpoint/2010/main" val="2928120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028419-68F0-47B0-859F-C36411E13FFB}" type="datetimeFigureOut">
              <a:rPr lang="en-GB" smtClean="0"/>
              <a:t>30/09/2021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C9B56B-6D20-4561-A50F-4AB2CD8E2223}" type="slidenum">
              <a:rPr lang="en-GB" smtClean="0"/>
              <a:t>‹#›</a:t>
            </a:fld>
            <a:endParaRPr lang="en-GB"/>
          </a:p>
        </p:txBody>
      </p:sp>
    </p:spTree>
    <p:extLst>
      <p:ext uri="{BB962C8B-B14F-4D97-AF65-F5344CB8AC3E}">
        <p14:creationId xmlns:p14="http://schemas.microsoft.com/office/powerpoint/2010/main" val="1674935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D028419-68F0-47B0-859F-C36411E13FFB}" type="datetimeFigureOut">
              <a:rPr lang="en-GB" smtClean="0"/>
              <a:t>30/09/2021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C9B56B-6D20-4561-A50F-4AB2CD8E2223}" type="slidenum">
              <a:rPr lang="en-GB" smtClean="0"/>
              <a:t>‹#›</a:t>
            </a:fld>
            <a:endParaRPr lang="en-GB"/>
          </a:p>
        </p:txBody>
      </p:sp>
    </p:spTree>
    <p:extLst>
      <p:ext uri="{BB962C8B-B14F-4D97-AF65-F5344CB8AC3E}">
        <p14:creationId xmlns:p14="http://schemas.microsoft.com/office/powerpoint/2010/main" val="2974785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D028419-68F0-47B0-859F-C36411E13FFB}" type="datetimeFigureOut">
              <a:rPr lang="en-GB" smtClean="0"/>
              <a:t>30/09/2021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4C9B56B-6D20-4561-A50F-4AB2CD8E2223}" type="slidenum">
              <a:rPr lang="en-GB" smtClean="0"/>
              <a:t>‹#›</a:t>
            </a:fld>
            <a:endParaRPr lang="en-GB"/>
          </a:p>
        </p:txBody>
      </p:sp>
    </p:spTree>
    <p:extLst>
      <p:ext uri="{BB962C8B-B14F-4D97-AF65-F5344CB8AC3E}">
        <p14:creationId xmlns:p14="http://schemas.microsoft.com/office/powerpoint/2010/main" val="3718974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D028419-68F0-47B0-859F-C36411E13FFB}" type="datetimeFigureOut">
              <a:rPr lang="en-GB" smtClean="0"/>
              <a:t>30/09/2021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4C9B56B-6D20-4561-A50F-4AB2CD8E2223}" type="slidenum">
              <a:rPr lang="en-GB" smtClean="0"/>
              <a:t>‹#›</a:t>
            </a:fld>
            <a:endParaRPr lang="en-GB"/>
          </a:p>
        </p:txBody>
      </p:sp>
    </p:spTree>
    <p:extLst>
      <p:ext uri="{BB962C8B-B14F-4D97-AF65-F5344CB8AC3E}">
        <p14:creationId xmlns:p14="http://schemas.microsoft.com/office/powerpoint/2010/main" val="3484804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028419-68F0-47B0-859F-C36411E13FFB}" type="datetimeFigureOut">
              <a:rPr lang="en-GB" smtClean="0"/>
              <a:t>30/09/2021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4C9B56B-6D20-4561-A50F-4AB2CD8E2223}" type="slidenum">
              <a:rPr lang="en-GB" smtClean="0"/>
              <a:t>‹#›</a:t>
            </a:fld>
            <a:endParaRPr lang="en-GB"/>
          </a:p>
        </p:txBody>
      </p:sp>
    </p:spTree>
    <p:extLst>
      <p:ext uri="{BB962C8B-B14F-4D97-AF65-F5344CB8AC3E}">
        <p14:creationId xmlns:p14="http://schemas.microsoft.com/office/powerpoint/2010/main" val="3123970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028419-68F0-47B0-859F-C36411E13FFB}" type="datetimeFigureOut">
              <a:rPr lang="en-GB" smtClean="0"/>
              <a:t>30/09/2021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C9B56B-6D20-4561-A50F-4AB2CD8E2223}" type="slidenum">
              <a:rPr lang="en-GB" smtClean="0"/>
              <a:t>‹#›</a:t>
            </a:fld>
            <a:endParaRPr lang="en-GB"/>
          </a:p>
        </p:txBody>
      </p:sp>
    </p:spTree>
    <p:extLst>
      <p:ext uri="{BB962C8B-B14F-4D97-AF65-F5344CB8AC3E}">
        <p14:creationId xmlns:p14="http://schemas.microsoft.com/office/powerpoint/2010/main" val="3906621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028419-68F0-47B0-859F-C36411E13FFB}" type="datetimeFigureOut">
              <a:rPr lang="en-GB" smtClean="0"/>
              <a:t>30/09/2021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C9B56B-6D20-4561-A50F-4AB2CD8E2223}" type="slidenum">
              <a:rPr lang="en-GB" smtClean="0"/>
              <a:t>‹#›</a:t>
            </a:fld>
            <a:endParaRPr lang="en-GB"/>
          </a:p>
        </p:txBody>
      </p:sp>
    </p:spTree>
    <p:extLst>
      <p:ext uri="{BB962C8B-B14F-4D97-AF65-F5344CB8AC3E}">
        <p14:creationId xmlns:p14="http://schemas.microsoft.com/office/powerpoint/2010/main" val="356328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028419-68F0-47B0-859F-C36411E13FFB}" type="datetimeFigureOut">
              <a:rPr lang="en-GB" smtClean="0"/>
              <a:t>30/09/2021</a:t>
            </a:fld>
            <a:endParaRPr lang="en-GB"/>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C9B56B-6D20-4561-A50F-4AB2CD8E2223}" type="slidenum">
              <a:rPr lang="en-GB" smtClean="0"/>
              <a:t>‹#›</a:t>
            </a:fld>
            <a:endParaRPr lang="en-GB"/>
          </a:p>
        </p:txBody>
      </p:sp>
    </p:spTree>
    <p:extLst>
      <p:ext uri="{BB962C8B-B14F-4D97-AF65-F5344CB8AC3E}">
        <p14:creationId xmlns:p14="http://schemas.microsoft.com/office/powerpoint/2010/main" val="450208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www.ssscs.co.uk/" TargetMode="Externa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g"/><Relationship Id="rId7"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16943" y="181116"/>
            <a:ext cx="4485647" cy="1198579"/>
          </a:xfrm>
          <a:prstGeom prst="parallelogram">
            <a:avLst/>
          </a:prstGeom>
        </p:spPr>
      </p:pic>
      <p:sp>
        <p:nvSpPr>
          <p:cNvPr id="24" name="TextBox 23"/>
          <p:cNvSpPr txBox="1"/>
          <p:nvPr/>
        </p:nvSpPr>
        <p:spPr>
          <a:xfrm>
            <a:off x="5228489" y="351029"/>
            <a:ext cx="3314764" cy="830997"/>
          </a:xfrm>
          <a:prstGeom prst="rect">
            <a:avLst/>
          </a:prstGeom>
          <a:noFill/>
        </p:spPr>
        <p:txBody>
          <a:bodyPr wrap="square" rtlCol="0">
            <a:spAutoFit/>
          </a:bodyPr>
          <a:lstStyle/>
          <a:p>
            <a:pPr algn="ctr"/>
            <a:r>
              <a:rPr lang="en-GB" sz="2400" b="1" dirty="0">
                <a:solidFill>
                  <a:srgbClr val="C4B798"/>
                </a:solidFill>
                <a:latin typeface="Verdana" panose="020B0604030504040204" pitchFamily="34" charset="0"/>
                <a:ea typeface="Verdana" panose="020B0604030504040204" pitchFamily="34" charset="0"/>
                <a:cs typeface="Verdana" panose="020B0604030504040204" pitchFamily="34" charset="0"/>
              </a:rPr>
              <a:t>St Simon Stock Catholic School</a:t>
            </a:r>
          </a:p>
        </p:txBody>
      </p:sp>
      <p:sp>
        <p:nvSpPr>
          <p:cNvPr id="25" name="TextBox 24"/>
          <p:cNvSpPr txBox="1"/>
          <p:nvPr/>
        </p:nvSpPr>
        <p:spPr>
          <a:xfrm>
            <a:off x="5424562" y="1578398"/>
            <a:ext cx="4136950" cy="1015663"/>
          </a:xfrm>
          <a:prstGeom prst="rect">
            <a:avLst/>
          </a:prstGeom>
          <a:noFill/>
        </p:spPr>
        <p:txBody>
          <a:bodyPr wrap="square" rtlCol="0">
            <a:spAutoFit/>
          </a:bodyPr>
          <a:lstStyle/>
          <a:p>
            <a:pPr algn="ctr"/>
            <a:r>
              <a:rPr lang="en-GB" sz="2800" b="1" dirty="0">
                <a:solidFill>
                  <a:srgbClr val="272361"/>
                </a:solidFill>
                <a:latin typeface="Verdana" panose="020B0604030504040204" pitchFamily="34" charset="0"/>
                <a:ea typeface="Verdana" panose="020B0604030504040204" pitchFamily="34" charset="0"/>
                <a:cs typeface="Verdana" panose="020B0604030504040204" pitchFamily="34" charset="0"/>
              </a:rPr>
              <a:t>Live. Learn. Lead.</a:t>
            </a:r>
          </a:p>
          <a:p>
            <a:pPr algn="ctr"/>
            <a:r>
              <a:rPr lang="en-GB" sz="3200" b="1" dirty="0">
                <a:solidFill>
                  <a:srgbClr val="272361"/>
                </a:solidFill>
                <a:latin typeface="Verdana" panose="020B0604030504040204" pitchFamily="34" charset="0"/>
                <a:ea typeface="Verdana" panose="020B0604030504040204" pitchFamily="34" charset="0"/>
                <a:cs typeface="Verdana" panose="020B0604030504040204" pitchFamily="34" charset="0"/>
              </a:rPr>
              <a:t>Work With Love</a:t>
            </a:r>
          </a:p>
        </p:txBody>
      </p:sp>
      <p:pic>
        <p:nvPicPr>
          <p:cNvPr id="26" name="Picture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2590" y="6096595"/>
            <a:ext cx="793326" cy="617578"/>
          </a:xfrm>
          <a:prstGeom prst="rect">
            <a:avLst/>
          </a:prstGeom>
        </p:spPr>
      </p:pic>
      <p:sp>
        <p:nvSpPr>
          <p:cNvPr id="28" name="TextBox 27"/>
          <p:cNvSpPr txBox="1"/>
          <p:nvPr/>
        </p:nvSpPr>
        <p:spPr>
          <a:xfrm>
            <a:off x="739253" y="6087678"/>
            <a:ext cx="3865422" cy="692497"/>
          </a:xfrm>
          <a:prstGeom prst="rect">
            <a:avLst/>
          </a:prstGeom>
          <a:noFill/>
        </p:spPr>
        <p:txBody>
          <a:bodyPr wrap="square" rtlCol="0">
            <a:spAutoFit/>
          </a:bodyPr>
          <a:lstStyle/>
          <a:p>
            <a:pPr algn="ctr"/>
            <a:r>
              <a:rPr lang="en-GB" sz="1200" dirty="0">
                <a:solidFill>
                  <a:srgbClr val="272361"/>
                </a:solidFill>
                <a:latin typeface="Verdana" panose="020B0604030504040204" pitchFamily="34" charset="0"/>
                <a:ea typeface="Verdana" panose="020B0604030504040204" pitchFamily="34" charset="0"/>
                <a:cs typeface="Verdana" panose="020B0604030504040204" pitchFamily="34" charset="0"/>
              </a:rPr>
              <a:t>St Simon Stock Catholic School</a:t>
            </a:r>
          </a:p>
          <a:p>
            <a:pPr algn="ctr"/>
            <a:r>
              <a:rPr lang="en-GB" sz="900" dirty="0">
                <a:solidFill>
                  <a:srgbClr val="272361"/>
                </a:solidFill>
                <a:latin typeface="Verdana" panose="020B0604030504040204" pitchFamily="34" charset="0"/>
                <a:ea typeface="Verdana" panose="020B0604030504040204" pitchFamily="34" charset="0"/>
                <a:cs typeface="Verdana" panose="020B0604030504040204" pitchFamily="34" charset="0"/>
              </a:rPr>
              <a:t>Oakwood Park, Maidstone, ME16 0JP</a:t>
            </a:r>
          </a:p>
          <a:p>
            <a:pPr algn="ctr"/>
            <a:r>
              <a:rPr lang="en-GB" sz="900" dirty="0">
                <a:solidFill>
                  <a:srgbClr val="272361"/>
                </a:solidFill>
                <a:latin typeface="Verdana" panose="020B0604030504040204" pitchFamily="34" charset="0"/>
                <a:ea typeface="Verdana" panose="020B0604030504040204" pitchFamily="34" charset="0"/>
                <a:cs typeface="Verdana" panose="020B0604030504040204" pitchFamily="34" charset="0"/>
              </a:rPr>
              <a:t>01622 754551</a:t>
            </a:r>
          </a:p>
          <a:p>
            <a:pPr algn="ctr"/>
            <a:r>
              <a:rPr lang="en-GB" sz="900" dirty="0">
                <a:solidFill>
                  <a:srgbClr val="272361"/>
                </a:solidFill>
                <a:latin typeface="Verdana" panose="020B0604030504040204" pitchFamily="34" charset="0"/>
                <a:ea typeface="Verdana" panose="020B0604030504040204" pitchFamily="34" charset="0"/>
                <a:cs typeface="Verdana" panose="020B0604030504040204" pitchFamily="34" charset="0"/>
              </a:rPr>
              <a:t>reception@ssscs.co.uk</a:t>
            </a:r>
          </a:p>
        </p:txBody>
      </p:sp>
      <p:sp>
        <p:nvSpPr>
          <p:cNvPr id="30" name="Rectangle 29"/>
          <p:cNvSpPr/>
          <p:nvPr/>
        </p:nvSpPr>
        <p:spPr>
          <a:xfrm>
            <a:off x="146903" y="3913864"/>
            <a:ext cx="5133902" cy="1107996"/>
          </a:xfrm>
          <a:prstGeom prst="rect">
            <a:avLst/>
          </a:prstGeom>
        </p:spPr>
        <p:txBody>
          <a:bodyPr wrap="square">
            <a:spAutoFit/>
          </a:bodyPr>
          <a:lstStyle/>
          <a:p>
            <a:r>
              <a:rPr lang="en-GB" sz="1400" b="1" dirty="0">
                <a:solidFill>
                  <a:srgbClr val="272361"/>
                </a:solidFill>
                <a:cs typeface="Arial" panose="020B0604020202020204" pitchFamily="34" charset="0"/>
              </a:rPr>
              <a:t>Dates for your diary</a:t>
            </a:r>
          </a:p>
          <a:p>
            <a:endParaRPr lang="en-GB" sz="1200" b="1" dirty="0">
              <a:solidFill>
                <a:srgbClr val="272361"/>
              </a:solidFill>
              <a:cs typeface="Arial" panose="020B0604020202020204" pitchFamily="34" charset="0"/>
            </a:endParaRPr>
          </a:p>
          <a:p>
            <a:pPr marL="357188" indent="-357188"/>
            <a:r>
              <a:rPr lang="en-GB" sz="1400" b="1" dirty="0">
                <a:solidFill>
                  <a:srgbClr val="272361"/>
                </a:solidFill>
                <a:cs typeface="Arial" panose="020B0604020202020204" pitchFamily="34" charset="0"/>
              </a:rPr>
              <a:t>Open </a:t>
            </a:r>
            <a:r>
              <a:rPr lang="en-GB" sz="1400" b="1" dirty="0" smtClean="0">
                <a:solidFill>
                  <a:srgbClr val="272361"/>
                </a:solidFill>
                <a:cs typeface="Arial" panose="020B0604020202020204" pitchFamily="34" charset="0"/>
              </a:rPr>
              <a:t>Evening</a:t>
            </a:r>
            <a:r>
              <a:rPr lang="en-GB" sz="1200" dirty="0">
                <a:solidFill>
                  <a:srgbClr val="272361"/>
                </a:solidFill>
                <a:cs typeface="Arial" panose="020B0604020202020204" pitchFamily="34" charset="0"/>
              </a:rPr>
              <a:t> </a:t>
            </a:r>
            <a:r>
              <a:rPr lang="en-GB" sz="1200" dirty="0" smtClean="0">
                <a:solidFill>
                  <a:srgbClr val="272361"/>
                </a:solidFill>
                <a:cs typeface="Arial" panose="020B0604020202020204" pitchFamily="34" charset="0"/>
              </a:rPr>
              <a:t>Thursday 7</a:t>
            </a:r>
            <a:r>
              <a:rPr lang="en-GB" sz="1200" baseline="30000" dirty="0" smtClean="0">
                <a:solidFill>
                  <a:srgbClr val="272361"/>
                </a:solidFill>
                <a:cs typeface="Arial" panose="020B0604020202020204" pitchFamily="34" charset="0"/>
              </a:rPr>
              <a:t>th</a:t>
            </a:r>
            <a:r>
              <a:rPr lang="en-GB" sz="1200" dirty="0" smtClean="0">
                <a:solidFill>
                  <a:srgbClr val="272361"/>
                </a:solidFill>
                <a:cs typeface="Arial" panose="020B0604020202020204" pitchFamily="34" charset="0"/>
              </a:rPr>
              <a:t> October </a:t>
            </a:r>
            <a:r>
              <a:rPr lang="en-GB" sz="1200" dirty="0">
                <a:solidFill>
                  <a:srgbClr val="272361"/>
                </a:solidFill>
                <a:cs typeface="Arial" panose="020B0604020202020204" pitchFamily="34" charset="0"/>
              </a:rPr>
              <a:t>2021 </a:t>
            </a:r>
            <a:r>
              <a:rPr lang="en-GB" sz="1200" dirty="0" smtClean="0">
                <a:solidFill>
                  <a:srgbClr val="272361"/>
                </a:solidFill>
                <a:cs typeface="Arial" panose="020B0604020202020204" pitchFamily="34" charset="0"/>
              </a:rPr>
              <a:t>4.30pm </a:t>
            </a:r>
            <a:r>
              <a:rPr lang="en-GB" sz="1200" dirty="0">
                <a:solidFill>
                  <a:srgbClr val="272361"/>
                </a:solidFill>
                <a:cs typeface="Arial" panose="020B0604020202020204" pitchFamily="34" charset="0"/>
              </a:rPr>
              <a:t>to 7pm	</a:t>
            </a:r>
            <a:endParaRPr lang="en-GB" sz="1200" dirty="0">
              <a:solidFill>
                <a:schemeClr val="tx1">
                  <a:lumMod val="65000"/>
                  <a:lumOff val="35000"/>
                </a:schemeClr>
              </a:solidFill>
              <a:cs typeface="Arial" panose="020B0604020202020204" pitchFamily="34" charset="0"/>
            </a:endParaRPr>
          </a:p>
          <a:p>
            <a:pPr marL="357188" indent="-357188" defTabSz="180000"/>
            <a:r>
              <a:rPr lang="en-GB" sz="1400" b="1" dirty="0">
                <a:solidFill>
                  <a:srgbClr val="272361"/>
                </a:solidFill>
                <a:cs typeface="Arial" panose="020B0604020202020204" pitchFamily="34" charset="0"/>
              </a:rPr>
              <a:t>Open Mornings  </a:t>
            </a:r>
            <a:r>
              <a:rPr lang="en-GB" sz="1200" dirty="0">
                <a:solidFill>
                  <a:srgbClr val="272361"/>
                </a:solidFill>
                <a:cs typeface="Arial" panose="020B0604020202020204" pitchFamily="34" charset="0"/>
              </a:rPr>
              <a:t>9am to 10.30am</a:t>
            </a:r>
          </a:p>
          <a:p>
            <a:pPr marL="357188" indent="-357188"/>
            <a:r>
              <a:rPr lang="en-GB" sz="1200" dirty="0" smtClean="0">
                <a:solidFill>
                  <a:srgbClr val="272361"/>
                </a:solidFill>
                <a:cs typeface="Arial" panose="020B0604020202020204" pitchFamily="34" charset="0"/>
              </a:rPr>
              <a:t>Tuesday 12</a:t>
            </a:r>
            <a:r>
              <a:rPr lang="en-GB" sz="1200" baseline="30000" dirty="0" smtClean="0">
                <a:solidFill>
                  <a:srgbClr val="272361"/>
                </a:solidFill>
                <a:cs typeface="Arial" panose="020B0604020202020204" pitchFamily="34" charset="0"/>
              </a:rPr>
              <a:t>th</a:t>
            </a:r>
            <a:r>
              <a:rPr lang="en-GB" sz="1200" dirty="0" smtClean="0">
                <a:solidFill>
                  <a:srgbClr val="272361"/>
                </a:solidFill>
                <a:cs typeface="Arial" panose="020B0604020202020204" pitchFamily="34" charset="0"/>
              </a:rPr>
              <a:t> </a:t>
            </a:r>
            <a:r>
              <a:rPr lang="en-GB" sz="1200" dirty="0">
                <a:solidFill>
                  <a:srgbClr val="272361"/>
                </a:solidFill>
                <a:cs typeface="Arial" panose="020B0604020202020204" pitchFamily="34" charset="0"/>
              </a:rPr>
              <a:t>October 2021 </a:t>
            </a:r>
            <a:r>
              <a:rPr lang="en-GB" sz="1200" dirty="0" smtClean="0">
                <a:solidFill>
                  <a:srgbClr val="272361"/>
                </a:solidFill>
                <a:cs typeface="Arial" panose="020B0604020202020204" pitchFamily="34" charset="0"/>
              </a:rPr>
              <a:t>&amp; Thursday 14</a:t>
            </a:r>
            <a:r>
              <a:rPr lang="en-GB" sz="1200" baseline="30000" dirty="0" smtClean="0">
                <a:solidFill>
                  <a:srgbClr val="272361"/>
                </a:solidFill>
                <a:cs typeface="Arial" panose="020B0604020202020204" pitchFamily="34" charset="0"/>
              </a:rPr>
              <a:t>th</a:t>
            </a:r>
            <a:r>
              <a:rPr lang="en-GB" sz="1200" dirty="0" smtClean="0">
                <a:solidFill>
                  <a:srgbClr val="272361"/>
                </a:solidFill>
                <a:cs typeface="Arial" panose="020B0604020202020204" pitchFamily="34" charset="0"/>
              </a:rPr>
              <a:t> October 2021</a:t>
            </a:r>
            <a:endParaRPr lang="en-GB" sz="1200" dirty="0">
              <a:solidFill>
                <a:srgbClr val="272361"/>
              </a:solidFill>
              <a:cs typeface="Arial" panose="020B0604020202020204" pitchFamily="34" charset="0"/>
            </a:endParaRPr>
          </a:p>
        </p:txBody>
      </p:sp>
      <p:sp>
        <p:nvSpPr>
          <p:cNvPr id="31" name="Rectangle 30"/>
          <p:cNvSpPr/>
          <p:nvPr/>
        </p:nvSpPr>
        <p:spPr>
          <a:xfrm>
            <a:off x="133049" y="16812"/>
            <a:ext cx="4968352" cy="3877985"/>
          </a:xfrm>
          <a:prstGeom prst="rect">
            <a:avLst/>
          </a:prstGeom>
        </p:spPr>
        <p:txBody>
          <a:bodyPr wrap="square">
            <a:spAutoFit/>
          </a:bodyPr>
          <a:lstStyle/>
          <a:p>
            <a:pPr>
              <a:spcAft>
                <a:spcPts val="900"/>
              </a:spcAft>
            </a:pPr>
            <a:r>
              <a:rPr lang="en-GB" b="1" dirty="0">
                <a:solidFill>
                  <a:srgbClr val="272361"/>
                </a:solidFill>
                <a:cs typeface="Arial" panose="020B0604020202020204" pitchFamily="34" charset="0"/>
              </a:rPr>
              <a:t>How to Apply</a:t>
            </a:r>
          </a:p>
          <a:p>
            <a:pPr>
              <a:spcAft>
                <a:spcPts val="900"/>
              </a:spcAft>
            </a:pPr>
            <a:r>
              <a:rPr lang="en-GB" sz="1150" b="1" dirty="0">
                <a:solidFill>
                  <a:srgbClr val="272361"/>
                </a:solidFill>
                <a:cs typeface="Arial" panose="020B0604020202020204" pitchFamily="34" charset="0"/>
              </a:rPr>
              <a:t>We warmly invite you to visit our school </a:t>
            </a:r>
            <a:r>
              <a:rPr lang="en-GB" sz="1150" dirty="0">
                <a:solidFill>
                  <a:srgbClr val="272361"/>
                </a:solidFill>
                <a:cs typeface="Arial" panose="020B0604020202020204" pitchFamily="34" charset="0"/>
              </a:rPr>
              <a:t>at one of our </a:t>
            </a:r>
            <a:r>
              <a:rPr lang="en-GB" sz="1150" b="1" dirty="0">
                <a:solidFill>
                  <a:srgbClr val="272361"/>
                </a:solidFill>
                <a:cs typeface="Arial" panose="020B0604020202020204" pitchFamily="34" charset="0"/>
              </a:rPr>
              <a:t>open events </a:t>
            </a:r>
            <a:r>
              <a:rPr lang="en-GB" sz="1150" dirty="0">
                <a:solidFill>
                  <a:srgbClr val="272361"/>
                </a:solidFill>
                <a:cs typeface="Arial" panose="020B0604020202020204" pitchFamily="34" charset="0"/>
              </a:rPr>
              <a:t>in October (see dates below).</a:t>
            </a:r>
          </a:p>
          <a:p>
            <a:r>
              <a:rPr lang="en-GB" sz="1150" b="1" dirty="0">
                <a:solidFill>
                  <a:srgbClr val="272361"/>
                </a:solidFill>
                <a:cs typeface="Arial" panose="020B0604020202020204" pitchFamily="34" charset="0"/>
              </a:rPr>
              <a:t>If you wish to apply, submit </a:t>
            </a:r>
            <a:r>
              <a:rPr lang="en-GB" sz="1150" dirty="0">
                <a:solidFill>
                  <a:srgbClr val="272361"/>
                </a:solidFill>
                <a:cs typeface="Arial" panose="020B0604020202020204" pitchFamily="34" charset="0"/>
              </a:rPr>
              <a:t>TWO forms before 31</a:t>
            </a:r>
            <a:r>
              <a:rPr lang="en-GB" sz="1150" baseline="30000" dirty="0">
                <a:solidFill>
                  <a:srgbClr val="272361"/>
                </a:solidFill>
                <a:cs typeface="Arial" panose="020B0604020202020204" pitchFamily="34" charset="0"/>
              </a:rPr>
              <a:t>st</a:t>
            </a:r>
            <a:r>
              <a:rPr lang="en-GB" sz="1150" dirty="0">
                <a:solidFill>
                  <a:srgbClr val="272361"/>
                </a:solidFill>
                <a:cs typeface="Arial" panose="020B0604020202020204" pitchFamily="34" charset="0"/>
              </a:rPr>
              <a:t> October:</a:t>
            </a:r>
          </a:p>
          <a:p>
            <a:pPr marL="228600" indent="-228600">
              <a:buAutoNum type="arabicParenBoth"/>
            </a:pPr>
            <a:r>
              <a:rPr lang="en-GB" sz="1100" dirty="0">
                <a:solidFill>
                  <a:srgbClr val="272361"/>
                </a:solidFill>
                <a:cs typeface="Arial" panose="020B0604020202020204" pitchFamily="34" charset="0"/>
              </a:rPr>
              <a:t>The Secondary Common Application Form (SCAF) to KCC, online or by post;</a:t>
            </a:r>
          </a:p>
          <a:p>
            <a:pPr marL="228600" indent="-228600">
              <a:spcAft>
                <a:spcPts val="900"/>
              </a:spcAft>
              <a:buAutoNum type="arabicParenBoth"/>
            </a:pPr>
            <a:r>
              <a:rPr lang="en-GB" sz="1100" dirty="0">
                <a:solidFill>
                  <a:srgbClr val="272361"/>
                </a:solidFill>
                <a:cs typeface="Arial" panose="020B0604020202020204" pitchFamily="34" charset="0"/>
              </a:rPr>
              <a:t>A Supplementary Information Form (SIF) direct to the school.</a:t>
            </a:r>
          </a:p>
          <a:p>
            <a:pPr>
              <a:spcAft>
                <a:spcPts val="900"/>
              </a:spcAft>
            </a:pPr>
            <a:r>
              <a:rPr lang="en-GB" sz="1150" b="1" dirty="0">
                <a:solidFill>
                  <a:srgbClr val="272361"/>
                </a:solidFill>
                <a:cs typeface="Arial" panose="020B0604020202020204" pitchFamily="34" charset="0"/>
              </a:rPr>
              <a:t>Confirmation of school place </a:t>
            </a:r>
            <a:r>
              <a:rPr lang="en-GB" sz="1150" dirty="0">
                <a:solidFill>
                  <a:srgbClr val="272361"/>
                </a:solidFill>
                <a:cs typeface="Arial" panose="020B0604020202020204" pitchFamily="34" charset="0"/>
              </a:rPr>
              <a:t>– On March 1</a:t>
            </a:r>
            <a:r>
              <a:rPr lang="en-GB" sz="1150" baseline="30000" dirty="0">
                <a:solidFill>
                  <a:srgbClr val="272361"/>
                </a:solidFill>
                <a:cs typeface="Arial" panose="020B0604020202020204" pitchFamily="34" charset="0"/>
              </a:rPr>
              <a:t>st</a:t>
            </a:r>
            <a:r>
              <a:rPr lang="en-GB" sz="1150" dirty="0">
                <a:solidFill>
                  <a:srgbClr val="272361"/>
                </a:solidFill>
                <a:cs typeface="Arial" panose="020B0604020202020204" pitchFamily="34" charset="0"/>
              </a:rPr>
              <a:t> you will receive an email from KCC confirming your child’s school place. Shortly afterwards you will receive your offer letter from the school with details on how to accept the offer, with further information.</a:t>
            </a:r>
          </a:p>
          <a:p>
            <a:pPr>
              <a:spcAft>
                <a:spcPts val="900"/>
              </a:spcAft>
            </a:pPr>
            <a:r>
              <a:rPr lang="en-GB" sz="1150" b="1" dirty="0">
                <a:solidFill>
                  <a:srgbClr val="272361"/>
                </a:solidFill>
                <a:cs typeface="Arial" panose="020B0604020202020204" pitchFamily="34" charset="0"/>
              </a:rPr>
              <a:t>You will then accept </a:t>
            </a:r>
            <a:r>
              <a:rPr lang="en-GB" sz="1150" dirty="0">
                <a:solidFill>
                  <a:srgbClr val="272361"/>
                </a:solidFill>
                <a:cs typeface="Arial" panose="020B0604020202020204" pitchFamily="34" charset="0"/>
              </a:rPr>
              <a:t>your child’s place at St Simon Stock Catholic School </a:t>
            </a:r>
            <a:r>
              <a:rPr lang="en-GB" sz="1150" dirty="0">
                <a:solidFill>
                  <a:srgbClr val="002060"/>
                </a:solidFill>
                <a:cs typeface="Arial" panose="020B0604020202020204" pitchFamily="34" charset="0"/>
              </a:rPr>
              <a:t>before Tuesday 15</a:t>
            </a:r>
            <a:r>
              <a:rPr lang="en-GB" sz="1150" baseline="30000" dirty="0">
                <a:solidFill>
                  <a:srgbClr val="002060"/>
                </a:solidFill>
                <a:cs typeface="Arial" panose="020B0604020202020204" pitchFamily="34" charset="0"/>
              </a:rPr>
              <a:t>th</a:t>
            </a:r>
            <a:r>
              <a:rPr lang="en-GB" sz="1150" dirty="0">
                <a:solidFill>
                  <a:srgbClr val="002060"/>
                </a:solidFill>
                <a:cs typeface="Arial" panose="020B0604020202020204" pitchFamily="34" charset="0"/>
              </a:rPr>
              <a:t> </a:t>
            </a:r>
            <a:r>
              <a:rPr lang="en-GB" sz="1150" dirty="0" smtClean="0">
                <a:solidFill>
                  <a:srgbClr val="002060"/>
                </a:solidFill>
                <a:cs typeface="Arial" panose="020B0604020202020204" pitchFamily="34" charset="0"/>
              </a:rPr>
              <a:t>March.</a:t>
            </a:r>
          </a:p>
          <a:p>
            <a:pPr>
              <a:spcAft>
                <a:spcPts val="900"/>
              </a:spcAft>
            </a:pPr>
            <a:r>
              <a:rPr lang="en-GB" sz="1150" b="1" dirty="0" smtClean="0">
                <a:solidFill>
                  <a:srgbClr val="272361"/>
                </a:solidFill>
                <a:cs typeface="Arial" panose="020B0604020202020204" pitchFamily="34" charset="0"/>
              </a:rPr>
              <a:t>Then</a:t>
            </a:r>
            <a:r>
              <a:rPr lang="en-GB" sz="1150" b="1" dirty="0">
                <a:solidFill>
                  <a:srgbClr val="272361"/>
                </a:solidFill>
                <a:cs typeface="Arial" panose="020B0604020202020204" pitchFamily="34" charset="0"/>
              </a:rPr>
              <a:t>, in May to July</a:t>
            </a:r>
            <a:r>
              <a:rPr lang="en-GB" sz="1150" dirty="0">
                <a:solidFill>
                  <a:srgbClr val="272361"/>
                </a:solidFill>
                <a:cs typeface="Arial" panose="020B0604020202020204" pitchFamily="34" charset="0"/>
              </a:rPr>
              <a:t> you will be invited with your child to our school’s welcome and information events, which will help prepare your child for the transition to secondary school. Details of these events, including the dates will be outlined in your offer letter and will be on the school website.</a:t>
            </a:r>
          </a:p>
          <a:p>
            <a:pPr>
              <a:spcAft>
                <a:spcPts val="600"/>
              </a:spcAft>
            </a:pPr>
            <a:r>
              <a:rPr lang="en-GB" sz="1150" b="1" dirty="0">
                <a:solidFill>
                  <a:srgbClr val="272361"/>
                </a:solidFill>
                <a:cs typeface="Arial" panose="020B0604020202020204" pitchFamily="34" charset="0"/>
              </a:rPr>
              <a:t>September</a:t>
            </a:r>
            <a:r>
              <a:rPr lang="en-GB" sz="1150" dirty="0">
                <a:solidFill>
                  <a:srgbClr val="272361"/>
                </a:solidFill>
                <a:cs typeface="Arial" panose="020B0604020202020204" pitchFamily="34" charset="0"/>
              </a:rPr>
              <a:t> – Your child will start at St Simon Stock Catholic school!</a:t>
            </a:r>
            <a:endParaRPr lang="en-GB" sz="1100" dirty="0">
              <a:solidFill>
                <a:schemeClr val="tx1">
                  <a:lumMod val="65000"/>
                  <a:lumOff val="35000"/>
                </a:schemeClr>
              </a:solidFill>
              <a:cs typeface="Arial" panose="020B0604020202020204" pitchFamily="34" charset="0"/>
            </a:endParaRPr>
          </a:p>
        </p:txBody>
      </p:sp>
      <p:cxnSp>
        <p:nvCxnSpPr>
          <p:cNvPr id="34" name="Straight Connector 33"/>
          <p:cNvCxnSpPr/>
          <p:nvPr/>
        </p:nvCxnSpPr>
        <p:spPr>
          <a:xfrm flipV="1">
            <a:off x="292557" y="5021860"/>
            <a:ext cx="4758811" cy="18155"/>
          </a:xfrm>
          <a:prstGeom prst="line">
            <a:avLst/>
          </a:prstGeom>
          <a:ln>
            <a:solidFill>
              <a:srgbClr val="27236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292558" y="3905779"/>
            <a:ext cx="4758811" cy="19068"/>
          </a:xfrm>
          <a:prstGeom prst="line">
            <a:avLst/>
          </a:prstGeom>
          <a:ln>
            <a:solidFill>
              <a:srgbClr val="272361"/>
            </a:solidFill>
          </a:ln>
        </p:spPr>
        <p:style>
          <a:lnRef idx="1">
            <a:schemeClr val="accent1"/>
          </a:lnRef>
          <a:fillRef idx="0">
            <a:schemeClr val="accent1"/>
          </a:fillRef>
          <a:effectRef idx="0">
            <a:schemeClr val="accent1"/>
          </a:effectRef>
          <a:fontRef idx="minor">
            <a:schemeClr val="tx1"/>
          </a:fontRef>
        </p:style>
      </p:cxnSp>
      <p:pic>
        <p:nvPicPr>
          <p:cNvPr id="42" name="Picture 4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05540" y="397681"/>
            <a:ext cx="944775" cy="735476"/>
          </a:xfrm>
          <a:prstGeom prst="rect">
            <a:avLst/>
          </a:prstGeom>
        </p:spPr>
      </p:pic>
      <p:sp>
        <p:nvSpPr>
          <p:cNvPr id="43" name="TextBox 42"/>
          <p:cNvSpPr txBox="1"/>
          <p:nvPr/>
        </p:nvSpPr>
        <p:spPr>
          <a:xfrm>
            <a:off x="5455193" y="5502903"/>
            <a:ext cx="4304929" cy="584775"/>
          </a:xfrm>
          <a:prstGeom prst="rect">
            <a:avLst/>
          </a:prstGeom>
          <a:noFill/>
        </p:spPr>
        <p:txBody>
          <a:bodyPr wrap="square" rtlCol="0">
            <a:spAutoFit/>
          </a:bodyPr>
          <a:lstStyle/>
          <a:p>
            <a:r>
              <a:rPr lang="en-GB" sz="1600" b="1" dirty="0">
                <a:solidFill>
                  <a:srgbClr val="272361"/>
                </a:solidFill>
                <a:latin typeface="Verdana" panose="020B0604030504040204" pitchFamily="34" charset="0"/>
                <a:ea typeface="Verdana" panose="020B0604030504040204" pitchFamily="34" charset="0"/>
                <a:cs typeface="Verdana" panose="020B0604030504040204" pitchFamily="34" charset="0"/>
              </a:rPr>
              <a:t>Visit our website </a:t>
            </a:r>
            <a:r>
              <a:rPr lang="en-GB" sz="1600" b="1" dirty="0">
                <a:solidFill>
                  <a:srgbClr val="272361"/>
                </a:solidFill>
                <a:latin typeface="Verdana" panose="020B0604030504040204" pitchFamily="34" charset="0"/>
                <a:ea typeface="Verdana" panose="020B0604030504040204" pitchFamily="34" charset="0"/>
                <a:cs typeface="Verdana" panose="020B0604030504040204" pitchFamily="34" charset="0"/>
                <a:hlinkClick r:id="rId5"/>
              </a:rPr>
              <a:t>www.ssscs.co.uk</a:t>
            </a:r>
            <a:endParaRPr lang="en-GB" sz="1600" b="1" dirty="0">
              <a:solidFill>
                <a:srgbClr val="272361"/>
              </a:solidFill>
              <a:latin typeface="Verdana" panose="020B0604030504040204" pitchFamily="34" charset="0"/>
              <a:ea typeface="Verdana" panose="020B0604030504040204" pitchFamily="34" charset="0"/>
              <a:cs typeface="Verdana" panose="020B0604030504040204" pitchFamily="34" charset="0"/>
            </a:endParaRPr>
          </a:p>
          <a:p>
            <a:r>
              <a:rPr lang="en-GB" sz="1600" b="1" dirty="0">
                <a:solidFill>
                  <a:srgbClr val="272361"/>
                </a:solidFill>
                <a:latin typeface="Verdana" panose="020B0604030504040204" pitchFamily="34" charset="0"/>
                <a:ea typeface="Verdana" panose="020B0604030504040204" pitchFamily="34" charset="0"/>
                <a:cs typeface="Verdana" panose="020B0604030504040204" pitchFamily="34" charset="0"/>
              </a:rPr>
              <a:t>and on social media @ssscskent </a:t>
            </a:r>
          </a:p>
        </p:txBody>
      </p:sp>
      <p:pic>
        <p:nvPicPr>
          <p:cNvPr id="6" name="Picture 5">
            <a:extLst>
              <a:ext uri="{FF2B5EF4-FFF2-40B4-BE49-F238E27FC236}">
                <a16:creationId xmlns:a16="http://schemas.microsoft.com/office/drawing/2014/main" id="{10FF92D9-BD71-45CB-A2E4-DA8A60D52A5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533957" y="2740268"/>
            <a:ext cx="3879986" cy="2586658"/>
          </a:xfrm>
          <a:prstGeom prst="rect">
            <a:avLst/>
          </a:prstGeom>
          <a:ln w="38100">
            <a:solidFill>
              <a:srgbClr val="002060"/>
            </a:solidFill>
          </a:ln>
        </p:spPr>
      </p:pic>
      <p:pic>
        <p:nvPicPr>
          <p:cNvPr id="1026" name="Picture 2" descr="Facebook's Vanilla New Logo Is About Business, Not Design | WIRED">
            <a:extLst>
              <a:ext uri="{FF2B5EF4-FFF2-40B4-BE49-F238E27FC236}">
                <a16:creationId xmlns:a16="http://schemas.microsoft.com/office/drawing/2014/main" id="{C7AD073D-332B-443A-87B9-A68D1A6F9A8A}"/>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537176" y="6193329"/>
            <a:ext cx="1224136" cy="42411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Who Made That Twitter Bird? - The New York Times">
            <a:extLst>
              <a:ext uri="{FF2B5EF4-FFF2-40B4-BE49-F238E27FC236}">
                <a16:creationId xmlns:a16="http://schemas.microsoft.com/office/drawing/2014/main" id="{C4FE954A-863C-4C92-93C4-C0FA21215B6A}"/>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910035" y="6129645"/>
            <a:ext cx="671674" cy="48779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73246" y="5179737"/>
            <a:ext cx="4431429" cy="646331"/>
          </a:xfrm>
          <a:prstGeom prst="rect">
            <a:avLst/>
          </a:prstGeom>
          <a:noFill/>
        </p:spPr>
        <p:txBody>
          <a:bodyPr wrap="square" rtlCol="0">
            <a:spAutoFit/>
          </a:bodyPr>
          <a:lstStyle/>
          <a:p>
            <a:r>
              <a:rPr lang="en-GB" sz="1200" dirty="0">
                <a:solidFill>
                  <a:srgbClr val="272361"/>
                </a:solidFill>
                <a:cs typeface="Arial" panose="020B0604020202020204" pitchFamily="34" charset="0"/>
              </a:rPr>
              <a:t>Booking</a:t>
            </a:r>
            <a:r>
              <a:rPr lang="en-GB" sz="1200" dirty="0">
                <a:solidFill>
                  <a:schemeClr val="tx2"/>
                </a:solidFill>
              </a:rPr>
              <a:t> </a:t>
            </a:r>
            <a:r>
              <a:rPr lang="en-GB" sz="1200" dirty="0">
                <a:solidFill>
                  <a:srgbClr val="272361"/>
                </a:solidFill>
                <a:cs typeface="Arial" panose="020B0604020202020204" pitchFamily="34" charset="0"/>
              </a:rPr>
              <a:t>is required for all our Open Events.</a:t>
            </a:r>
          </a:p>
          <a:p>
            <a:r>
              <a:rPr lang="en-GB" sz="1200" dirty="0">
                <a:solidFill>
                  <a:srgbClr val="272361"/>
                </a:solidFill>
                <a:cs typeface="Arial" panose="020B0604020202020204" pitchFamily="34" charset="0"/>
              </a:rPr>
              <a:t>Please visit: Admissions – St Simon Stock Catholic School (ssscs.co.uk)</a:t>
            </a:r>
          </a:p>
        </p:txBody>
      </p:sp>
    </p:spTree>
    <p:extLst>
      <p:ext uri="{BB962C8B-B14F-4D97-AF65-F5344CB8AC3E}">
        <p14:creationId xmlns:p14="http://schemas.microsoft.com/office/powerpoint/2010/main" val="2165850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048" y="151099"/>
            <a:ext cx="2897484" cy="1915909"/>
          </a:xfrm>
          <a:prstGeom prst="rect">
            <a:avLst/>
          </a:prstGeom>
        </p:spPr>
        <p:txBody>
          <a:bodyPr wrap="square">
            <a:spAutoFit/>
          </a:bodyPr>
          <a:lstStyle/>
          <a:p>
            <a:pPr>
              <a:spcAft>
                <a:spcPts val="600"/>
              </a:spcAft>
            </a:pPr>
            <a:r>
              <a:rPr lang="en-GB" sz="1400" b="1" dirty="0">
                <a:solidFill>
                  <a:srgbClr val="272361"/>
                </a:solidFill>
              </a:rPr>
              <a:t>Welcome</a:t>
            </a:r>
            <a:r>
              <a:rPr lang="en-GB" sz="1100" b="1" dirty="0">
                <a:solidFill>
                  <a:srgbClr val="272361"/>
                </a:solidFill>
              </a:rPr>
              <a:t> </a:t>
            </a:r>
            <a:endParaRPr lang="en-GB" sz="1100" dirty="0">
              <a:solidFill>
                <a:srgbClr val="272361"/>
              </a:solidFill>
            </a:endParaRPr>
          </a:p>
          <a:p>
            <a:pPr>
              <a:spcAft>
                <a:spcPts val="600"/>
              </a:spcAft>
            </a:pPr>
            <a:r>
              <a:rPr lang="en-GB" sz="1050" dirty="0">
                <a:solidFill>
                  <a:srgbClr val="272361"/>
                </a:solidFill>
              </a:rPr>
              <a:t>St Simon Stock Catholic School is an academically high achieving school, with results that rank amongst the best in the country at GCSE and at A Level.</a:t>
            </a:r>
          </a:p>
          <a:p>
            <a:pPr>
              <a:spcAft>
                <a:spcPts val="600"/>
              </a:spcAft>
            </a:pPr>
            <a:r>
              <a:rPr lang="en-GB" sz="1050" dirty="0">
                <a:solidFill>
                  <a:srgbClr val="272361"/>
                </a:solidFill>
              </a:rPr>
              <a:t>We are, however, about more than just academic excellence. Guided by our Catholic tradition, our mission is to help each student achieve their full potential, so that they can use their gifts to lead a life of service to others. </a:t>
            </a:r>
            <a:endParaRPr lang="en-GB" sz="1050" b="0" i="0" u="none" strike="noStrike" dirty="0">
              <a:solidFill>
                <a:srgbClr val="272361"/>
              </a:solidFill>
              <a:effectLst/>
            </a:endParaRPr>
          </a:p>
        </p:txBody>
      </p:sp>
      <p:sp>
        <p:nvSpPr>
          <p:cNvPr id="3" name="Rectangle 2"/>
          <p:cNvSpPr/>
          <p:nvPr/>
        </p:nvSpPr>
        <p:spPr>
          <a:xfrm>
            <a:off x="137048" y="2005855"/>
            <a:ext cx="4657192" cy="2423740"/>
          </a:xfrm>
          <a:prstGeom prst="rect">
            <a:avLst/>
          </a:prstGeom>
        </p:spPr>
        <p:txBody>
          <a:bodyPr wrap="square">
            <a:spAutoFit/>
          </a:bodyPr>
          <a:lstStyle/>
          <a:p>
            <a:pPr>
              <a:spcAft>
                <a:spcPts val="600"/>
              </a:spcAft>
            </a:pPr>
            <a:r>
              <a:rPr lang="en-GB" sz="1050" dirty="0">
                <a:solidFill>
                  <a:srgbClr val="272361"/>
                </a:solidFill>
              </a:rPr>
              <a:t>Our aim is to develop the whole child, so that they grow to be confident, resilient, self-motivated and with a commitment to lifelong learning. We prepare our students to make a positive difference to the wider world.</a:t>
            </a:r>
          </a:p>
          <a:p>
            <a:pPr>
              <a:spcAft>
                <a:spcPts val="600"/>
              </a:spcAft>
            </a:pPr>
            <a:r>
              <a:rPr lang="en-GB" sz="1050" dirty="0">
                <a:solidFill>
                  <a:srgbClr val="272361"/>
                </a:solidFill>
              </a:rPr>
              <a:t>At St Simon Stock Catholic School we passionately believe in a mentality of a ‘growth </a:t>
            </a:r>
            <a:r>
              <a:rPr lang="en-GB" sz="1050" dirty="0" err="1">
                <a:solidFill>
                  <a:srgbClr val="272361"/>
                </a:solidFill>
              </a:rPr>
              <a:t>mindset</a:t>
            </a:r>
            <a:r>
              <a:rPr lang="en-GB" sz="1050" dirty="0">
                <a:solidFill>
                  <a:srgbClr val="272361"/>
                </a:solidFill>
              </a:rPr>
              <a:t>’, in which intelligence is grown through hard work, curiosity, and deliberate practice, and in which students are secure in their understanding that each mistake, no matter how small, provides an opportunity through reflection to improve on the next attempt.</a:t>
            </a:r>
          </a:p>
          <a:p>
            <a:pPr>
              <a:spcAft>
                <a:spcPts val="600"/>
              </a:spcAft>
            </a:pPr>
            <a:r>
              <a:rPr lang="en-GB" sz="1050" dirty="0">
                <a:solidFill>
                  <a:srgbClr val="272361"/>
                </a:solidFill>
              </a:rPr>
              <a:t>Our students learn these and other values through our formally taught curriculum, and also through our wider curriculum, which includes the Duke of Edinburgh’s Award. We have also recently been awarded status as an International Baccalaureate World School.</a:t>
            </a:r>
          </a:p>
          <a:p>
            <a:pPr>
              <a:spcAft>
                <a:spcPts val="600"/>
              </a:spcAft>
            </a:pPr>
            <a:r>
              <a:rPr lang="en-GB" sz="1050" b="1" dirty="0">
                <a:solidFill>
                  <a:srgbClr val="272361"/>
                </a:solidFill>
              </a:rPr>
              <a:t>Jon Malone, Academy Principal</a:t>
            </a:r>
            <a:endParaRPr lang="en-GB" sz="1050" b="0" i="0" u="none" strike="noStrike" dirty="0">
              <a:solidFill>
                <a:srgbClr val="272361"/>
              </a:solidFill>
              <a:effectLst/>
            </a:endParaRPr>
          </a:p>
        </p:txBody>
      </p:sp>
      <p:sp>
        <p:nvSpPr>
          <p:cNvPr id="5" name="TextBox 4"/>
          <p:cNvSpPr txBox="1"/>
          <p:nvPr/>
        </p:nvSpPr>
        <p:spPr>
          <a:xfrm>
            <a:off x="3337503" y="4800107"/>
            <a:ext cx="1438928" cy="1569660"/>
          </a:xfrm>
          <a:prstGeom prst="rect">
            <a:avLst/>
          </a:prstGeom>
          <a:noFill/>
        </p:spPr>
        <p:txBody>
          <a:bodyPr wrap="square" rtlCol="0">
            <a:spAutoFit/>
          </a:bodyPr>
          <a:lstStyle/>
          <a:p>
            <a:r>
              <a:rPr lang="en-GB" sz="1200" i="1" dirty="0">
                <a:solidFill>
                  <a:srgbClr val="272361"/>
                </a:solidFill>
                <a:ea typeface="Verdana" panose="020B0604030504040204" pitchFamily="34" charset="0"/>
                <a:cs typeface="Verdana" panose="020B0604030504040204" pitchFamily="34" charset="0"/>
              </a:rPr>
              <a:t>“Pupils’ conduct is typically exemplary, both in lessons and around the school. They are courteous and welcoming to visitors.”</a:t>
            </a:r>
          </a:p>
          <a:p>
            <a:r>
              <a:rPr lang="en-GB" sz="1200" dirty="0">
                <a:solidFill>
                  <a:srgbClr val="272361"/>
                </a:solidFill>
                <a:ea typeface="Verdana" panose="020B0604030504040204" pitchFamily="34" charset="0"/>
                <a:cs typeface="Verdana" panose="020B0604030504040204" pitchFamily="34" charset="0"/>
              </a:rPr>
              <a:t>Ofsted</a:t>
            </a:r>
          </a:p>
        </p:txBody>
      </p:sp>
      <p:sp>
        <p:nvSpPr>
          <p:cNvPr id="6" name="Rectangle 5"/>
          <p:cNvSpPr/>
          <p:nvPr/>
        </p:nvSpPr>
        <p:spPr>
          <a:xfrm>
            <a:off x="5065244" y="39531"/>
            <a:ext cx="2887534" cy="6871112"/>
          </a:xfrm>
          <a:prstGeom prst="rect">
            <a:avLst/>
          </a:prstGeom>
        </p:spPr>
        <p:txBody>
          <a:bodyPr wrap="square">
            <a:spAutoFit/>
          </a:bodyPr>
          <a:lstStyle/>
          <a:p>
            <a:pPr>
              <a:spcAft>
                <a:spcPts val="600"/>
              </a:spcAft>
            </a:pPr>
            <a:r>
              <a:rPr lang="en-GB" sz="1400" b="1" dirty="0">
                <a:solidFill>
                  <a:srgbClr val="272361"/>
                </a:solidFill>
              </a:rPr>
              <a:t>Getting off to a great start</a:t>
            </a:r>
          </a:p>
          <a:p>
            <a:pPr>
              <a:spcAft>
                <a:spcPts val="1200"/>
              </a:spcAft>
            </a:pPr>
            <a:r>
              <a:rPr lang="en-GB" sz="1050" dirty="0">
                <a:solidFill>
                  <a:srgbClr val="272361"/>
                </a:solidFill>
              </a:rPr>
              <a:t>Making sure your child settles in well is extremely important to us. A series of events and activities, commencing in Year 5, prepares students for their transfer to secondary school and ensures that we know and understand their learning needs when they join us.</a:t>
            </a:r>
          </a:p>
          <a:p>
            <a:pPr>
              <a:spcAft>
                <a:spcPts val="600"/>
              </a:spcAft>
            </a:pPr>
            <a:r>
              <a:rPr lang="en-GB" sz="1400" b="1" dirty="0">
                <a:solidFill>
                  <a:srgbClr val="272361"/>
                </a:solidFill>
                <a:cs typeface="Arial" panose="020B0604020202020204" pitchFamily="34" charset="0"/>
              </a:rPr>
              <a:t>Expert teaching</a:t>
            </a:r>
          </a:p>
          <a:p>
            <a:pPr>
              <a:spcAft>
                <a:spcPts val="1200"/>
              </a:spcAft>
            </a:pPr>
            <a:r>
              <a:rPr lang="en-GB" sz="1050" dirty="0">
                <a:solidFill>
                  <a:srgbClr val="272361"/>
                </a:solidFill>
              </a:rPr>
              <a:t>We have expert teachers, who are specialists in their subjects, who make learning exciting. They have deep knowledge and passion for their subjects, which brings our students’ learning to life. They have the skills and training to explain complex concepts in ways that make sense. Our teachers understand that each child learns in different ways and will push every child to be the best they can be at all times.</a:t>
            </a:r>
          </a:p>
          <a:p>
            <a:pPr>
              <a:spcAft>
                <a:spcPts val="600"/>
              </a:spcAft>
            </a:pPr>
            <a:r>
              <a:rPr lang="en-GB" sz="1400" b="1" dirty="0">
                <a:solidFill>
                  <a:srgbClr val="272361"/>
                </a:solidFill>
                <a:cs typeface="Arial" panose="020B0604020202020204" pitchFamily="34" charset="0"/>
              </a:rPr>
              <a:t>World class opportunities</a:t>
            </a:r>
          </a:p>
          <a:p>
            <a:pPr>
              <a:spcAft>
                <a:spcPts val="600"/>
              </a:spcAft>
            </a:pPr>
            <a:r>
              <a:rPr lang="en-GB" sz="1050" dirty="0">
                <a:solidFill>
                  <a:srgbClr val="272361"/>
                </a:solidFill>
              </a:rPr>
              <a:t>Our varied and exciting extra-curricular opportunities, including a range of educational visits and clubs, add breadth to the students’ learning and help develop their self-confidence, resilience and happiness. These activities include sport, music, drama performances and the Duke of Edinburgh’s Award, amongst others. </a:t>
            </a:r>
          </a:p>
          <a:p>
            <a:pPr>
              <a:spcAft>
                <a:spcPts val="600"/>
              </a:spcAft>
            </a:pPr>
            <a:r>
              <a:rPr lang="en-GB" sz="1400" b="1" dirty="0">
                <a:solidFill>
                  <a:srgbClr val="272361"/>
                </a:solidFill>
                <a:cs typeface="Arial" panose="020B0604020202020204" pitchFamily="34" charset="0"/>
              </a:rPr>
              <a:t>Where every child is known and valued</a:t>
            </a:r>
            <a:endParaRPr lang="en-GB" sz="1400" b="1" dirty="0">
              <a:solidFill>
                <a:srgbClr val="272361"/>
              </a:solidFill>
            </a:endParaRPr>
          </a:p>
          <a:p>
            <a:pPr>
              <a:spcAft>
                <a:spcPts val="600"/>
              </a:spcAft>
            </a:pPr>
            <a:r>
              <a:rPr lang="en-GB" sz="1050" dirty="0">
                <a:solidFill>
                  <a:srgbClr val="272361"/>
                </a:solidFill>
              </a:rPr>
              <a:t>A real strength of St Simon Stock Catholic School is the social, emotional and spiritual support for the well-being of the children, with a pastoral support team, well-being professionals and chaplaincy support. Ours is a caring community where students from all backgrounds, faiths and ethnic groups work happily together, gaining strength and compassion by embracing diversity.</a:t>
            </a:r>
          </a:p>
        </p:txBody>
      </p:sp>
      <p:pic>
        <p:nvPicPr>
          <p:cNvPr id="10" name="Picture 9"/>
          <p:cNvPicPr>
            <a:picLocks noChangeAspect="1"/>
          </p:cNvPicPr>
          <p:nvPr/>
        </p:nvPicPr>
        <p:blipFill rotWithShape="1">
          <a:blip r:embed="rId3" cstate="print">
            <a:extLst>
              <a:ext uri="{28A0092B-C50C-407E-A947-70E740481C1C}">
                <a14:useLocalDpi xmlns:a14="http://schemas.microsoft.com/office/drawing/2010/main" val="0"/>
              </a:ext>
            </a:extLst>
          </a:blip>
          <a:srcRect l="16691" r="16691"/>
          <a:stretch/>
        </p:blipFill>
        <p:spPr>
          <a:xfrm>
            <a:off x="3034532" y="181116"/>
            <a:ext cx="1647601" cy="1647601"/>
          </a:xfrm>
          <a:prstGeom prst="rect">
            <a:avLst/>
          </a:prstGeom>
        </p:spPr>
      </p:pic>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7249" y="4606240"/>
            <a:ext cx="2866218" cy="1910812"/>
          </a:xfrm>
          <a:prstGeom prst="rect">
            <a:avLst/>
          </a:prstGeom>
        </p:spPr>
      </p:pic>
      <p:pic>
        <p:nvPicPr>
          <p:cNvPr id="13" name="Picture 12"/>
          <p:cNvPicPr>
            <a:picLocks noChangeAspect="1"/>
          </p:cNvPicPr>
          <p:nvPr/>
        </p:nvPicPr>
        <p:blipFill rotWithShape="1">
          <a:blip r:embed="rId5" cstate="print">
            <a:extLst>
              <a:ext uri="{28A0092B-C50C-407E-A947-70E740481C1C}">
                <a14:useLocalDpi xmlns:a14="http://schemas.microsoft.com/office/drawing/2010/main" val="0"/>
              </a:ext>
            </a:extLst>
          </a:blip>
          <a:srcRect l="20146" r="16062"/>
          <a:stretch/>
        </p:blipFill>
        <p:spPr>
          <a:xfrm>
            <a:off x="8121352" y="181116"/>
            <a:ext cx="1512168" cy="1580296"/>
          </a:xfrm>
          <a:prstGeom prst="rect">
            <a:avLst/>
          </a:prstGeom>
        </p:spPr>
      </p:pic>
      <p:pic>
        <p:nvPicPr>
          <p:cNvPr id="15" name="Picture 14"/>
          <p:cNvPicPr>
            <a:picLocks noChangeAspect="1"/>
          </p:cNvPicPr>
          <p:nvPr/>
        </p:nvPicPr>
        <p:blipFill rotWithShape="1">
          <a:blip r:embed="rId6" cstate="print">
            <a:extLst>
              <a:ext uri="{28A0092B-C50C-407E-A947-70E740481C1C}">
                <a14:useLocalDpi xmlns:a14="http://schemas.microsoft.com/office/drawing/2010/main" val="0"/>
              </a:ext>
            </a:extLst>
          </a:blip>
          <a:srcRect l="11912" r="16944"/>
          <a:stretch/>
        </p:blipFill>
        <p:spPr>
          <a:xfrm>
            <a:off x="8146450" y="1924964"/>
            <a:ext cx="1520761" cy="1425043"/>
          </a:xfrm>
          <a:prstGeom prst="rect">
            <a:avLst/>
          </a:prstGeom>
        </p:spPr>
      </p:pic>
      <p:pic>
        <p:nvPicPr>
          <p:cNvPr id="16" name="Picture 15"/>
          <p:cNvPicPr>
            <a:picLocks noChangeAspect="1"/>
          </p:cNvPicPr>
          <p:nvPr/>
        </p:nvPicPr>
        <p:blipFill rotWithShape="1">
          <a:blip r:embed="rId7" cstate="print">
            <a:extLst>
              <a:ext uri="{28A0092B-C50C-407E-A947-70E740481C1C}">
                <a14:useLocalDpi xmlns:a14="http://schemas.microsoft.com/office/drawing/2010/main" val="0"/>
              </a:ext>
            </a:extLst>
          </a:blip>
          <a:srcRect r="34008"/>
          <a:stretch/>
        </p:blipFill>
        <p:spPr>
          <a:xfrm>
            <a:off x="8146450" y="3513559"/>
            <a:ext cx="1497351" cy="1572863"/>
          </a:xfrm>
          <a:prstGeom prst="rect">
            <a:avLst/>
          </a:prstGeom>
        </p:spPr>
      </p:pic>
      <p:pic>
        <p:nvPicPr>
          <p:cNvPr id="17" name="Picture 16"/>
          <p:cNvPicPr>
            <a:picLocks noChangeAspect="1"/>
          </p:cNvPicPr>
          <p:nvPr/>
        </p:nvPicPr>
        <p:blipFill rotWithShape="1">
          <a:blip r:embed="rId8" cstate="print">
            <a:extLst>
              <a:ext uri="{28A0092B-C50C-407E-A947-70E740481C1C}">
                <a14:useLocalDpi xmlns:a14="http://schemas.microsoft.com/office/drawing/2010/main" val="0"/>
              </a:ext>
            </a:extLst>
          </a:blip>
          <a:srcRect t="11447" b="22138"/>
          <a:stretch/>
        </p:blipFill>
        <p:spPr>
          <a:xfrm>
            <a:off x="8136169" y="5215804"/>
            <a:ext cx="1517915" cy="1512168"/>
          </a:xfrm>
          <a:prstGeom prst="rect">
            <a:avLst/>
          </a:prstGeom>
        </p:spPr>
      </p:pic>
    </p:spTree>
    <p:extLst>
      <p:ext uri="{BB962C8B-B14F-4D97-AF65-F5344CB8AC3E}">
        <p14:creationId xmlns:p14="http://schemas.microsoft.com/office/powerpoint/2010/main" val="502001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627CED816B17489F91CFF4CA1DEB61" ma:contentTypeVersion="14" ma:contentTypeDescription="Create a new document." ma:contentTypeScope="" ma:versionID="09a36dbce282e3c59985d23e1eb526fe">
  <xsd:schema xmlns:xsd="http://www.w3.org/2001/XMLSchema" xmlns:xs="http://www.w3.org/2001/XMLSchema" xmlns:p="http://schemas.microsoft.com/office/2006/metadata/properties" xmlns:ns3="db227349-5d4c-4985-8bf0-6161a426a208" xmlns:ns4="6928e877-bcfc-4f71-acb2-9713ce34c7c9" targetNamespace="http://schemas.microsoft.com/office/2006/metadata/properties" ma:root="true" ma:fieldsID="cc29e599614d9d82c44d6567b72655d0" ns3:_="" ns4:_="">
    <xsd:import namespace="db227349-5d4c-4985-8bf0-6161a426a208"/>
    <xsd:import namespace="6928e877-bcfc-4f71-acb2-9713ce34c7c9"/>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Location" minOccurs="0"/>
                <xsd:element ref="ns3:MediaServiceOCR"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227349-5d4c-4985-8bf0-6161a426a2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928e877-bcfc-4f71-acb2-9713ce34c7c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8287890-D605-4B9D-A379-AF973B8E4C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227349-5d4c-4985-8bf0-6161a426a208"/>
    <ds:schemaRef ds:uri="6928e877-bcfc-4f71-acb2-9713ce34c7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D131A87-A49F-47E9-87E1-55010364EFFB}">
  <ds:schemaRefs>
    <ds:schemaRef ds:uri="http://schemas.microsoft.com/sharepoint/v3/contenttype/forms"/>
  </ds:schemaRefs>
</ds:datastoreItem>
</file>

<file path=customXml/itemProps3.xml><?xml version="1.0" encoding="utf-8"?>
<ds:datastoreItem xmlns:ds="http://schemas.openxmlformats.org/officeDocument/2006/customXml" ds:itemID="{73D10E93-4423-41D8-9028-827F989BEA8E}">
  <ds:schemaRefs>
    <ds:schemaRef ds:uri="http://purl.org/dc/elements/1.1/"/>
    <ds:schemaRef ds:uri="http://schemas.microsoft.com/office/infopath/2007/PartnerControls"/>
    <ds:schemaRef ds:uri="http://purl.org/dc/terms/"/>
    <ds:schemaRef ds:uri="http://schemas.microsoft.com/office/2006/metadata/properties"/>
    <ds:schemaRef ds:uri="http://schemas.microsoft.com/office/2006/documentManagement/types"/>
    <ds:schemaRef ds:uri="http://schemas.openxmlformats.org/package/2006/metadata/core-properties"/>
    <ds:schemaRef ds:uri="db227349-5d4c-4985-8bf0-6161a426a208"/>
    <ds:schemaRef ds:uri="6928e877-bcfc-4f71-acb2-9713ce34c7c9"/>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4100</TotalTime>
  <Words>786</Words>
  <Application>Microsoft Office PowerPoint</Application>
  <PresentationFormat>A4 Paper (210x297 mm)</PresentationFormat>
  <Paragraphs>44</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Verdana</vt:lpstr>
      <vt:lpstr>Office Theme</vt:lpstr>
      <vt:lpstr>PowerPoint Presentation</vt:lpstr>
      <vt:lpstr>PowerPoint Presentation</vt:lpstr>
    </vt:vector>
  </TitlesOfParts>
  <Company>RM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Paula Powell</dc:creator>
  <cp:lastModifiedBy>L Marle</cp:lastModifiedBy>
  <cp:revision>352</cp:revision>
  <cp:lastPrinted>2020-03-05T10:39:49Z</cp:lastPrinted>
  <dcterms:created xsi:type="dcterms:W3CDTF">2016-06-07T14:23:48Z</dcterms:created>
  <dcterms:modified xsi:type="dcterms:W3CDTF">2021-09-30T16:22:35Z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0x01010081627CED816B17489F91CFF4CA1DEB61</vt:lpwstr>
  </property>
</Properties>
</file>