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5"/>
  </p:notesMasterIdLst>
  <p:handoutMasterIdLst>
    <p:handoutMasterId r:id="rId26"/>
  </p:handoutMasterIdLst>
  <p:sldIdLst>
    <p:sldId id="256" r:id="rId5"/>
    <p:sldId id="265" r:id="rId6"/>
    <p:sldId id="263" r:id="rId7"/>
    <p:sldId id="268" r:id="rId8"/>
    <p:sldId id="257" r:id="rId9"/>
    <p:sldId id="258" r:id="rId10"/>
    <p:sldId id="261" r:id="rId11"/>
    <p:sldId id="280" r:id="rId12"/>
    <p:sldId id="270" r:id="rId13"/>
    <p:sldId id="282" r:id="rId14"/>
    <p:sldId id="273" r:id="rId15"/>
    <p:sldId id="274" r:id="rId16"/>
    <p:sldId id="271" r:id="rId17"/>
    <p:sldId id="279" r:id="rId18"/>
    <p:sldId id="283" r:id="rId19"/>
    <p:sldId id="276" r:id="rId20"/>
    <p:sldId id="277" r:id="rId21"/>
    <p:sldId id="284" r:id="rId22"/>
    <p:sldId id="278" r:id="rId23"/>
    <p:sldId id="264" r:id="rId24"/>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13B40AB-B5BA-452C-AE34-D6B7F078C848}">
          <p14:sldIdLst>
            <p14:sldId id="256"/>
            <p14:sldId id="265"/>
            <p14:sldId id="263"/>
            <p14:sldId id="268"/>
            <p14:sldId id="257"/>
            <p14:sldId id="258"/>
            <p14:sldId id="261"/>
            <p14:sldId id="280"/>
            <p14:sldId id="270"/>
            <p14:sldId id="282"/>
          </p14:sldIdLst>
        </p14:section>
        <p14:section name="Default Section" id="{EBF443E0-8449-4814-824F-0C27F17ABF88}">
          <p14:sldIdLst>
            <p14:sldId id="273"/>
            <p14:sldId id="274"/>
            <p14:sldId id="271"/>
            <p14:sldId id="279"/>
            <p14:sldId id="283"/>
            <p14:sldId id="276"/>
            <p14:sldId id="277"/>
            <p14:sldId id="284"/>
            <p14:sldId id="278"/>
            <p14:sldId id="2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3667" autoAdjust="0"/>
  </p:normalViewPr>
  <p:slideViewPr>
    <p:cSldViewPr snapToGrid="0">
      <p:cViewPr>
        <p:scale>
          <a:sx n="50" d="100"/>
          <a:sy n="50" d="100"/>
        </p:scale>
        <p:origin x="1500" y="42"/>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C23E10C-4735-4A0D-A76B-FFFBF4B6ED03}" type="datetimeFigureOut">
              <a:rPr lang="en-US" smtClean="0"/>
              <a:t>9/14/2023</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9/14/2023</a:t>
            </a:fld>
            <a:endParaRPr lang="en-US" noProof="0"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A1D7B6F-E65C-42E7-86A5-0A01C6C95227}" type="slidenum">
              <a:rPr lang="en-US" noProof="0" smtClean="0"/>
              <a:t>1</a:t>
            </a:fld>
            <a:endParaRPr lang="en-US" noProof="0" dirty="0"/>
          </a:p>
        </p:txBody>
      </p:sp>
    </p:spTree>
    <p:extLst>
      <p:ext uri="{BB962C8B-B14F-4D97-AF65-F5344CB8AC3E}">
        <p14:creationId xmlns:p14="http://schemas.microsoft.com/office/powerpoint/2010/main" val="474791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1D7B6F-E65C-42E7-86A5-0A01C6C95227}" type="slidenum">
              <a:rPr lang="en-US" noProof="0" smtClean="0"/>
              <a:t>10</a:t>
            </a:fld>
            <a:endParaRPr lang="en-US" noProof="0" dirty="0"/>
          </a:p>
        </p:txBody>
      </p:sp>
    </p:spTree>
    <p:extLst>
      <p:ext uri="{BB962C8B-B14F-4D97-AF65-F5344CB8AC3E}">
        <p14:creationId xmlns:p14="http://schemas.microsoft.com/office/powerpoint/2010/main" val="3490454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 indent="0">
              <a:buNone/>
            </a:pPr>
            <a:r>
              <a:rPr lang="en-GB" dirty="0"/>
              <a:t>Please read every night with your child.</a:t>
            </a:r>
          </a:p>
          <a:p>
            <a:pPr marL="45720" indent="0">
              <a:buNone/>
            </a:pPr>
            <a:r>
              <a:rPr lang="en-GB" dirty="0"/>
              <a:t>It is so important.</a:t>
            </a:r>
          </a:p>
          <a:p>
            <a:pPr marL="45720" indent="0">
              <a:buNone/>
            </a:pPr>
            <a:r>
              <a:rPr lang="en-GB" dirty="0"/>
              <a:t>It could be ANY form of reading not just school scheme books</a:t>
            </a:r>
          </a:p>
          <a:p>
            <a:pPr marL="45720" indent="0">
              <a:buNone/>
            </a:pPr>
            <a:r>
              <a:rPr lang="en-GB" dirty="0"/>
              <a:t>Books will be changed on a Monday</a:t>
            </a:r>
            <a:r>
              <a:rPr lang="en-GB" baseline="0" dirty="0"/>
              <a:t> and Thursday </a:t>
            </a:r>
            <a:r>
              <a:rPr lang="en-GB" dirty="0"/>
              <a:t>as much as possible. You will receive two books.</a:t>
            </a:r>
          </a:p>
          <a:p>
            <a:pPr marL="45720" indent="0">
              <a:buNone/>
            </a:pPr>
            <a:r>
              <a:rPr lang="en-GB" i="1" dirty="0"/>
              <a:t>Reading is fun!! Please do not feel pressured to read every page, every night. Share read, read to your child – mix it up!</a:t>
            </a:r>
            <a:endParaRPr lang="en-GB" dirty="0"/>
          </a:p>
          <a:p>
            <a:pPr marL="45720" indent="0">
              <a:buNone/>
            </a:pPr>
            <a:r>
              <a:rPr lang="en-GB" dirty="0"/>
              <a:t>Please record each night that you have read with your child, even if this is just the date and an initial or smiley face.  This could be done by the children</a:t>
            </a:r>
          </a:p>
          <a:p>
            <a:pPr marL="45720" indent="0">
              <a:buNone/>
            </a:pPr>
            <a:r>
              <a:rPr lang="en-GB" i="1" dirty="0"/>
              <a:t>We will not change books if there is no record of the child having read. </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11</a:t>
            </a:fld>
            <a:endParaRPr lang="en-US" noProof="0" dirty="0"/>
          </a:p>
        </p:txBody>
      </p:sp>
    </p:spTree>
    <p:extLst>
      <p:ext uri="{BB962C8B-B14F-4D97-AF65-F5344CB8AC3E}">
        <p14:creationId xmlns:p14="http://schemas.microsoft.com/office/powerpoint/2010/main" val="117967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children will be assessed on how well they can read and spell these words throughout the year. They need to be able to spell/use in their writing by the end of year 1. These will be in reading records in the next few weeks </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12</a:t>
            </a:fld>
            <a:endParaRPr lang="en-US" noProof="0" dirty="0"/>
          </a:p>
        </p:txBody>
      </p:sp>
    </p:spTree>
    <p:extLst>
      <p:ext uri="{BB962C8B-B14F-4D97-AF65-F5344CB8AC3E}">
        <p14:creationId xmlns:p14="http://schemas.microsoft.com/office/powerpoint/2010/main" val="1735491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year focuses on gaining a strong understanding of number</a:t>
            </a:r>
          </a:p>
          <a:p>
            <a:r>
              <a:rPr lang="en-GB" dirty="0"/>
              <a:t>Children maybe able to recognise a number but we want them to understand what ‘makes’ that number, different ways it can be represented and used</a:t>
            </a:r>
          </a:p>
          <a:p>
            <a:r>
              <a:rPr lang="en-GB" dirty="0"/>
              <a:t>Children will begin to take part in practical investigations</a:t>
            </a:r>
          </a:p>
          <a:p>
            <a:pPr>
              <a:lnSpc>
                <a:spcPct val="100000"/>
              </a:lnSpc>
              <a:spcBef>
                <a:spcPts val="0"/>
              </a:spcBef>
              <a:spcAft>
                <a:spcPts val="1200"/>
              </a:spcAft>
              <a:buFont typeface="Arial" panose="020B0604020202020204" pitchFamily="34" charset="0"/>
              <a:buNone/>
            </a:pP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BA1D7B6F-E65C-42E7-86A5-0A01C6C95227}" type="slidenum">
              <a:rPr lang="en-US" noProof="0" smtClean="0"/>
              <a:t>13</a:t>
            </a:fld>
            <a:endParaRPr lang="en-US" noProof="0" dirty="0"/>
          </a:p>
        </p:txBody>
      </p:sp>
    </p:spTree>
    <p:extLst>
      <p:ext uri="{BB962C8B-B14F-4D97-AF65-F5344CB8AC3E}">
        <p14:creationId xmlns:p14="http://schemas.microsoft.com/office/powerpoint/2010/main" val="2914942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been supporting children from their first day to complete tasks by themselves</a:t>
            </a:r>
          </a:p>
          <a:p>
            <a:r>
              <a:rPr lang="en-GB" dirty="0"/>
              <a:t>These include – sorting their book bags for messages and notes, giving in their reading books, managing their personal belongings, changing independently</a:t>
            </a:r>
          </a:p>
          <a:p>
            <a:r>
              <a:rPr lang="en-GB" dirty="0"/>
              <a:t>We are encouraging children to ‘help themselves’ in lesson time by using visual resources around the classrooms</a:t>
            </a:r>
          </a:p>
          <a:p>
            <a:r>
              <a:rPr lang="en-GB" dirty="0"/>
              <a:t>We would like children to try to come into school without a parent</a:t>
            </a:r>
          </a:p>
          <a:p>
            <a:r>
              <a:rPr lang="en-GB" dirty="0"/>
              <a:t>Please tell your child if they have something important in their book bag so they can give it to their class teacher</a:t>
            </a:r>
          </a:p>
          <a:p>
            <a:endParaRPr lang="en-GB"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14</a:t>
            </a:fld>
            <a:endParaRPr lang="en-US" noProof="0" dirty="0"/>
          </a:p>
        </p:txBody>
      </p:sp>
    </p:spTree>
    <p:extLst>
      <p:ext uri="{BB962C8B-B14F-4D97-AF65-F5344CB8AC3E}">
        <p14:creationId xmlns:p14="http://schemas.microsoft.com/office/powerpoint/2010/main" val="1306777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Discovery School</a:t>
            </a:r>
            <a:r>
              <a:rPr lang="en-GB" baseline="0" dirty="0"/>
              <a:t> our school values </a:t>
            </a:r>
            <a:r>
              <a:rPr lang="en-GB" sz="1200" kern="1200" dirty="0">
                <a:solidFill>
                  <a:schemeClr val="tx1"/>
                </a:solidFill>
                <a:effectLst/>
                <a:latin typeface="+mn-lt"/>
                <a:ea typeface="+mn-ea"/>
                <a:cs typeface="+mn-cs"/>
              </a:rPr>
              <a:t>underpin all that we do, as we work to enable our children to be prepared for life beyond their primary school.</a:t>
            </a:r>
            <a:r>
              <a:rPr lang="en-GB" dirty="0">
                <a:effectLst/>
              </a:rPr>
              <a:t> </a:t>
            </a:r>
          </a:p>
          <a:p>
            <a:r>
              <a:rPr lang="en-GB" dirty="0">
                <a:effectLst/>
              </a:rPr>
              <a:t>Children are always encouraged to try their best and all</a:t>
            </a:r>
            <a:r>
              <a:rPr lang="en-GB" baseline="0" dirty="0">
                <a:effectLst/>
              </a:rPr>
              <a:t> 3 classes share similar reward systems such as peg charts, house points and class bears. </a:t>
            </a:r>
          </a:p>
          <a:p>
            <a:r>
              <a:rPr lang="en-GB" baseline="0" dirty="0">
                <a:effectLst/>
              </a:rPr>
              <a:t>Friday’s assembly to share achievements outside of school.</a:t>
            </a:r>
          </a:p>
          <a:p>
            <a:endParaRPr lang="en-US" baseline="0" dirty="0">
              <a:effectLst/>
            </a:endParaRPr>
          </a:p>
          <a:p>
            <a:r>
              <a:rPr lang="en-US" baseline="0" dirty="0" err="1">
                <a:effectLst/>
              </a:rPr>
              <a:t>Behaviour</a:t>
            </a:r>
            <a:r>
              <a:rPr lang="en-US" baseline="0" dirty="0">
                <a:effectLst/>
              </a:rPr>
              <a:t> – </a:t>
            </a:r>
            <a:r>
              <a:rPr lang="en-US" baseline="0" dirty="0" err="1">
                <a:effectLst/>
              </a:rPr>
              <a:t>misbehaviour</a:t>
            </a:r>
            <a:r>
              <a:rPr lang="en-US" baseline="0" dirty="0">
                <a:effectLst/>
              </a:rPr>
              <a:t> will lead to pegs being removed from golden time, bigger issues – phase leader and if still no improvement then AHT (SLT)</a:t>
            </a:r>
          </a:p>
          <a:p>
            <a:endParaRPr lang="en-US" baseline="0" dirty="0">
              <a:effectLst/>
            </a:endParaRPr>
          </a:p>
          <a:p>
            <a:r>
              <a:rPr lang="en-US" baseline="0" dirty="0">
                <a:effectLst/>
              </a:rPr>
              <a:t>Presentations and standards – high expectation – rewarded for this. </a:t>
            </a:r>
            <a:endParaRPr lang="en-GB" dirty="0"/>
          </a:p>
          <a:p>
            <a:endParaRPr lang="en-GB"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15</a:t>
            </a:fld>
            <a:endParaRPr lang="en-US" noProof="0" dirty="0"/>
          </a:p>
        </p:txBody>
      </p:sp>
    </p:spTree>
    <p:extLst>
      <p:ext uri="{BB962C8B-B14F-4D97-AF65-F5344CB8AC3E}">
        <p14:creationId xmlns:p14="http://schemas.microsoft.com/office/powerpoint/2010/main" val="1166658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bg1"/>
                </a:solidFill>
                <a:latin typeface="+mn-lt"/>
                <a:ea typeface="+mn-ea"/>
                <a:cs typeface="+mn-cs"/>
              </a:rPr>
              <a:t>This will take place once a week for each group in a class</a:t>
            </a:r>
            <a:r>
              <a:rPr lang="en-GB" sz="1200" kern="1200" baseline="0" dirty="0">
                <a:solidFill>
                  <a:schemeClr val="bg1"/>
                </a:solidFill>
                <a:latin typeface="+mn-lt"/>
                <a:ea typeface="+mn-ea"/>
                <a:cs typeface="+mn-cs"/>
              </a:rPr>
              <a:t>, children will bring home a letter confirming their S&amp;T date.</a:t>
            </a:r>
            <a:endParaRPr lang="en-GB" sz="1200" kern="1200" dirty="0">
              <a:solidFill>
                <a:schemeClr val="bg1"/>
              </a:solidFill>
              <a:latin typeface="+mn-lt"/>
              <a:ea typeface="+mn-ea"/>
              <a:cs typeface="+mn-cs"/>
            </a:endParaRPr>
          </a:p>
          <a:p>
            <a:r>
              <a:rPr lang="en-GB" sz="1200" kern="1200" dirty="0">
                <a:solidFill>
                  <a:schemeClr val="bg1"/>
                </a:solidFill>
                <a:latin typeface="+mn-lt"/>
                <a:ea typeface="+mn-ea"/>
                <a:cs typeface="+mn-cs"/>
              </a:rPr>
              <a:t>It will be led by the children with them talking to each other and asking questions without the need for an adult taking the lead.</a:t>
            </a:r>
          </a:p>
          <a:p>
            <a:r>
              <a:rPr lang="en-GB" sz="1200" kern="1200" dirty="0">
                <a:solidFill>
                  <a:schemeClr val="bg1"/>
                </a:solidFill>
                <a:latin typeface="+mn-lt"/>
                <a:ea typeface="+mn-ea"/>
                <a:cs typeface="+mn-cs"/>
              </a:rPr>
              <a:t>Please send in objects that children can talk confidently about.  Although every effort if given to looking after belongings, please could nothing of significant monetary or sentimental value be sent in</a:t>
            </a:r>
          </a:p>
          <a:p>
            <a:r>
              <a:rPr lang="en-GB" sz="1200" kern="1200" dirty="0">
                <a:solidFill>
                  <a:schemeClr val="bg1"/>
                </a:solidFill>
                <a:latin typeface="+mn-lt"/>
                <a:ea typeface="+mn-ea"/>
                <a:cs typeface="+mn-cs"/>
              </a:rPr>
              <a:t>Timetables have been given to the children, if you are unsure please ask at the end of the session</a:t>
            </a:r>
          </a:p>
          <a:p>
            <a:endParaRPr lang="en-GB"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16</a:t>
            </a:fld>
            <a:endParaRPr lang="en-US" noProof="0" dirty="0"/>
          </a:p>
        </p:txBody>
      </p:sp>
    </p:spTree>
    <p:extLst>
      <p:ext uri="{BB962C8B-B14F-4D97-AF65-F5344CB8AC3E}">
        <p14:creationId xmlns:p14="http://schemas.microsoft.com/office/powerpoint/2010/main" val="4149917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latin typeface="Comic Sans MS" panose="030F0702030302020204" pitchFamily="66" charset="0"/>
            </a:endParaRPr>
          </a:p>
          <a:p>
            <a:pPr marL="45720" indent="0">
              <a:buNone/>
            </a:pPr>
            <a:r>
              <a:rPr lang="en-GB" dirty="0">
                <a:latin typeface="Comic Sans MS" panose="030F0702030302020204" pitchFamily="66" charset="0"/>
              </a:rPr>
              <a:t>PLEASE READ EVERY NIGHT – This does not have to be our scheme books, practising our cursive writing, sharing a story book, playing a phonics game all count </a:t>
            </a:r>
          </a:p>
          <a:p>
            <a:pPr marL="45720" indent="0">
              <a:buNone/>
            </a:pPr>
            <a:endParaRPr lang="en-GB" sz="1200" dirty="0">
              <a:latin typeface="Comic Sans MS" panose="030F0702030302020204" pitchFamily="66" charset="0"/>
            </a:endParaRPr>
          </a:p>
          <a:p>
            <a:pPr marL="45720" indent="0">
              <a:buNone/>
            </a:pPr>
            <a:endParaRPr lang="en-GB" sz="1200" dirty="0">
              <a:latin typeface="Comic Sans MS" panose="030F0702030302020204" pitchFamily="66" charset="0"/>
            </a:endParaRPr>
          </a:p>
          <a:p>
            <a:pPr marL="45720" indent="0">
              <a:buNone/>
            </a:pPr>
            <a:r>
              <a:rPr lang="en-GB" dirty="0">
                <a:latin typeface="Comic Sans MS" panose="030F0702030302020204" pitchFamily="66" charset="0"/>
              </a:rPr>
              <a:t>Recognising, writing and using common words – We will be focusing on the Year One Common Exception words.  </a:t>
            </a:r>
            <a:endParaRPr lang="en-GB" sz="1200" dirty="0">
              <a:latin typeface="Comic Sans MS" panose="030F0702030302020204" pitchFamily="66" charset="0"/>
            </a:endParaRPr>
          </a:p>
          <a:p>
            <a:pPr marL="45720" indent="0">
              <a:buNone/>
            </a:pPr>
            <a:endParaRPr lang="en-GB" dirty="0">
              <a:latin typeface="Comic Sans MS" panose="030F0702030302020204" pitchFamily="66" charset="0"/>
            </a:endParaRPr>
          </a:p>
          <a:p>
            <a:pPr marL="45720" indent="0">
              <a:buNone/>
            </a:pPr>
            <a:endParaRPr lang="en-GB" sz="1200" dirty="0">
              <a:latin typeface="Comic Sans MS" panose="030F0702030302020204" pitchFamily="66" charset="0"/>
            </a:endParaRPr>
          </a:p>
          <a:p>
            <a:pPr marL="45720" indent="0">
              <a:buNone/>
            </a:pPr>
            <a:r>
              <a:rPr lang="en-GB" sz="1200" dirty="0">
                <a:latin typeface="Comic Sans MS" panose="030F0702030302020204" pitchFamily="66" charset="0"/>
              </a:rPr>
              <a:t>Number recognition in the environment (Door numbers, 10s and 1s, counting stairs, prices, spelling number names correctly)</a:t>
            </a:r>
          </a:p>
          <a:p>
            <a:pPr marL="45720" indent="0">
              <a:buNone/>
            </a:pPr>
            <a:endParaRPr lang="en-GB" sz="1200" dirty="0">
              <a:latin typeface="Comic Sans MS" panose="030F0702030302020204" pitchFamily="66" charset="0"/>
            </a:endParaRPr>
          </a:p>
          <a:p>
            <a:pPr marL="45720" indent="0">
              <a:buNone/>
            </a:pPr>
            <a:r>
              <a:rPr lang="en-GB" sz="1200" dirty="0">
                <a:latin typeface="Comic Sans MS" panose="030F0702030302020204" pitchFamily="66" charset="0"/>
              </a:rPr>
              <a:t>Writing as much as possible (always reminding children of finger spaces, capital letters etc)</a:t>
            </a:r>
            <a:endParaRPr lang="en-US" sz="1200" dirty="0">
              <a:solidFill>
                <a:srgbClr val="000000"/>
              </a:solidFill>
            </a:endParaRPr>
          </a:p>
          <a:p>
            <a:pPr marL="45720" indent="-228600">
              <a:lnSpc>
                <a:spcPct val="90000"/>
              </a:lnSpc>
              <a:buFont typeface="Arial" panose="020B0604020202020204" pitchFamily="34" charset="0"/>
              <a:buChar char="•"/>
            </a:pPr>
            <a:r>
              <a:rPr lang="en-US" sz="1200" dirty="0">
                <a:solidFill>
                  <a:srgbClr val="000000"/>
                </a:solidFill>
              </a:rPr>
              <a:t>PLEASE READ EVERY NIGHT – This does not have to be our scheme books, practising our cursive writing, sharing a story book, playing a phonics game all count </a:t>
            </a:r>
          </a:p>
          <a:p>
            <a:pPr marL="0" indent="0">
              <a:lnSpc>
                <a:spcPct val="90000"/>
              </a:lnSpc>
              <a:buFont typeface="Arial" panose="020B0604020202020204" pitchFamily="34" charset="0"/>
              <a:buNone/>
            </a:pPr>
            <a:endParaRPr lang="en-US" sz="1200" dirty="0">
              <a:solidFill>
                <a:srgbClr val="000000"/>
              </a:solidFill>
            </a:endParaRPr>
          </a:p>
        </p:txBody>
      </p:sp>
      <p:sp>
        <p:nvSpPr>
          <p:cNvPr id="4" name="Slide Number Placeholder 3"/>
          <p:cNvSpPr>
            <a:spLocks noGrp="1"/>
          </p:cNvSpPr>
          <p:nvPr>
            <p:ph type="sldNum" sz="quarter" idx="5"/>
          </p:nvPr>
        </p:nvSpPr>
        <p:spPr/>
        <p:txBody>
          <a:bodyPr/>
          <a:lstStyle/>
          <a:p>
            <a:fld id="{BA1D7B6F-E65C-42E7-86A5-0A01C6C95227}" type="slidenum">
              <a:rPr lang="en-US" noProof="0" smtClean="0"/>
              <a:t>17</a:t>
            </a:fld>
            <a:endParaRPr lang="en-US" noProof="0" dirty="0"/>
          </a:p>
        </p:txBody>
      </p:sp>
    </p:spTree>
    <p:extLst>
      <p:ext uri="{BB962C8B-B14F-4D97-AF65-F5344CB8AC3E}">
        <p14:creationId xmlns:p14="http://schemas.microsoft.com/office/powerpoint/2010/main" val="2598481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1D7B6F-E65C-42E7-86A5-0A01C6C95227}" type="slidenum">
              <a:rPr lang="en-US" noProof="0" smtClean="0"/>
              <a:t>18</a:t>
            </a:fld>
            <a:endParaRPr lang="en-US" noProof="0" dirty="0"/>
          </a:p>
        </p:txBody>
      </p:sp>
    </p:spTree>
    <p:extLst>
      <p:ext uri="{BB962C8B-B14F-4D97-AF65-F5344CB8AC3E}">
        <p14:creationId xmlns:p14="http://schemas.microsoft.com/office/powerpoint/2010/main" val="3030365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make sure that you</a:t>
            </a:r>
            <a:r>
              <a:rPr lang="en-US" baseline="0" dirty="0"/>
              <a:t> look at the year 1 websites. </a:t>
            </a:r>
            <a:endParaRPr lang="en-GB" dirty="0"/>
          </a:p>
        </p:txBody>
      </p:sp>
      <p:sp>
        <p:nvSpPr>
          <p:cNvPr id="4" name="Slide Number Placeholder 3"/>
          <p:cNvSpPr>
            <a:spLocks noGrp="1"/>
          </p:cNvSpPr>
          <p:nvPr>
            <p:ph type="sldNum" sz="quarter" idx="10"/>
          </p:nvPr>
        </p:nvSpPr>
        <p:spPr/>
        <p:txBody>
          <a:bodyPr/>
          <a:lstStyle/>
          <a:p>
            <a:fld id="{BA1D7B6F-E65C-42E7-86A5-0A01C6C95227}" type="slidenum">
              <a:rPr lang="en-US" noProof="0" smtClean="0"/>
              <a:t>19</a:t>
            </a:fld>
            <a:endParaRPr lang="en-US" noProof="0" dirty="0"/>
          </a:p>
        </p:txBody>
      </p:sp>
    </p:spTree>
    <p:extLst>
      <p:ext uri="{BB962C8B-B14F-4D97-AF65-F5344CB8AC3E}">
        <p14:creationId xmlns:p14="http://schemas.microsoft.com/office/powerpoint/2010/main" val="2242126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1D7B6F-E65C-42E7-86A5-0A01C6C95227}" type="slidenum">
              <a:rPr lang="en-US" noProof="0" smtClean="0"/>
              <a:t>2</a:t>
            </a:fld>
            <a:endParaRPr lang="en-US" noProof="0" dirty="0"/>
          </a:p>
        </p:txBody>
      </p:sp>
    </p:spTree>
    <p:extLst>
      <p:ext uri="{BB962C8B-B14F-4D97-AF65-F5344CB8AC3E}">
        <p14:creationId xmlns:p14="http://schemas.microsoft.com/office/powerpoint/2010/main" val="4021983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would be</a:t>
            </a:r>
            <a:r>
              <a:rPr lang="en-US" baseline="0" dirty="0"/>
              <a:t> interested in being a </a:t>
            </a:r>
            <a:r>
              <a:rPr lang="en-US" baseline="0"/>
              <a:t>parent volunteer……</a:t>
            </a:r>
            <a:endParaRPr lang="en-GB" dirty="0"/>
          </a:p>
        </p:txBody>
      </p:sp>
      <p:sp>
        <p:nvSpPr>
          <p:cNvPr id="4" name="Slide Number Placeholder 3"/>
          <p:cNvSpPr>
            <a:spLocks noGrp="1"/>
          </p:cNvSpPr>
          <p:nvPr>
            <p:ph type="sldNum" sz="quarter" idx="10"/>
          </p:nvPr>
        </p:nvSpPr>
        <p:spPr/>
        <p:txBody>
          <a:bodyPr/>
          <a:lstStyle/>
          <a:p>
            <a:fld id="{BA1D7B6F-E65C-42E7-86A5-0A01C6C95227}" type="slidenum">
              <a:rPr lang="en-US" noProof="0" smtClean="0"/>
              <a:t>20</a:t>
            </a:fld>
            <a:endParaRPr lang="en-US" noProof="0" dirty="0"/>
          </a:p>
        </p:txBody>
      </p:sp>
    </p:spTree>
    <p:extLst>
      <p:ext uri="{BB962C8B-B14F-4D97-AF65-F5344CB8AC3E}">
        <p14:creationId xmlns:p14="http://schemas.microsoft.com/office/powerpoint/2010/main" val="3250774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1200" kern="1200" dirty="0">
                <a:solidFill>
                  <a:schemeClr val="bg1"/>
                </a:solidFill>
                <a:latin typeface="+mn-lt"/>
                <a:ea typeface="+mn-ea"/>
                <a:cs typeface="+mn-cs"/>
              </a:rPr>
              <a:t>Governors have a duty to ensure that staff keep a good work/life balance. Therefore, no emails will be answered after 5pm Monday-Friday or at any time during weekends and holidays.</a:t>
            </a:r>
          </a:p>
          <a:p>
            <a:endParaRPr lang="en-GB" sz="1200" kern="1200" dirty="0">
              <a:solidFill>
                <a:schemeClr val="bg1"/>
              </a:solidFill>
              <a:latin typeface="+mn-lt"/>
              <a:ea typeface="+mn-ea"/>
              <a:cs typeface="+mn-cs"/>
            </a:endParaRPr>
          </a:p>
          <a:p>
            <a:pPr marL="342900" indent="-342900">
              <a:buFont typeface="Arial" panose="020B0604020202020204" pitchFamily="34" charset="0"/>
              <a:buChar char="•"/>
            </a:pPr>
            <a:r>
              <a:rPr lang="en-GB" sz="1200" kern="1200" dirty="0">
                <a:solidFill>
                  <a:schemeClr val="bg1"/>
                </a:solidFill>
                <a:latin typeface="+mn-lt"/>
                <a:ea typeface="+mn-ea"/>
                <a:cs typeface="+mn-cs"/>
              </a:rPr>
              <a:t>Staff will respond to emails within 48hours during term time, If the email appears to be a complex matter, we will invite you to come into school and meet with us.</a:t>
            </a:r>
          </a:p>
          <a:p>
            <a:endParaRPr lang="en-GB" sz="1200" kern="1200" dirty="0">
              <a:solidFill>
                <a:schemeClr val="bg1"/>
              </a:solidFill>
              <a:latin typeface="+mn-lt"/>
              <a:ea typeface="+mn-ea"/>
              <a:cs typeface="+mn-cs"/>
            </a:endParaRPr>
          </a:p>
          <a:p>
            <a:pPr marL="342900" indent="-342900">
              <a:buFont typeface="Arial" panose="020B0604020202020204" pitchFamily="34" charset="0"/>
              <a:buChar char="•"/>
            </a:pPr>
            <a:r>
              <a:rPr lang="en-GB" sz="1200" kern="1200" dirty="0">
                <a:solidFill>
                  <a:schemeClr val="bg1"/>
                </a:solidFill>
                <a:latin typeface="+mn-lt"/>
                <a:ea typeface="+mn-ea"/>
                <a:cs typeface="+mn-cs"/>
              </a:rPr>
              <a:t>If your enquiry is urgent please telephone the school office during the school day.</a:t>
            </a:r>
          </a:p>
          <a:p>
            <a:endParaRPr lang="en-GB"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3</a:t>
            </a:fld>
            <a:endParaRPr lang="en-US" noProof="0" dirty="0"/>
          </a:p>
        </p:txBody>
      </p:sp>
    </p:spTree>
    <p:extLst>
      <p:ext uri="{BB962C8B-B14F-4D97-AF65-F5344CB8AC3E}">
        <p14:creationId xmlns:p14="http://schemas.microsoft.com/office/powerpoint/2010/main" val="277197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GB" sz="1200" kern="1200" dirty="0">
                <a:solidFill>
                  <a:schemeClr val="bg1"/>
                </a:solidFill>
                <a:latin typeface="+mn-lt"/>
                <a:ea typeface="+mn-ea"/>
                <a:cs typeface="+mn-cs"/>
              </a:rPr>
              <a:t>English and maths lessons in the morning are very practical and hands on – similar to the learning in reception</a:t>
            </a:r>
          </a:p>
          <a:p>
            <a:pPr marL="457200" indent="-457200">
              <a:buFont typeface="Arial" panose="020B0604020202020204" pitchFamily="34" charset="0"/>
              <a:buChar char="•"/>
            </a:pPr>
            <a:r>
              <a:rPr lang="en-GB" sz="1200" kern="1200" dirty="0">
                <a:solidFill>
                  <a:schemeClr val="bg1"/>
                </a:solidFill>
                <a:latin typeface="+mn-lt"/>
                <a:ea typeface="+mn-ea"/>
                <a:cs typeface="+mn-cs"/>
              </a:rPr>
              <a:t>Lesson 1 in the afternoon offers the children the opportunity to investigate a theme in different ways</a:t>
            </a:r>
          </a:p>
          <a:p>
            <a:pPr marL="457200" indent="-457200">
              <a:buFont typeface="Arial" panose="020B0604020202020204" pitchFamily="34" charset="0"/>
              <a:buChar char="•"/>
            </a:pPr>
            <a:r>
              <a:rPr lang="en-GB" sz="1200" kern="1200" dirty="0">
                <a:solidFill>
                  <a:schemeClr val="bg1"/>
                </a:solidFill>
                <a:latin typeface="+mn-lt"/>
                <a:ea typeface="+mn-ea"/>
                <a:cs typeface="+mn-cs"/>
              </a:rPr>
              <a:t>Lesson 2 in the afternoon is replaced with ‘Let’s Explore’ </a:t>
            </a:r>
          </a:p>
          <a:p>
            <a:pPr marL="457200" indent="-457200">
              <a:buFont typeface="Arial" panose="020B0604020202020204" pitchFamily="34" charset="0"/>
              <a:buChar char="•"/>
            </a:pPr>
            <a:r>
              <a:rPr lang="en-GB" sz="1200" kern="1200" dirty="0">
                <a:solidFill>
                  <a:schemeClr val="bg1"/>
                </a:solidFill>
                <a:latin typeface="+mn-lt"/>
                <a:ea typeface="+mn-ea"/>
                <a:cs typeface="+mn-cs"/>
              </a:rPr>
              <a:t>Circle times around routines and learning in Year 1 have replaced some morning lessons</a:t>
            </a:r>
          </a:p>
          <a:p>
            <a:pPr marL="457200" indent="-457200">
              <a:buFont typeface="Arial" panose="020B0604020202020204" pitchFamily="34" charset="0"/>
              <a:buChar char="•"/>
            </a:pPr>
            <a:r>
              <a:rPr lang="en-GB" sz="1200" kern="1200" dirty="0">
                <a:solidFill>
                  <a:schemeClr val="bg1"/>
                </a:solidFill>
                <a:latin typeface="+mn-lt"/>
                <a:ea typeface="+mn-ea"/>
                <a:cs typeface="+mn-cs"/>
              </a:rPr>
              <a:t>There will be a gradual build up to a full class timetable  </a:t>
            </a:r>
          </a:p>
          <a:p>
            <a:endParaRPr lang="en-GB"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4</a:t>
            </a:fld>
            <a:endParaRPr lang="en-US" noProof="0" dirty="0"/>
          </a:p>
        </p:txBody>
      </p:sp>
    </p:spTree>
    <p:extLst>
      <p:ext uri="{BB962C8B-B14F-4D97-AF65-F5344CB8AC3E}">
        <p14:creationId xmlns:p14="http://schemas.microsoft.com/office/powerpoint/2010/main" val="61897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000" kern="1200" dirty="0">
                <a:solidFill>
                  <a:schemeClr val="bg1"/>
                </a:solidFill>
                <a:latin typeface="+mn-lt"/>
                <a:ea typeface="+mn-ea"/>
                <a:cs typeface="+mn-cs"/>
              </a:rPr>
              <a:t>Break and snack – Everyday there is fruit available at playtime, for example, green beans, apples, bananas and tomatoes. However, school do not know what will be in the fruit delivery until it arrives in school</a:t>
            </a:r>
          </a:p>
          <a:p>
            <a:pPr marL="285750" indent="-285750">
              <a:buFont typeface="Arial" panose="020B0604020202020204" pitchFamily="34" charset="0"/>
              <a:buChar char="•"/>
            </a:pPr>
            <a:endParaRPr lang="en-GB" sz="1000" kern="1200" dirty="0">
              <a:solidFill>
                <a:schemeClr val="bg1"/>
              </a:solidFill>
              <a:latin typeface="+mn-lt"/>
              <a:ea typeface="+mn-ea"/>
              <a:cs typeface="+mn-cs"/>
            </a:endParaRPr>
          </a:p>
          <a:p>
            <a:pPr marL="285750" indent="-285750">
              <a:buFont typeface="Arial" panose="020B0604020202020204" pitchFamily="34" charset="0"/>
              <a:buChar char="•"/>
            </a:pPr>
            <a:r>
              <a:rPr lang="en-GB" sz="1000" kern="1200" dirty="0">
                <a:solidFill>
                  <a:schemeClr val="bg1"/>
                </a:solidFill>
                <a:latin typeface="+mn-lt"/>
                <a:ea typeface="+mn-ea"/>
                <a:cs typeface="+mn-cs"/>
              </a:rPr>
              <a:t>Children can bring their own healthy snack for playtime as an alternative</a:t>
            </a:r>
          </a:p>
          <a:p>
            <a:pPr marL="285750" indent="-285750">
              <a:buFont typeface="Arial" panose="020B0604020202020204" pitchFamily="34" charset="0"/>
              <a:buChar char="•"/>
            </a:pPr>
            <a:endParaRPr lang="en-GB" sz="1000" kern="1200" dirty="0">
              <a:solidFill>
                <a:schemeClr val="bg1"/>
              </a:solidFill>
              <a:latin typeface="+mn-lt"/>
              <a:ea typeface="+mn-ea"/>
              <a:cs typeface="+mn-cs"/>
            </a:endParaRPr>
          </a:p>
          <a:p>
            <a:pPr marL="285750" indent="-285750">
              <a:buFont typeface="Arial" panose="020B0604020202020204" pitchFamily="34" charset="0"/>
              <a:buChar char="•"/>
            </a:pPr>
            <a:r>
              <a:rPr lang="en-GB" sz="1000" kern="1200" dirty="0">
                <a:solidFill>
                  <a:schemeClr val="bg1"/>
                </a:solidFill>
                <a:latin typeface="+mn-lt"/>
                <a:ea typeface="+mn-ea"/>
                <a:cs typeface="+mn-cs"/>
              </a:rPr>
              <a:t>Book bags – Many of the children have returned to school with large backpacks. Although these are lovely, they do take up a lot of room in the cloakrooms and make it very difficult for the children to fit all of their belongings onto their pegs. If you look to replace your child’s bag over the course of the year a slimmer bag would be ideal. </a:t>
            </a:r>
          </a:p>
          <a:p>
            <a:endParaRPr lang="en-GB"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5</a:t>
            </a:fld>
            <a:endParaRPr lang="en-US" noProof="0" dirty="0"/>
          </a:p>
        </p:txBody>
      </p:sp>
    </p:spTree>
    <p:extLst>
      <p:ext uri="{BB962C8B-B14F-4D97-AF65-F5344CB8AC3E}">
        <p14:creationId xmlns:p14="http://schemas.microsoft.com/office/powerpoint/2010/main" val="132912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Lessons include: Topic, RE, science, art/DT, music, PSHE, PE, computing, history and geography </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6</a:t>
            </a:fld>
            <a:endParaRPr lang="en-US" noProof="0" dirty="0"/>
          </a:p>
        </p:txBody>
      </p:sp>
    </p:spTree>
    <p:extLst>
      <p:ext uri="{BB962C8B-B14F-4D97-AF65-F5344CB8AC3E}">
        <p14:creationId xmlns:p14="http://schemas.microsoft.com/office/powerpoint/2010/main" val="2069705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line with our exciting</a:t>
            </a:r>
            <a:r>
              <a:rPr lang="en-GB" baseline="0" dirty="0"/>
              <a:t> topics, we are hoping to have workshops in school for terms 1 &amp; 2, terms 3 &amp; 4 we have a fun-packed ‘animation day’, term 5 we have provisionally booked a trip to Kent Life and term 6 we will have some local walks. All trips and workshops will feed in and support the children’s learning </a:t>
            </a:r>
            <a:r>
              <a:rPr lang="en-GB" sz="1200" kern="1200" baseline="0" dirty="0">
                <a:solidFill>
                  <a:schemeClr val="tx1"/>
                </a:solidFill>
                <a:effectLst/>
                <a:latin typeface="+mn-lt"/>
                <a:ea typeface="+mn-ea"/>
                <a:cs typeface="+mn-cs"/>
              </a:rPr>
              <a:t>and ensure</a:t>
            </a:r>
            <a:r>
              <a:rPr lang="en-GB" sz="1200" kern="1200" dirty="0">
                <a:solidFill>
                  <a:schemeClr val="tx1"/>
                </a:solidFill>
                <a:effectLst/>
                <a:latin typeface="+mn-lt"/>
                <a:ea typeface="+mn-ea"/>
                <a:cs typeface="+mn-cs"/>
              </a:rPr>
              <a:t> that all children are able to access new concepts and consolidate understanding.</a:t>
            </a:r>
            <a:endParaRPr lang="en-GB" dirty="0"/>
          </a:p>
        </p:txBody>
      </p:sp>
      <p:sp>
        <p:nvSpPr>
          <p:cNvPr id="4" name="Slide Number Placeholder 3"/>
          <p:cNvSpPr>
            <a:spLocks noGrp="1"/>
          </p:cNvSpPr>
          <p:nvPr>
            <p:ph type="sldNum" sz="quarter" idx="10"/>
          </p:nvPr>
        </p:nvSpPr>
        <p:spPr/>
        <p:txBody>
          <a:bodyPr/>
          <a:lstStyle/>
          <a:p>
            <a:fld id="{BA1D7B6F-E65C-42E7-86A5-0A01C6C95227}" type="slidenum">
              <a:rPr lang="en-US" noProof="0" smtClean="0"/>
              <a:t>7</a:t>
            </a:fld>
            <a:endParaRPr lang="en-US" noProof="0" dirty="0"/>
          </a:p>
        </p:txBody>
      </p:sp>
    </p:spTree>
    <p:extLst>
      <p:ext uri="{BB962C8B-B14F-4D97-AF65-F5344CB8AC3E}">
        <p14:creationId xmlns:p14="http://schemas.microsoft.com/office/powerpoint/2010/main" val="2874770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1D7B6F-E65C-42E7-86A5-0A01C6C95227}" type="slidenum">
              <a:rPr lang="en-US" noProof="0" smtClean="0"/>
              <a:t>8</a:t>
            </a:fld>
            <a:endParaRPr lang="en-US" noProof="0" dirty="0"/>
          </a:p>
        </p:txBody>
      </p:sp>
    </p:spTree>
    <p:extLst>
      <p:ext uri="{BB962C8B-B14F-4D97-AF65-F5344CB8AC3E}">
        <p14:creationId xmlns:p14="http://schemas.microsoft.com/office/powerpoint/2010/main" val="2482472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spcBef>
                <a:spcPts val="0"/>
              </a:spcBef>
              <a:spcAft>
                <a:spcPts val="1200"/>
              </a:spcAft>
              <a:buClr>
                <a:schemeClr val="tx1"/>
              </a:buClr>
            </a:pPr>
            <a:r>
              <a:rPr lang="en-US" sz="1200" kern="1200" dirty="0">
                <a:solidFill>
                  <a:srgbClr val="FFFFFF"/>
                </a:solidFill>
                <a:latin typeface="+mn-lt"/>
                <a:ea typeface="+mn-ea"/>
                <a:cs typeface="+mn-cs"/>
              </a:rPr>
              <a:t>This is a national assessment of children’s phonic knowledge. </a:t>
            </a:r>
          </a:p>
          <a:p>
            <a:pPr marL="285750" indent="-228600">
              <a:spcBef>
                <a:spcPts val="0"/>
              </a:spcBef>
              <a:spcAft>
                <a:spcPts val="1200"/>
              </a:spcAft>
              <a:buClr>
                <a:schemeClr val="tx1"/>
              </a:buClr>
            </a:pPr>
            <a:r>
              <a:rPr lang="en-US" sz="1200" kern="1200" dirty="0">
                <a:solidFill>
                  <a:srgbClr val="FFFFFF"/>
                </a:solidFill>
                <a:latin typeface="+mn-lt"/>
                <a:ea typeface="+mn-ea"/>
                <a:cs typeface="+mn-cs"/>
              </a:rPr>
              <a:t>Comprises of real and pseudo or ‘alien’ words</a:t>
            </a:r>
          </a:p>
          <a:p>
            <a:pPr marL="285750" indent="-228600">
              <a:spcBef>
                <a:spcPts val="0"/>
              </a:spcBef>
              <a:spcAft>
                <a:spcPts val="1200"/>
              </a:spcAft>
              <a:buClr>
                <a:schemeClr val="tx1"/>
              </a:buClr>
            </a:pPr>
            <a:r>
              <a:rPr lang="en-US" sz="1200" kern="1200" dirty="0">
                <a:solidFill>
                  <a:srgbClr val="FFFFFF"/>
                </a:solidFill>
                <a:latin typeface="+mn-lt"/>
                <a:ea typeface="+mn-ea"/>
                <a:cs typeface="+mn-cs"/>
              </a:rPr>
              <a:t>Children to read the words by either sounding out or sight reading </a:t>
            </a:r>
          </a:p>
          <a:p>
            <a:pPr marL="285750" indent="-228600">
              <a:spcBef>
                <a:spcPts val="0"/>
              </a:spcBef>
              <a:spcAft>
                <a:spcPts val="1200"/>
              </a:spcAft>
              <a:buClr>
                <a:schemeClr val="tx1"/>
              </a:buClr>
            </a:pPr>
            <a:r>
              <a:rPr lang="en-US" sz="1200" kern="1200" dirty="0">
                <a:solidFill>
                  <a:srgbClr val="FFFFFF"/>
                </a:solidFill>
                <a:latin typeface="+mn-lt"/>
                <a:ea typeface="+mn-ea"/>
                <a:cs typeface="+mn-cs"/>
              </a:rPr>
              <a:t>Scores are sent to the Local Authority and a bench mark is set</a:t>
            </a:r>
          </a:p>
          <a:p>
            <a:pPr marL="285750" indent="-228600">
              <a:spcBef>
                <a:spcPts val="0"/>
              </a:spcBef>
              <a:spcAft>
                <a:spcPts val="1200"/>
              </a:spcAft>
              <a:buClr>
                <a:schemeClr val="tx1"/>
              </a:buClr>
            </a:pPr>
            <a:r>
              <a:rPr lang="en-US" sz="1200" kern="1200" dirty="0">
                <a:solidFill>
                  <a:srgbClr val="FFFFFF"/>
                </a:solidFill>
                <a:latin typeface="+mn-lt"/>
                <a:ea typeface="+mn-ea"/>
                <a:cs typeface="+mn-cs"/>
              </a:rPr>
              <a:t>Maybe necessary for us to support children through a small group intervention throughout the year in</a:t>
            </a:r>
            <a:r>
              <a:rPr lang="en-US" sz="1200" kern="1200" baseline="0" dirty="0">
                <a:solidFill>
                  <a:srgbClr val="FFFFFF"/>
                </a:solidFill>
                <a:latin typeface="+mn-lt"/>
                <a:ea typeface="+mn-ea"/>
                <a:cs typeface="+mn-cs"/>
              </a:rPr>
              <a:t> </a:t>
            </a:r>
            <a:r>
              <a:rPr lang="en-US" sz="1200" kern="1200" dirty="0">
                <a:solidFill>
                  <a:srgbClr val="FFFFFF"/>
                </a:solidFill>
                <a:latin typeface="+mn-lt"/>
                <a:ea typeface="+mn-ea"/>
                <a:cs typeface="+mn-cs"/>
              </a:rPr>
              <a:t>preparation for the screening</a:t>
            </a:r>
          </a:p>
          <a:p>
            <a:pPr marL="285750" indent="-228600">
              <a:spcBef>
                <a:spcPts val="0"/>
              </a:spcBef>
              <a:spcAft>
                <a:spcPts val="1200"/>
              </a:spcAft>
              <a:buClr>
                <a:schemeClr val="tx1"/>
              </a:buClr>
            </a:pPr>
            <a:r>
              <a:rPr lang="en-US" sz="1200" kern="1200" dirty="0">
                <a:solidFill>
                  <a:srgbClr val="FFFFFF"/>
                </a:solidFill>
                <a:latin typeface="+mn-lt"/>
                <a:ea typeface="+mn-ea"/>
                <a:cs typeface="+mn-cs"/>
              </a:rPr>
              <a:t>Please do not take your children out of school during this time</a:t>
            </a:r>
          </a:p>
          <a:p>
            <a:pPr marL="285750" indent="-228600">
              <a:spcBef>
                <a:spcPts val="0"/>
              </a:spcBef>
              <a:spcAft>
                <a:spcPts val="1200"/>
              </a:spcAft>
              <a:buClr>
                <a:schemeClr val="tx1"/>
              </a:buClr>
            </a:pPr>
            <a:r>
              <a:rPr lang="en-US" sz="1200" kern="1200" dirty="0">
                <a:solidFill>
                  <a:srgbClr val="FFFFFF"/>
                </a:solidFill>
                <a:latin typeface="+mn-lt"/>
                <a:ea typeface="+mn-ea"/>
                <a:cs typeface="+mn-cs"/>
              </a:rPr>
              <a:t>Pure sounds </a:t>
            </a:r>
          </a:p>
          <a:p>
            <a:endParaRPr lang="en-GB"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9</a:t>
            </a:fld>
            <a:endParaRPr lang="en-US" noProof="0" dirty="0"/>
          </a:p>
        </p:txBody>
      </p:sp>
    </p:spTree>
    <p:extLst>
      <p:ext uri="{BB962C8B-B14F-4D97-AF65-F5344CB8AC3E}">
        <p14:creationId xmlns:p14="http://schemas.microsoft.com/office/powerpoint/2010/main" val="65971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Click to 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Click to 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Click to 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Click to 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Click to 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Click to 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Click to 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Click to 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bbc.co.uk/bitesize/ks1/literacy/" TargetMode="External"/><Relationship Id="rId3" Type="http://schemas.openxmlformats.org/officeDocument/2006/relationships/image" Target="../media/image39.png"/><Relationship Id="rId7" Type="http://schemas.openxmlformats.org/officeDocument/2006/relationships/hyperlink" Target="http://ictgames.com/index.html"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www.topmarks.co.uk/" TargetMode="External"/><Relationship Id="rId5" Type="http://schemas.openxmlformats.org/officeDocument/2006/relationships/hyperlink" Target="http://www.phonicsplay.co.uk/" TargetMode="External"/><Relationship Id="rId10" Type="http://schemas.openxmlformats.org/officeDocument/2006/relationships/image" Target="../media/image41.jpeg"/><Relationship Id="rId4" Type="http://schemas.openxmlformats.org/officeDocument/2006/relationships/image" Target="../media/image40.svg"/><Relationship Id="rId9" Type="http://schemas.openxmlformats.org/officeDocument/2006/relationships/hyperlink" Target="https://www.gov.uk/government/collections/national-curriculu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8.jpe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sv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p:pic>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a:xfrm rot="720000">
            <a:off x="9618125" y="139156"/>
            <a:ext cx="1391775" cy="1305223"/>
          </a:xfrm>
        </p:spPr>
        <p:txBody>
          <a:bodyPr>
            <a:normAutofit fontScale="92500" lnSpcReduction="10000"/>
          </a:bodyPr>
          <a:lstStyle/>
          <a:p>
            <a:r>
              <a:rPr lang="en-US" sz="1800" dirty="0">
                <a:latin typeface="+mj-lt"/>
              </a:rPr>
              <a:t>Hello!</a:t>
            </a:r>
          </a:p>
          <a:p>
            <a:r>
              <a:rPr lang="en-US" sz="1800" dirty="0">
                <a:latin typeface="+mj-lt"/>
              </a:rPr>
              <a:t>Bonjour!</a:t>
            </a:r>
          </a:p>
          <a:p>
            <a:r>
              <a:rPr lang="en-US" sz="1800" dirty="0" err="1">
                <a:latin typeface="+mj-lt"/>
              </a:rPr>
              <a:t>Konitchuwa</a:t>
            </a:r>
            <a:r>
              <a:rPr lang="en-US" sz="1800" dirty="0">
                <a:latin typeface="+mj-lt"/>
              </a:rPr>
              <a:t>!</a:t>
            </a:r>
          </a:p>
          <a:p>
            <a:r>
              <a:rPr lang="en-GB" sz="1800" dirty="0">
                <a:latin typeface="+mj-lt"/>
              </a:rPr>
              <a:t>Hola!</a:t>
            </a:r>
            <a:endParaRPr lang="ru-RU" sz="1800" dirty="0">
              <a:latin typeface="+mj-lt"/>
            </a:endParaRPr>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lstStyle/>
          <a:p>
            <a:pPr algn="ctr"/>
            <a:r>
              <a:rPr lang="en-US" dirty="0"/>
              <a:t>Welcome to Year 1</a:t>
            </a:r>
            <a:endParaRPr lang="ru-RU" dirty="0"/>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lstStyle/>
          <a:p>
            <a:r>
              <a:rPr lang="en-US" dirty="0">
                <a:latin typeface="+mj-lt"/>
              </a:rPr>
              <a:t>September 2023</a:t>
            </a:r>
            <a:endParaRPr lang="ru-RU" dirty="0">
              <a:latin typeface="+mj-lt"/>
            </a:endParaRPr>
          </a:p>
        </p:txBody>
      </p:sp>
    </p:spTree>
    <p:extLst>
      <p:ext uri="{BB962C8B-B14F-4D97-AF65-F5344CB8AC3E}">
        <p14:creationId xmlns:p14="http://schemas.microsoft.com/office/powerpoint/2010/main" val="3997746915"/>
      </p:ext>
    </p:extLst>
  </p:cSld>
  <p:clrMapOvr>
    <a:masterClrMapping/>
  </p:clrMapOvr>
  <mc:AlternateContent xmlns:mc="http://schemas.openxmlformats.org/markup-compatibility/2006" xmlns:p14="http://schemas.microsoft.com/office/powerpoint/2010/main">
    <mc:Choice Requires="p14">
      <p:transition spd="slow" p14:dur="375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C0CDE5-970C-4CC4-BF43-0DA127E73E82}" type="slidenum">
              <a:rPr lang="en-US" noProof="0" smtClean="0"/>
              <a:t>10</a:t>
            </a:fld>
            <a:endParaRPr lang="en-US" noProof="0" dirty="0"/>
          </a:p>
        </p:txBody>
      </p:sp>
      <p:sp>
        <p:nvSpPr>
          <p:cNvPr id="5" name="Title 4"/>
          <p:cNvSpPr>
            <a:spLocks noGrp="1"/>
          </p:cNvSpPr>
          <p:nvPr>
            <p:ph type="title"/>
          </p:nvPr>
        </p:nvSpPr>
        <p:spPr>
          <a:xfrm rot="-360000">
            <a:off x="272793" y="979143"/>
            <a:ext cx="4447826" cy="734415"/>
          </a:xfrm>
        </p:spPr>
        <p:txBody>
          <a:bodyPr>
            <a:normAutofit fontScale="90000"/>
          </a:bodyPr>
          <a:lstStyle/>
          <a:p>
            <a:r>
              <a:rPr lang="en-GB" dirty="0"/>
              <a:t>Impact of Reading</a:t>
            </a:r>
          </a:p>
        </p:txBody>
      </p:sp>
      <p:sp>
        <p:nvSpPr>
          <p:cNvPr id="10" name="Rectangle 9"/>
          <p:cNvSpPr/>
          <p:nvPr/>
        </p:nvSpPr>
        <p:spPr>
          <a:xfrm>
            <a:off x="386000" y="2837281"/>
            <a:ext cx="4500228" cy="3539430"/>
          </a:xfrm>
          <a:prstGeom prst="rect">
            <a:avLst/>
          </a:prstGeom>
        </p:spPr>
        <p:txBody>
          <a:bodyPr wrap="square">
            <a:spAutoFit/>
          </a:bodyPr>
          <a:lstStyle/>
          <a:p>
            <a:pPr algn="ctr"/>
            <a:r>
              <a:rPr lang="en-GB" sz="2800" b="1" dirty="0">
                <a:solidFill>
                  <a:schemeClr val="bg1"/>
                </a:solidFill>
                <a:latin typeface="+mj-lt"/>
              </a:rPr>
              <a:t>This chart shows the impact reading at home, for just 20 minutes a night can have on a child’s learning. It is staggering the difference 20 minutes per day can make.</a:t>
            </a:r>
          </a:p>
        </p:txBody>
      </p:sp>
      <p:pic>
        <p:nvPicPr>
          <p:cNvPr id="2" name="Picture 1">
            <a:extLst>
              <a:ext uri="{FF2B5EF4-FFF2-40B4-BE49-F238E27FC236}">
                <a16:creationId xmlns:a16="http://schemas.microsoft.com/office/drawing/2014/main" id="{67A0B988-54B7-462E-8F19-559A36C990B6}"/>
              </a:ext>
            </a:extLst>
          </p:cNvPr>
          <p:cNvPicPr>
            <a:picLocks noChangeAspect="1"/>
          </p:cNvPicPr>
          <p:nvPr/>
        </p:nvPicPr>
        <p:blipFill>
          <a:blip r:embed="rId3"/>
          <a:stretch>
            <a:fillRect/>
          </a:stretch>
        </p:blipFill>
        <p:spPr>
          <a:xfrm>
            <a:off x="5362777" y="727046"/>
            <a:ext cx="6443223" cy="5401340"/>
          </a:xfrm>
          <a:prstGeom prst="rect">
            <a:avLst/>
          </a:prstGeom>
        </p:spPr>
      </p:pic>
    </p:spTree>
    <p:extLst>
      <p:ext uri="{BB962C8B-B14F-4D97-AF65-F5344CB8AC3E}">
        <p14:creationId xmlns:p14="http://schemas.microsoft.com/office/powerpoint/2010/main" val="1333991937"/>
      </p:ext>
    </p:extLst>
  </p:cSld>
  <p:clrMapOvr>
    <a:masterClrMapping/>
  </p:clrMapOvr>
  <mc:AlternateContent xmlns:mc="http://schemas.openxmlformats.org/markup-compatibility/2006" xmlns:p14="http://schemas.microsoft.com/office/powerpoint/2010/main">
    <mc:Choice Requires="p14">
      <p:transition spd="slow" p14:dur="2000" advTm="38929"/>
    </mc:Choice>
    <mc:Fallback xmlns="">
      <p:transition spd="slow" advTm="3892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B92AD83-1C9F-4E4F-B630-F21DA9A99C7B}"/>
              </a:ext>
            </a:extLst>
          </p:cNvPr>
          <p:cNvSpPr txBox="1"/>
          <p:nvPr/>
        </p:nvSpPr>
        <p:spPr>
          <a:xfrm rot="21204417">
            <a:off x="26957" y="593899"/>
            <a:ext cx="5120114" cy="169279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chemeClr val="bg1"/>
                </a:solidFill>
                <a:latin typeface="+mj-lt"/>
                <a:ea typeface="+mj-ea"/>
                <a:cs typeface="+mj-cs"/>
              </a:rPr>
              <a:t>Read, Read, Read!</a:t>
            </a:r>
          </a:p>
        </p:txBody>
      </p:sp>
      <p:sp>
        <p:nvSpPr>
          <p:cNvPr id="10" name="TextBox 9">
            <a:extLst>
              <a:ext uri="{FF2B5EF4-FFF2-40B4-BE49-F238E27FC236}">
                <a16:creationId xmlns:a16="http://schemas.microsoft.com/office/drawing/2014/main" id="{F4DF0408-4971-44CD-9797-5C4E936007EF}"/>
              </a:ext>
            </a:extLst>
          </p:cNvPr>
          <p:cNvSpPr txBox="1"/>
          <p:nvPr/>
        </p:nvSpPr>
        <p:spPr>
          <a:xfrm>
            <a:off x="655321" y="2575034"/>
            <a:ext cx="5120113" cy="346222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800" dirty="0">
                <a:solidFill>
                  <a:schemeClr val="bg1"/>
                </a:solidFill>
                <a:latin typeface="+mj-lt"/>
              </a:rPr>
              <a:t>Book change – Monday and Thursday</a:t>
            </a:r>
          </a:p>
          <a:p>
            <a:pPr marL="285750" indent="-228600">
              <a:lnSpc>
                <a:spcPct val="90000"/>
              </a:lnSpc>
              <a:spcAft>
                <a:spcPts val="600"/>
              </a:spcAft>
              <a:buFont typeface="Arial" panose="020B0604020202020204" pitchFamily="34" charset="0"/>
              <a:buChar char="•"/>
            </a:pPr>
            <a:endParaRPr lang="en-US" sz="2800" dirty="0">
              <a:solidFill>
                <a:schemeClr val="bg1"/>
              </a:solidFill>
              <a:latin typeface="+mj-lt"/>
            </a:endParaRPr>
          </a:p>
          <a:p>
            <a:pPr marL="285750" indent="-228600">
              <a:lnSpc>
                <a:spcPct val="90000"/>
              </a:lnSpc>
              <a:spcAft>
                <a:spcPts val="600"/>
              </a:spcAft>
              <a:buFont typeface="Arial" panose="020B0604020202020204" pitchFamily="34" charset="0"/>
              <a:buChar char="•"/>
            </a:pPr>
            <a:r>
              <a:rPr lang="en-US" sz="2800" dirty="0">
                <a:solidFill>
                  <a:schemeClr val="bg1"/>
                </a:solidFill>
                <a:latin typeface="+mj-lt"/>
              </a:rPr>
              <a:t>FFT reading</a:t>
            </a:r>
          </a:p>
          <a:p>
            <a:pPr marL="57150">
              <a:lnSpc>
                <a:spcPct val="90000"/>
              </a:lnSpc>
              <a:spcAft>
                <a:spcPts val="600"/>
              </a:spcAft>
            </a:pPr>
            <a:endParaRPr lang="en-US" sz="2800" dirty="0">
              <a:solidFill>
                <a:schemeClr val="bg1"/>
              </a:solidFill>
              <a:latin typeface="+mj-lt"/>
            </a:endParaRPr>
          </a:p>
          <a:p>
            <a:pPr marL="285750" indent="-228600">
              <a:lnSpc>
                <a:spcPct val="90000"/>
              </a:lnSpc>
              <a:spcAft>
                <a:spcPts val="600"/>
              </a:spcAft>
              <a:buFont typeface="Arial" panose="020B0604020202020204" pitchFamily="34" charset="0"/>
              <a:buChar char="•"/>
            </a:pPr>
            <a:r>
              <a:rPr lang="en-US" sz="2800" dirty="0">
                <a:solidFill>
                  <a:schemeClr val="bg1"/>
                </a:solidFill>
                <a:latin typeface="+mj-lt"/>
              </a:rPr>
              <a:t>Please record in reading records </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a:xfrm>
            <a:off x="6941820" y="6356350"/>
            <a:ext cx="1165860" cy="365125"/>
          </a:xfrm>
        </p:spPr>
        <p:txBody>
          <a:bodyPr vert="horz" lIns="91440" tIns="45720" rIns="91440" bIns="45720" rtlCol="0" anchor="ctr">
            <a:normAutofit/>
          </a:bodyPr>
          <a:lstStyle/>
          <a:p>
            <a:pPr algn="r">
              <a:spcAft>
                <a:spcPts val="600"/>
              </a:spcAft>
              <a:defRPr/>
            </a:pPr>
            <a:fld id="{98C0CDE5-970C-4CC4-BF43-0DA127E73E82}" type="slidenum">
              <a:rPr lang="en-US" sz="1200" b="0">
                <a:solidFill>
                  <a:prstClr val="black">
                    <a:tint val="75000"/>
                  </a:prstClr>
                </a:solidFill>
                <a:latin typeface="Calibri" panose="020F0502020204030204"/>
              </a:rPr>
              <a:pPr algn="r">
                <a:spcAft>
                  <a:spcPts val="600"/>
                </a:spcAft>
                <a:defRPr/>
              </a:pPr>
              <a:t>11</a:t>
            </a:fld>
            <a:endParaRPr lang="en-US" sz="1200" b="0" dirty="0">
              <a:solidFill>
                <a:prstClr val="black">
                  <a:tint val="75000"/>
                </a:prstClr>
              </a:solidFill>
              <a:latin typeface="Calibri" panose="020F0502020204030204"/>
            </a:endParaRPr>
          </a:p>
        </p:txBody>
      </p:sp>
      <p:pic>
        <p:nvPicPr>
          <p:cNvPr id="2050" name="Picture 2" descr="Image result for reading">
            <a:extLst>
              <a:ext uri="{FF2B5EF4-FFF2-40B4-BE49-F238E27FC236}">
                <a16:creationId xmlns:a16="http://schemas.microsoft.com/office/drawing/2014/main" id="{DF3E8B47-292D-4A77-B5E8-45C1905D8C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51" r="28543"/>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399913"/>
      </p:ext>
    </p:extLst>
  </p:cSld>
  <p:clrMapOvr>
    <a:masterClrMapping/>
  </p:clrMapOvr>
  <mc:AlternateContent xmlns:mc="http://schemas.openxmlformats.org/markup-compatibility/2006" xmlns:p14="http://schemas.microsoft.com/office/powerpoint/2010/main">
    <mc:Choice Requires="p14">
      <p:transition spd="slow" p14:dur="2000" advTm="33613"/>
    </mc:Choice>
    <mc:Fallback xmlns="">
      <p:transition spd="slow" advTm="3361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12</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260180">
            <a:off x="114245" y="574165"/>
            <a:ext cx="4681478" cy="1325563"/>
          </a:xfrm>
        </p:spPr>
        <p:txBody>
          <a:bodyPr anchor="t">
            <a:normAutofit/>
          </a:bodyPr>
          <a:lstStyle/>
          <a:p>
            <a:r>
              <a:rPr lang="en-US" sz="2800" dirty="0"/>
              <a:t>Common Exception Words</a:t>
            </a:r>
          </a:p>
        </p:txBody>
      </p:sp>
      <p:pic>
        <p:nvPicPr>
          <p:cNvPr id="6" name="Content Placeholder 3">
            <a:extLst>
              <a:ext uri="{FF2B5EF4-FFF2-40B4-BE49-F238E27FC236}">
                <a16:creationId xmlns:a16="http://schemas.microsoft.com/office/drawing/2014/main" id="{F4217722-C4FE-4766-99B2-8C222789F872}"/>
              </a:ext>
            </a:extLst>
          </p:cNvPr>
          <p:cNvPicPr>
            <a:picLocks noChangeAspect="1"/>
          </p:cNvPicPr>
          <p:nvPr/>
        </p:nvPicPr>
        <p:blipFill rotWithShape="1">
          <a:blip r:embed="rId3"/>
          <a:srcRect l="17113" t="26486" r="18250" b="10804"/>
          <a:stretch/>
        </p:blipFill>
        <p:spPr>
          <a:xfrm>
            <a:off x="2584377" y="1977339"/>
            <a:ext cx="7632848" cy="4163371"/>
          </a:xfrm>
          <a:prstGeom prst="rect">
            <a:avLst/>
          </a:prstGeom>
          <a:ln w="76200">
            <a:solidFill>
              <a:srgbClr val="00B0F0"/>
            </a:solidFill>
          </a:ln>
        </p:spPr>
      </p:pic>
    </p:spTree>
    <p:extLst>
      <p:ext uri="{BB962C8B-B14F-4D97-AF65-F5344CB8AC3E}">
        <p14:creationId xmlns:p14="http://schemas.microsoft.com/office/powerpoint/2010/main" val="350739997"/>
      </p:ext>
    </p:extLst>
  </p:cSld>
  <p:clrMapOvr>
    <a:masterClrMapping/>
  </p:clrMapOvr>
  <mc:AlternateContent xmlns:mc="http://schemas.openxmlformats.org/markup-compatibility/2006" xmlns:p14="http://schemas.microsoft.com/office/powerpoint/2010/main">
    <mc:Choice Requires="p14">
      <p:transition spd="slow" p14:dur="2000" advTm="20668"/>
    </mc:Choice>
    <mc:Fallback xmlns="">
      <p:transition spd="slow" advTm="2066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B94AA9-6F97-4AFB-B820-5844B2B64EC2}"/>
              </a:ext>
            </a:extLst>
          </p:cNvPr>
          <p:cNvSpPr>
            <a:spLocks noGrp="1"/>
          </p:cNvSpPr>
          <p:nvPr>
            <p:ph type="body" idx="1"/>
          </p:nvPr>
        </p:nvSpPr>
        <p:spPr>
          <a:xfrm>
            <a:off x="294014" y="2476959"/>
            <a:ext cx="4921496" cy="3833990"/>
          </a:xfrm>
        </p:spPr>
        <p:txBody>
          <a:bodyPr anchor="t">
            <a:normAutofit/>
          </a:bodyPr>
          <a:lstStyle/>
          <a:p>
            <a:pPr>
              <a:lnSpc>
                <a:spcPct val="100000"/>
              </a:lnSpc>
              <a:spcBef>
                <a:spcPts val="0"/>
              </a:spcBef>
              <a:spcAft>
                <a:spcPts val="1200"/>
              </a:spcAft>
              <a:buFont typeface="Arial" panose="020B0604020202020204" pitchFamily="34" charset="0"/>
              <a:buChar char="•"/>
            </a:pPr>
            <a:r>
              <a:rPr lang="en-GB" sz="2400" dirty="0">
                <a:latin typeface="+mj-lt"/>
              </a:rPr>
              <a:t> Gain a strong understanding of number</a:t>
            </a:r>
          </a:p>
          <a:p>
            <a:pPr>
              <a:lnSpc>
                <a:spcPct val="100000"/>
              </a:lnSpc>
              <a:spcBef>
                <a:spcPts val="0"/>
              </a:spcBef>
              <a:spcAft>
                <a:spcPts val="1200"/>
              </a:spcAft>
            </a:pPr>
            <a:endParaRPr lang="en-GB" sz="2400" dirty="0">
              <a:latin typeface="+mj-lt"/>
            </a:endParaRPr>
          </a:p>
          <a:p>
            <a:pPr>
              <a:lnSpc>
                <a:spcPct val="100000"/>
              </a:lnSpc>
              <a:spcBef>
                <a:spcPts val="0"/>
              </a:spcBef>
              <a:spcAft>
                <a:spcPts val="1200"/>
              </a:spcAft>
              <a:buFont typeface="Arial" panose="020B0604020202020204" pitchFamily="34" charset="0"/>
              <a:buChar char="•"/>
            </a:pPr>
            <a:r>
              <a:rPr lang="en-GB" sz="2400" dirty="0">
                <a:latin typeface="+mj-lt"/>
              </a:rPr>
              <a:t> Recognising a number is not understanding number</a:t>
            </a:r>
          </a:p>
          <a:p>
            <a:pPr>
              <a:lnSpc>
                <a:spcPct val="100000"/>
              </a:lnSpc>
              <a:spcBef>
                <a:spcPts val="0"/>
              </a:spcBef>
              <a:spcAft>
                <a:spcPts val="1200"/>
              </a:spcAft>
            </a:pPr>
            <a:endParaRPr lang="en-GB" sz="2400" dirty="0">
              <a:latin typeface="+mj-lt"/>
            </a:endParaRPr>
          </a:p>
          <a:p>
            <a:pPr>
              <a:lnSpc>
                <a:spcPct val="100000"/>
              </a:lnSpc>
              <a:spcBef>
                <a:spcPts val="0"/>
              </a:spcBef>
              <a:spcAft>
                <a:spcPts val="1200"/>
              </a:spcAft>
              <a:buFont typeface="Arial" panose="020B0604020202020204" pitchFamily="34" charset="0"/>
              <a:buChar char="•"/>
            </a:pPr>
            <a:r>
              <a:rPr lang="en-GB" sz="2400" dirty="0">
                <a:latin typeface="+mj-lt"/>
              </a:rPr>
              <a:t> Practical investigations</a:t>
            </a:r>
          </a:p>
          <a:p>
            <a:endParaRPr lang="en-GB" dirty="0"/>
          </a:p>
        </p:txBody>
      </p:sp>
      <p:sp>
        <p:nvSpPr>
          <p:cNvPr id="4" name="Slide Number Placeholder 3">
            <a:extLst>
              <a:ext uri="{FF2B5EF4-FFF2-40B4-BE49-F238E27FC236}">
                <a16:creationId xmlns:a16="http://schemas.microsoft.com/office/drawing/2014/main" id="{3BBFBAB5-603B-44F8-8947-999614EAB9BA}"/>
              </a:ext>
            </a:extLst>
          </p:cNvPr>
          <p:cNvSpPr>
            <a:spLocks noGrp="1"/>
          </p:cNvSpPr>
          <p:nvPr>
            <p:ph type="sldNum" sz="quarter" idx="12"/>
          </p:nvPr>
        </p:nvSpPr>
        <p:spPr/>
        <p:txBody>
          <a:bodyPr/>
          <a:lstStyle/>
          <a:p>
            <a:fld id="{98C0CDE5-970C-4CC4-BF43-0DA127E73E82}" type="slidenum">
              <a:rPr lang="en-US" noProof="0" smtClean="0"/>
              <a:t>13</a:t>
            </a:fld>
            <a:endParaRPr lang="en-US" noProof="0" dirty="0"/>
          </a:p>
        </p:txBody>
      </p:sp>
      <p:sp>
        <p:nvSpPr>
          <p:cNvPr id="5" name="Title 4">
            <a:extLst>
              <a:ext uri="{FF2B5EF4-FFF2-40B4-BE49-F238E27FC236}">
                <a16:creationId xmlns:a16="http://schemas.microsoft.com/office/drawing/2014/main" id="{E56C8358-9692-4F3F-9EC2-1B8EABD1DFD3}"/>
              </a:ext>
            </a:extLst>
          </p:cNvPr>
          <p:cNvSpPr>
            <a:spLocks noGrp="1"/>
          </p:cNvSpPr>
          <p:nvPr>
            <p:ph type="title"/>
          </p:nvPr>
        </p:nvSpPr>
        <p:spPr>
          <a:xfrm rot="-360000">
            <a:off x="148254" y="991549"/>
            <a:ext cx="4707040" cy="734415"/>
          </a:xfrm>
        </p:spPr>
        <p:txBody>
          <a:bodyPr>
            <a:noAutofit/>
          </a:bodyPr>
          <a:lstStyle/>
          <a:p>
            <a:r>
              <a:rPr lang="en-GB" sz="2800" dirty="0"/>
              <a:t>Maths – Key Objectives </a:t>
            </a:r>
          </a:p>
        </p:txBody>
      </p:sp>
      <p:sp>
        <p:nvSpPr>
          <p:cNvPr id="8" name="Picture Placeholder 7">
            <a:extLst>
              <a:ext uri="{FF2B5EF4-FFF2-40B4-BE49-F238E27FC236}">
                <a16:creationId xmlns:a16="http://schemas.microsoft.com/office/drawing/2014/main" id="{DCD447A6-71ED-4DBC-85DC-6EEEBBC1181A}"/>
              </a:ext>
            </a:extLst>
          </p:cNvPr>
          <p:cNvSpPr>
            <a:spLocks noGrp="1"/>
          </p:cNvSpPr>
          <p:nvPr>
            <p:ph type="pic" sz="quarter" idx="14"/>
          </p:nvPr>
        </p:nvSpPr>
        <p:spPr/>
      </p:sp>
      <p:pic>
        <p:nvPicPr>
          <p:cNvPr id="1030" name="Picture 6" descr="Related image">
            <a:extLst>
              <a:ext uri="{FF2B5EF4-FFF2-40B4-BE49-F238E27FC236}">
                <a16:creationId xmlns:a16="http://schemas.microsoft.com/office/drawing/2014/main" id="{DD976D5D-3463-4AB3-841A-60E3B6662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3257">
            <a:off x="6396305" y="244365"/>
            <a:ext cx="4654903" cy="54481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6E414CB-E956-438E-BC63-FB5C1820AAD3}"/>
              </a:ext>
            </a:extLst>
          </p:cNvPr>
          <p:cNvSpPr/>
          <p:nvPr/>
        </p:nvSpPr>
        <p:spPr>
          <a:xfrm rot="762550">
            <a:off x="9569149" y="5026910"/>
            <a:ext cx="154789" cy="769441"/>
          </a:xfrm>
          <a:prstGeom prst="rect">
            <a:avLst/>
          </a:prstGeom>
          <a:noFill/>
        </p:spPr>
        <p:txBody>
          <a:bodyPr wrap="square" lIns="91440" tIns="45720" rIns="91440" bIns="45720">
            <a:spAutoFit/>
          </a:bodyPr>
          <a:lstStyle/>
          <a:p>
            <a:pPr algn="ctr"/>
            <a:r>
              <a:rPr lang="en-US" sz="4400" b="1" cap="none" spc="50" dirty="0">
                <a:ln w="9525" cmpd="sng">
                  <a:solidFill>
                    <a:schemeClr val="accent4">
                      <a:lumMod val="50000"/>
                    </a:schemeClr>
                  </a:solidFill>
                  <a:prstDash val="solid"/>
                </a:ln>
                <a:solidFill>
                  <a:srgbClr val="70AD47">
                    <a:tint val="1000"/>
                  </a:srgbClr>
                </a:solidFill>
                <a:effectLst>
                  <a:glow rad="38100">
                    <a:schemeClr val="accent1">
                      <a:alpha val="40000"/>
                    </a:schemeClr>
                  </a:glow>
                </a:effectLst>
                <a:latin typeface="Bahnschrift SemiLight Condensed" panose="020B0502040204020203" pitchFamily="34" charset="0"/>
              </a:rPr>
              <a:t>s</a:t>
            </a:r>
          </a:p>
        </p:txBody>
      </p:sp>
    </p:spTree>
    <p:extLst>
      <p:ext uri="{BB962C8B-B14F-4D97-AF65-F5344CB8AC3E}">
        <p14:creationId xmlns:p14="http://schemas.microsoft.com/office/powerpoint/2010/main" val="3656160228"/>
      </p:ext>
    </p:extLst>
  </p:cSld>
  <p:clrMapOvr>
    <a:masterClrMapping/>
  </p:clrMapOvr>
  <mc:AlternateContent xmlns:mc="http://schemas.openxmlformats.org/markup-compatibility/2006" xmlns:p14="http://schemas.microsoft.com/office/powerpoint/2010/main">
    <mc:Choice Requires="p14">
      <p:transition spd="slow" p14:dur="2000" advTm="20652"/>
    </mc:Choice>
    <mc:Fallback xmlns="">
      <p:transition spd="slow" advTm="2065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98C1DA-5BA3-465E-B444-8F4F6002CA53}"/>
              </a:ext>
            </a:extLst>
          </p:cNvPr>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5" name="Title 4">
            <a:extLst>
              <a:ext uri="{FF2B5EF4-FFF2-40B4-BE49-F238E27FC236}">
                <a16:creationId xmlns:a16="http://schemas.microsoft.com/office/drawing/2014/main" id="{A4BD7F57-4937-43BE-9E3C-B05CE426047A}"/>
              </a:ext>
            </a:extLst>
          </p:cNvPr>
          <p:cNvSpPr>
            <a:spLocks noGrp="1"/>
          </p:cNvSpPr>
          <p:nvPr>
            <p:ph type="title"/>
          </p:nvPr>
        </p:nvSpPr>
        <p:spPr>
          <a:xfrm rot="-360000">
            <a:off x="22880" y="882159"/>
            <a:ext cx="5660478" cy="734415"/>
          </a:xfrm>
        </p:spPr>
        <p:txBody>
          <a:bodyPr>
            <a:normAutofit/>
          </a:bodyPr>
          <a:lstStyle/>
          <a:p>
            <a:r>
              <a:rPr lang="en-GB" sz="3200" dirty="0"/>
              <a:t>Building Independence</a:t>
            </a:r>
          </a:p>
        </p:txBody>
      </p:sp>
      <p:pic>
        <p:nvPicPr>
          <p:cNvPr id="14" name="Picture Placeholder 13">
            <a:extLst>
              <a:ext uri="{FF2B5EF4-FFF2-40B4-BE49-F238E27FC236}">
                <a16:creationId xmlns:a16="http://schemas.microsoft.com/office/drawing/2014/main" id="{C06884AF-A0D7-4979-A079-10ADDDB87815}"/>
              </a:ext>
            </a:extLst>
          </p:cNvPr>
          <p:cNvPicPr>
            <a:picLocks noGrp="1" noChangeAspect="1"/>
          </p:cNvPicPr>
          <p:nvPr>
            <p:ph type="pic" sz="quarter" idx="14"/>
          </p:nvPr>
        </p:nvPicPr>
        <p:blipFill>
          <a:blip r:embed="rId3"/>
          <a:srcRect l="21695" r="21695"/>
          <a:stretch>
            <a:fillRect/>
          </a:stretch>
        </p:blipFill>
        <p:spPr>
          <a:xfrm rot="720000">
            <a:off x="6384187" y="209524"/>
            <a:ext cx="4647699" cy="5472101"/>
          </a:xfrm>
          <a:prstGeom prst="rect">
            <a:avLst/>
          </a:prstGeom>
        </p:spPr>
      </p:pic>
      <p:sp>
        <p:nvSpPr>
          <p:cNvPr id="15" name="Text Placeholder 5">
            <a:extLst>
              <a:ext uri="{FF2B5EF4-FFF2-40B4-BE49-F238E27FC236}">
                <a16:creationId xmlns:a16="http://schemas.microsoft.com/office/drawing/2014/main" id="{C4CBE624-6D8F-4962-A2D1-999C0BD49FB7}"/>
              </a:ext>
            </a:extLst>
          </p:cNvPr>
          <p:cNvSpPr txBox="1">
            <a:spLocks/>
          </p:cNvSpPr>
          <p:nvPr/>
        </p:nvSpPr>
        <p:spPr>
          <a:xfrm>
            <a:off x="129209" y="3054927"/>
            <a:ext cx="5337313" cy="3351543"/>
          </a:xfrm>
          <a:prstGeom prst="rect">
            <a:avLst/>
          </a:prstGeom>
        </p:spPr>
        <p:txBody>
          <a:bodyPr vert="horz" lIns="91440" tIns="45720" rIns="91440" bIns="45720" rtlCol="0">
            <a:normAutofit/>
          </a:bodyPr>
          <a:lstStyle>
            <a:lvl1pPr marL="180000" indent="-180000" algn="l" defTabSz="914400" rtl="0" eaLnBrk="1" latinLnBrk="0" hangingPunct="1">
              <a:lnSpc>
                <a:spcPct val="90000"/>
              </a:lnSpc>
              <a:spcBef>
                <a:spcPts val="600"/>
              </a:spcBef>
              <a:buClr>
                <a:schemeClr val="accent2"/>
              </a:buClr>
              <a:buFont typeface="Arial" panose="020B0604020202020204" pitchFamily="34" charset="0"/>
              <a:buChar char="•"/>
              <a:defRPr sz="1600" b="0" kern="1200">
                <a:solidFill>
                  <a:schemeClr val="accent4"/>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4"/>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GB" sz="2400" dirty="0">
                <a:solidFill>
                  <a:schemeClr val="bg1"/>
                </a:solidFill>
                <a:latin typeface="+mj-lt"/>
              </a:rPr>
              <a:t>Completing tasks by themselves</a:t>
            </a:r>
          </a:p>
          <a:p>
            <a:pPr>
              <a:buClr>
                <a:schemeClr val="bg1"/>
              </a:buClr>
            </a:pPr>
            <a:endParaRPr lang="en-GB" sz="2400" dirty="0">
              <a:solidFill>
                <a:schemeClr val="bg1"/>
              </a:solidFill>
              <a:latin typeface="+mj-lt"/>
            </a:endParaRPr>
          </a:p>
          <a:p>
            <a:pPr>
              <a:buClr>
                <a:schemeClr val="bg1"/>
              </a:buClr>
            </a:pPr>
            <a:r>
              <a:rPr lang="en-GB" sz="2400" dirty="0">
                <a:solidFill>
                  <a:schemeClr val="bg1"/>
                </a:solidFill>
                <a:latin typeface="+mj-lt"/>
              </a:rPr>
              <a:t>Encourage to ‘help themselves’ during lessons</a:t>
            </a:r>
          </a:p>
          <a:p>
            <a:pPr marL="0" indent="0">
              <a:buClr>
                <a:schemeClr val="bg1"/>
              </a:buClr>
              <a:buNone/>
            </a:pPr>
            <a:endParaRPr lang="en-GB" sz="2400" dirty="0">
              <a:solidFill>
                <a:schemeClr val="bg1"/>
              </a:solidFill>
              <a:latin typeface="+mj-lt"/>
            </a:endParaRPr>
          </a:p>
          <a:p>
            <a:pPr>
              <a:buClr>
                <a:schemeClr val="bg1"/>
              </a:buClr>
            </a:pPr>
            <a:r>
              <a:rPr lang="en-GB" sz="2400" dirty="0">
                <a:solidFill>
                  <a:schemeClr val="bg1"/>
                </a:solidFill>
                <a:latin typeface="+mj-lt"/>
              </a:rPr>
              <a:t>Messages from home</a:t>
            </a:r>
          </a:p>
        </p:txBody>
      </p:sp>
    </p:spTree>
    <p:extLst>
      <p:ext uri="{BB962C8B-B14F-4D97-AF65-F5344CB8AC3E}">
        <p14:creationId xmlns:p14="http://schemas.microsoft.com/office/powerpoint/2010/main" val="2032255815"/>
      </p:ext>
    </p:extLst>
  </p:cSld>
  <p:clrMapOvr>
    <a:masterClrMapping/>
  </p:clrMapOvr>
  <mc:AlternateContent xmlns:mc="http://schemas.openxmlformats.org/markup-compatibility/2006" xmlns:p14="http://schemas.microsoft.com/office/powerpoint/2010/main">
    <mc:Choice Requires="p14">
      <p:transition spd="slow" p14:dur="2000" advTm="25639"/>
    </mc:Choice>
    <mc:Fallback xmlns="">
      <p:transition spd="slow" advTm="2563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a:off x="321732" y="4571999"/>
            <a:ext cx="7064121" cy="1963157"/>
          </a:xfrm>
          <a:solidFill>
            <a:srgbClr val="0070C0"/>
          </a:solidFill>
        </p:spPr>
        <p:txBody>
          <a:bodyPr vert="horz" lIns="91440" tIns="45720" rIns="91440" bIns="45720" rtlCol="0" anchor="ctr">
            <a:normAutofit/>
          </a:bodyPr>
          <a:lstStyle/>
          <a:p>
            <a:pPr algn="ctr"/>
            <a:r>
              <a:rPr lang="en-US" sz="3600" dirty="0">
                <a:solidFill>
                  <a:srgbClr val="FFFFFF"/>
                </a:solidFill>
              </a:rPr>
              <a:t>School Values and Rewards</a:t>
            </a:r>
          </a:p>
        </p:txBody>
      </p:sp>
      <p:pic>
        <p:nvPicPr>
          <p:cNvPr id="15" name="Picture Placeholder 24" descr="Child Holding Pencil While coloring">
            <a:extLst>
              <a:ext uri="{FF2B5EF4-FFF2-40B4-BE49-F238E27FC236}">
                <a16:creationId xmlns:a16="http://schemas.microsoft.com/office/drawing/2014/main" id="{79043F81-6128-4F95-9B6C-1942A242598E}"/>
              </a:ext>
            </a:extLst>
          </p:cNvPr>
          <p:cNvPicPr>
            <a:picLocks noChangeAspect="1"/>
          </p:cNvPicPr>
          <p:nvPr/>
        </p:nvPicPr>
        <p:blipFill rotWithShape="1">
          <a:blip r:embed="rId3">
            <a:extLst>
              <a:ext uri="{28A0092B-C50C-407E-A947-70E740481C1C}">
                <a14:useLocalDpi xmlns:a14="http://schemas.microsoft.com/office/drawing/2010/main" val="0"/>
              </a:ext>
            </a:extLst>
          </a:blip>
          <a:srcRect r="1" b="14738"/>
          <a:stretch/>
        </p:blipFill>
        <p:spPr>
          <a:xfrm>
            <a:off x="327547" y="321733"/>
            <a:ext cx="7058306" cy="4107392"/>
          </a:xfrm>
          <a:prstGeom prst="rect">
            <a:avLst/>
          </a:prstGeom>
        </p:spPr>
      </p:pic>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7534655" y="519290"/>
            <a:ext cx="4484415" cy="5926666"/>
          </a:xfrm>
        </p:spPr>
        <p:txBody>
          <a:bodyPr vert="horz" lIns="91440" tIns="45720" rIns="91440" bIns="45720" numCol="1" rtlCol="0" anchor="ctr">
            <a:normAutofit/>
          </a:bodyPr>
          <a:lstStyle/>
          <a:p>
            <a:pPr marL="0" indent="0" algn="ctr">
              <a:lnSpc>
                <a:spcPct val="150000"/>
              </a:lnSpc>
              <a:spcBef>
                <a:spcPts val="0"/>
              </a:spcBef>
              <a:buClr>
                <a:schemeClr val="bg1"/>
              </a:buClr>
              <a:buNone/>
            </a:pPr>
            <a:r>
              <a:rPr lang="en-GB" sz="2400" dirty="0">
                <a:solidFill>
                  <a:schemeClr val="bg1"/>
                </a:solidFill>
                <a:latin typeface="+mj-lt"/>
              </a:rPr>
              <a:t>Respect, honesty, friendship, kindness and perseverance. </a:t>
            </a:r>
          </a:p>
          <a:p>
            <a:pPr marL="0" indent="0">
              <a:lnSpc>
                <a:spcPct val="150000"/>
              </a:lnSpc>
              <a:spcBef>
                <a:spcPts val="0"/>
              </a:spcBef>
              <a:buClr>
                <a:schemeClr val="bg1"/>
              </a:buClr>
              <a:buNone/>
            </a:pPr>
            <a:endParaRPr lang="en-GB" sz="2000" dirty="0">
              <a:solidFill>
                <a:schemeClr val="bg1"/>
              </a:solidFill>
              <a:latin typeface="+mj-lt"/>
            </a:endParaRPr>
          </a:p>
          <a:p>
            <a:pPr>
              <a:lnSpc>
                <a:spcPct val="150000"/>
              </a:lnSpc>
              <a:spcBef>
                <a:spcPts val="0"/>
              </a:spcBef>
              <a:buClr>
                <a:schemeClr val="bg1"/>
              </a:buClr>
            </a:pPr>
            <a:r>
              <a:rPr lang="en-GB" sz="2000" dirty="0">
                <a:solidFill>
                  <a:schemeClr val="bg1"/>
                </a:solidFill>
                <a:latin typeface="+mj-lt"/>
              </a:rPr>
              <a:t>Rewards – school values, golden time, house points, stickers and star of the week.</a:t>
            </a:r>
          </a:p>
          <a:p>
            <a:pPr>
              <a:lnSpc>
                <a:spcPct val="150000"/>
              </a:lnSpc>
              <a:spcBef>
                <a:spcPts val="0"/>
              </a:spcBef>
              <a:buClr>
                <a:schemeClr val="bg1"/>
              </a:buClr>
            </a:pPr>
            <a:endParaRPr lang="en-GB" sz="2000" dirty="0">
              <a:solidFill>
                <a:schemeClr val="bg1"/>
              </a:solidFill>
              <a:latin typeface="+mj-lt"/>
            </a:endParaRPr>
          </a:p>
          <a:p>
            <a:pPr>
              <a:lnSpc>
                <a:spcPct val="150000"/>
              </a:lnSpc>
              <a:spcBef>
                <a:spcPts val="0"/>
              </a:spcBef>
              <a:buClr>
                <a:schemeClr val="bg1"/>
              </a:buClr>
            </a:pPr>
            <a:r>
              <a:rPr lang="en-GB" sz="2000" dirty="0">
                <a:solidFill>
                  <a:schemeClr val="bg1"/>
                </a:solidFill>
                <a:latin typeface="+mj-lt"/>
              </a:rPr>
              <a:t>Achievements outside of school</a:t>
            </a: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a:xfrm>
            <a:off x="10837333" y="6535157"/>
            <a:ext cx="973667" cy="274320"/>
          </a:xfrm>
        </p:spPr>
        <p:txBody>
          <a:bodyPr vert="horz" lIns="91440" tIns="45720" rIns="91440" bIns="45720" rtlCol="0" anchor="ctr">
            <a:normAutofit/>
          </a:bodyPr>
          <a:lstStyle/>
          <a:p>
            <a:pPr algn="r">
              <a:spcAft>
                <a:spcPts val="600"/>
              </a:spcAft>
              <a:defRPr/>
            </a:pPr>
            <a:fld id="{98C0CDE5-970C-4CC4-BF43-0DA127E73E82}" type="slidenum">
              <a:rPr lang="en-US" sz="1200" b="0">
                <a:solidFill>
                  <a:prstClr val="black">
                    <a:tint val="75000"/>
                  </a:prstClr>
                </a:solidFill>
                <a:latin typeface="Calibri" panose="020F0502020204030204"/>
              </a:rPr>
              <a:pPr algn="r">
                <a:spcAft>
                  <a:spcPts val="600"/>
                </a:spcAft>
                <a:defRPr/>
              </a:pPr>
              <a:t>15</a:t>
            </a:fld>
            <a:endParaRPr lang="en-US" sz="1200" b="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57086554"/>
      </p:ext>
    </p:extLst>
  </p:cSld>
  <p:clrMapOvr>
    <a:masterClrMapping/>
  </p:clrMapOvr>
  <mc:AlternateContent xmlns:mc="http://schemas.openxmlformats.org/markup-compatibility/2006" xmlns:p14="http://schemas.microsoft.com/office/powerpoint/2010/main">
    <mc:Choice Requires="p14">
      <p:transition spd="slow" p14:dur="2000" advTm="38163"/>
    </mc:Choice>
    <mc:Fallback xmlns="">
      <p:transition spd="slow" advTm="3816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DACAAB-5EE3-4144-99DD-F38A0F8FB625}"/>
              </a:ext>
            </a:extLst>
          </p:cNvPr>
          <p:cNvSpPr>
            <a:spLocks noGrp="1"/>
          </p:cNvSpPr>
          <p:nvPr>
            <p:ph type="title"/>
          </p:nvPr>
        </p:nvSpPr>
        <p:spPr>
          <a:xfrm>
            <a:off x="481013" y="3752849"/>
            <a:ext cx="4488552" cy="2452687"/>
          </a:xfrm>
        </p:spPr>
        <p:txBody>
          <a:bodyPr vert="horz" lIns="91440" tIns="45720" rIns="91440" bIns="45720" rtlCol="0" anchor="ctr">
            <a:normAutofit/>
          </a:bodyPr>
          <a:lstStyle/>
          <a:p>
            <a:r>
              <a:rPr lang="en-US" sz="4400" dirty="0">
                <a:solidFill>
                  <a:srgbClr val="0070C0"/>
                </a:solidFill>
              </a:rPr>
              <a:t>Show and Tell</a:t>
            </a:r>
          </a:p>
        </p:txBody>
      </p:sp>
      <p:pic>
        <p:nvPicPr>
          <p:cNvPr id="2050" name="Picture 2" descr="Image result for show and tell">
            <a:extLst>
              <a:ext uri="{FF2B5EF4-FFF2-40B4-BE49-F238E27FC236}">
                <a16:creationId xmlns:a16="http://schemas.microsoft.com/office/drawing/2014/main" id="{4692A531-BB10-4669-9B81-D10DE67EAC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204"/>
          <a:stretch/>
        </p:blipFill>
        <p:spPr bwMode="auto">
          <a:xfrm>
            <a:off x="20" y="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4C669C03-D88C-44AA-B5D4-D024628E5060}"/>
              </a:ext>
            </a:extLst>
          </p:cNvPr>
          <p:cNvSpPr>
            <a:spLocks noGrp="1"/>
          </p:cNvSpPr>
          <p:nvPr>
            <p:ph type="body" sz="quarter" idx="13"/>
          </p:nvPr>
        </p:nvSpPr>
        <p:spPr>
          <a:xfrm>
            <a:off x="5887830" y="3319671"/>
            <a:ext cx="6470373" cy="2236304"/>
          </a:xfrm>
        </p:spPr>
        <p:txBody>
          <a:bodyPr vert="horz" lIns="91440" tIns="45720" rIns="91440" bIns="45720" rtlCol="0" anchor="ctr">
            <a:normAutofit/>
          </a:bodyPr>
          <a:lstStyle/>
          <a:p>
            <a:pPr marL="237150" indent="-285750">
              <a:buClr>
                <a:schemeClr val="bg1"/>
              </a:buClr>
            </a:pPr>
            <a:r>
              <a:rPr lang="en-US" sz="1800" b="1" dirty="0">
                <a:solidFill>
                  <a:schemeClr val="bg1"/>
                </a:solidFill>
                <a:latin typeface="+mj-lt"/>
              </a:rPr>
              <a:t>Once a week</a:t>
            </a:r>
          </a:p>
          <a:p>
            <a:pPr marL="237150" indent="-285750">
              <a:buClr>
                <a:schemeClr val="bg1"/>
              </a:buClr>
            </a:pPr>
            <a:r>
              <a:rPr lang="en-US" sz="1800" b="1" dirty="0">
                <a:solidFill>
                  <a:schemeClr val="bg1"/>
                </a:solidFill>
                <a:latin typeface="+mj-lt"/>
              </a:rPr>
              <a:t>It will be led by the children</a:t>
            </a:r>
          </a:p>
          <a:p>
            <a:pPr marL="237150" indent="-285750">
              <a:buClr>
                <a:schemeClr val="bg1"/>
              </a:buClr>
            </a:pPr>
            <a:r>
              <a:rPr lang="en-US" sz="1800" b="1" dirty="0">
                <a:solidFill>
                  <a:schemeClr val="bg1"/>
                </a:solidFill>
                <a:latin typeface="+mj-lt"/>
              </a:rPr>
              <a:t>Timetables</a:t>
            </a:r>
          </a:p>
        </p:txBody>
      </p:sp>
      <p:sp>
        <p:nvSpPr>
          <p:cNvPr id="4" name="Slide Number Placeholder 3">
            <a:extLst>
              <a:ext uri="{FF2B5EF4-FFF2-40B4-BE49-F238E27FC236}">
                <a16:creationId xmlns:a16="http://schemas.microsoft.com/office/drawing/2014/main" id="{D3859478-FCBD-4FD0-84A7-79A2FACC2B75}"/>
              </a:ext>
            </a:extLst>
          </p:cNvPr>
          <p:cNvSpPr>
            <a:spLocks noGrp="1"/>
          </p:cNvSpPr>
          <p:nvPr>
            <p:ph type="sldNum" sz="quarter" idx="12"/>
          </p:nvPr>
        </p:nvSpPr>
        <p:spPr>
          <a:xfrm>
            <a:off x="9123017" y="6022973"/>
            <a:ext cx="2743200" cy="365125"/>
          </a:xfrm>
        </p:spPr>
        <p:txBody>
          <a:bodyPr vert="horz" lIns="91440" tIns="45720" rIns="91440" bIns="45720" rtlCol="0" anchor="ctr">
            <a:normAutofit/>
          </a:bodyPr>
          <a:lstStyle/>
          <a:p>
            <a:pPr algn="r">
              <a:spcAft>
                <a:spcPts val="600"/>
              </a:spcAft>
              <a:defRPr/>
            </a:pPr>
            <a:fld id="{98C0CDE5-970C-4CC4-BF43-0DA127E73E82}" type="slidenum">
              <a:rPr lang="en-US"/>
              <a:pPr algn="r">
                <a:spcAft>
                  <a:spcPts val="600"/>
                </a:spcAft>
                <a:defRPr/>
              </a:pPr>
              <a:t>16</a:t>
            </a:fld>
            <a:endParaRPr lang="en-US" sz="1200" dirty="0"/>
          </a:p>
        </p:txBody>
      </p:sp>
    </p:spTree>
    <p:extLst>
      <p:ext uri="{BB962C8B-B14F-4D97-AF65-F5344CB8AC3E}">
        <p14:creationId xmlns:p14="http://schemas.microsoft.com/office/powerpoint/2010/main" val="1520844635"/>
      </p:ext>
    </p:extLst>
  </p:cSld>
  <p:clrMapOvr>
    <a:masterClrMapping/>
  </p:clrMapOvr>
  <mc:AlternateContent xmlns:mc="http://schemas.openxmlformats.org/markup-compatibility/2006" xmlns:p14="http://schemas.microsoft.com/office/powerpoint/2010/main">
    <mc:Choice Requires="p14">
      <p:transition spd="slow" p14:dur="2000" advTm="21643"/>
    </mc:Choice>
    <mc:Fallback xmlns="">
      <p:transition spd="slow" advTm="2164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omework meme">
            <a:extLst>
              <a:ext uri="{FF2B5EF4-FFF2-40B4-BE49-F238E27FC236}">
                <a16:creationId xmlns:a16="http://schemas.microsoft.com/office/drawing/2014/main" id="{F43F8199-8F73-4D48-903F-5A93240FB5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048" r="2" b="2"/>
          <a:stretch/>
        </p:blipFill>
        <p:spPr bwMode="auto">
          <a:xfrm>
            <a:off x="0" y="99040"/>
            <a:ext cx="6324601"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02680" y="0"/>
            <a:ext cx="5989320" cy="69570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a:xfrm>
            <a:off x="11071859" y="599325"/>
            <a:ext cx="548640" cy="548640"/>
          </a:xfrm>
          <a:prstGeom prst="ellipse">
            <a:avLst/>
          </a:prstGeom>
          <a:solidFill>
            <a:srgbClr val="00B050"/>
          </a:solidFill>
        </p:spPr>
        <p:txBody>
          <a:bodyPr vert="horz" lIns="91440" tIns="45720" rIns="91440" bIns="45720" rtlCol="0" anchor="ctr">
            <a:normAutofit/>
          </a:bodyPr>
          <a:lstStyle/>
          <a:p>
            <a:pPr>
              <a:spcAft>
                <a:spcPts val="600"/>
              </a:spcAft>
              <a:defRPr/>
            </a:pPr>
            <a:fld id="{98C0CDE5-970C-4CC4-BF43-0DA127E73E82}" type="slidenum">
              <a:rPr lang="en-US" sz="1500" b="0">
                <a:solidFill>
                  <a:srgbClr val="FFFFFF"/>
                </a:solidFill>
                <a:latin typeface="Calibri" panose="020F0502020204030204"/>
              </a:rPr>
              <a:pPr>
                <a:spcAft>
                  <a:spcPts val="600"/>
                </a:spcAft>
                <a:defRPr/>
              </a:pPr>
              <a:t>17</a:t>
            </a:fld>
            <a:endParaRPr lang="en-US" sz="1500" b="0">
              <a:solidFill>
                <a:srgbClr val="FFFFFF"/>
              </a:solidFill>
              <a:latin typeface="Calibri" panose="020F0502020204030204"/>
            </a:endParaRPr>
          </a:p>
        </p:txBody>
      </p:sp>
      <p:sp>
        <p:nvSpPr>
          <p:cNvPr id="9" name="TextBox 8">
            <a:extLst>
              <a:ext uri="{FF2B5EF4-FFF2-40B4-BE49-F238E27FC236}">
                <a16:creationId xmlns:a16="http://schemas.microsoft.com/office/drawing/2014/main" id="{CB92AD83-1C9F-4E4F-B630-F21DA9A99C7B}"/>
              </a:ext>
            </a:extLst>
          </p:cNvPr>
          <p:cNvSpPr txBox="1"/>
          <p:nvPr/>
        </p:nvSpPr>
        <p:spPr>
          <a:xfrm>
            <a:off x="5989321" y="99041"/>
            <a:ext cx="3910054" cy="765664"/>
          </a:xfrm>
          <a:prstGeom prst="rect">
            <a:avLst/>
          </a:prstGeom>
          <a:solidFill>
            <a:srgbClr val="FF0000"/>
          </a:solidFill>
        </p:spPr>
        <p:txBody>
          <a:bodyPr vert="horz" lIns="91440" tIns="45720" rIns="91440" bIns="45720" rtlCol="0" anchor="ctr">
            <a:normAutofit/>
          </a:bodyPr>
          <a:lstStyle/>
          <a:p>
            <a:pPr algn="ctr">
              <a:lnSpc>
                <a:spcPct val="90000"/>
              </a:lnSpc>
              <a:spcBef>
                <a:spcPct val="0"/>
              </a:spcBef>
              <a:spcAft>
                <a:spcPts val="600"/>
              </a:spcAft>
            </a:pPr>
            <a:r>
              <a:rPr lang="en-US" sz="4400" dirty="0">
                <a:solidFill>
                  <a:schemeClr val="bg1"/>
                </a:solidFill>
                <a:latin typeface="+mj-lt"/>
                <a:ea typeface="+mj-ea"/>
                <a:cs typeface="+mj-cs"/>
              </a:rPr>
              <a:t>Homework</a:t>
            </a:r>
          </a:p>
        </p:txBody>
      </p:sp>
      <p:sp>
        <p:nvSpPr>
          <p:cNvPr id="10" name="TextBox 9">
            <a:extLst>
              <a:ext uri="{FF2B5EF4-FFF2-40B4-BE49-F238E27FC236}">
                <a16:creationId xmlns:a16="http://schemas.microsoft.com/office/drawing/2014/main" id="{F4DF0408-4971-44CD-9797-5C4E936007EF}"/>
              </a:ext>
            </a:extLst>
          </p:cNvPr>
          <p:cNvSpPr txBox="1"/>
          <p:nvPr/>
        </p:nvSpPr>
        <p:spPr>
          <a:xfrm>
            <a:off x="6751321" y="1382165"/>
            <a:ext cx="4869179" cy="4690644"/>
          </a:xfrm>
          <a:prstGeom prst="rect">
            <a:avLst/>
          </a:prstGeom>
          <a:solidFill>
            <a:srgbClr val="0070C0"/>
          </a:solidFill>
        </p:spPr>
        <p:txBody>
          <a:bodyPr vert="horz" lIns="91440" tIns="45720" rIns="91440" bIns="45720" rtlCol="0" anchor="b">
            <a:normAutofit/>
          </a:bodyPr>
          <a:lstStyle/>
          <a:p>
            <a:r>
              <a:rPr lang="en-US" sz="2800" dirty="0">
                <a:solidFill>
                  <a:schemeClr val="bg1"/>
                </a:solidFill>
                <a:latin typeface="+mj-lt"/>
              </a:rPr>
              <a:t>A must!</a:t>
            </a:r>
          </a:p>
          <a:p>
            <a:endParaRPr lang="en-US" sz="2800" dirty="0">
              <a:solidFill>
                <a:schemeClr val="bg1"/>
              </a:solidFill>
              <a:latin typeface="+mj-lt"/>
            </a:endParaRPr>
          </a:p>
          <a:p>
            <a:endParaRPr lang="en-US" sz="1300" dirty="0">
              <a:solidFill>
                <a:srgbClr val="000000"/>
              </a:solidFill>
            </a:endParaRPr>
          </a:p>
          <a:p>
            <a:pPr marL="45720" indent="-228600">
              <a:buFont typeface="Arial" panose="020B0604020202020204" pitchFamily="34" charset="0"/>
              <a:buChar char="•"/>
            </a:pPr>
            <a:r>
              <a:rPr lang="en-US" sz="1500" dirty="0">
                <a:solidFill>
                  <a:schemeClr val="bg1"/>
                </a:solidFill>
                <a:latin typeface="+mj-lt"/>
              </a:rPr>
              <a:t>PLEASE READ EVERY NIGHT</a:t>
            </a:r>
          </a:p>
          <a:p>
            <a:endParaRPr lang="en-US" sz="1500" dirty="0">
              <a:solidFill>
                <a:schemeClr val="bg1"/>
              </a:solidFill>
              <a:latin typeface="+mj-lt"/>
            </a:endParaRPr>
          </a:p>
          <a:p>
            <a:endParaRPr lang="en-US" sz="1500" dirty="0">
              <a:solidFill>
                <a:schemeClr val="bg1"/>
              </a:solidFill>
              <a:latin typeface="+mj-lt"/>
            </a:endParaRPr>
          </a:p>
          <a:p>
            <a:r>
              <a:rPr lang="en-US" sz="2400" dirty="0">
                <a:solidFill>
                  <a:schemeClr val="bg1"/>
                </a:solidFill>
                <a:latin typeface="+mj-lt"/>
              </a:rPr>
              <a:t>Optional - yet beneficial</a:t>
            </a:r>
          </a:p>
          <a:p>
            <a:endParaRPr lang="en-US" sz="1500" dirty="0">
              <a:solidFill>
                <a:schemeClr val="bg1"/>
              </a:solidFill>
              <a:latin typeface="+mj-lt"/>
            </a:endParaRPr>
          </a:p>
          <a:p>
            <a:pPr marL="45720" indent="-228600">
              <a:buFont typeface="Arial" panose="020B0604020202020204" pitchFamily="34" charset="0"/>
              <a:buChar char="•"/>
            </a:pPr>
            <a:r>
              <a:rPr lang="en-US" sz="1500" dirty="0">
                <a:solidFill>
                  <a:schemeClr val="bg1"/>
                </a:solidFill>
                <a:latin typeface="+mj-lt"/>
              </a:rPr>
              <a:t>Year One Common Exception words.  </a:t>
            </a:r>
          </a:p>
          <a:p>
            <a:endParaRPr lang="en-US" sz="1500" dirty="0">
              <a:solidFill>
                <a:schemeClr val="bg1"/>
              </a:solidFill>
              <a:latin typeface="+mj-lt"/>
            </a:endParaRPr>
          </a:p>
          <a:p>
            <a:pPr marL="45720" indent="-228600">
              <a:buFont typeface="Arial" panose="020B0604020202020204" pitchFamily="34" charset="0"/>
              <a:buChar char="•"/>
            </a:pPr>
            <a:r>
              <a:rPr lang="en-US" sz="1500" dirty="0">
                <a:solidFill>
                  <a:schemeClr val="bg1"/>
                </a:solidFill>
                <a:latin typeface="+mj-lt"/>
              </a:rPr>
              <a:t>Number recognition</a:t>
            </a:r>
          </a:p>
          <a:p>
            <a:endParaRPr lang="en-US" sz="1500" dirty="0">
              <a:solidFill>
                <a:schemeClr val="bg1"/>
              </a:solidFill>
              <a:latin typeface="+mj-lt"/>
            </a:endParaRPr>
          </a:p>
          <a:p>
            <a:pPr marL="45720" indent="-228600">
              <a:buFont typeface="Arial" panose="020B0604020202020204" pitchFamily="34" charset="0"/>
              <a:buChar char="•"/>
            </a:pPr>
            <a:r>
              <a:rPr lang="en-US" sz="1500" dirty="0">
                <a:solidFill>
                  <a:schemeClr val="bg1"/>
                </a:solidFill>
                <a:latin typeface="+mj-lt"/>
              </a:rPr>
              <a:t>Writing/mark making</a:t>
            </a:r>
          </a:p>
          <a:p>
            <a:endParaRPr lang="en-US" sz="1500" dirty="0">
              <a:solidFill>
                <a:schemeClr val="bg1"/>
              </a:solidFill>
              <a:latin typeface="+mj-lt"/>
            </a:endParaRPr>
          </a:p>
          <a:p>
            <a:pPr marL="45720" indent="-228600">
              <a:buFont typeface="Arial" panose="020B0604020202020204" pitchFamily="34" charset="0"/>
              <a:buChar char="•"/>
            </a:pPr>
            <a:endParaRPr lang="en-US" sz="1300" dirty="0">
              <a:solidFill>
                <a:srgbClr val="000000"/>
              </a:solidFill>
            </a:endParaRPr>
          </a:p>
        </p:txBody>
      </p:sp>
      <p:sp>
        <p:nvSpPr>
          <p:cNvPr id="2" name="Rectangle 1">
            <a:extLst>
              <a:ext uri="{FF2B5EF4-FFF2-40B4-BE49-F238E27FC236}">
                <a16:creationId xmlns:a16="http://schemas.microsoft.com/office/drawing/2014/main" id="{8E8AE316-8145-47C7-8DA8-5E0CE11C51B4}"/>
              </a:ext>
            </a:extLst>
          </p:cNvPr>
          <p:cNvSpPr/>
          <p:nvPr/>
        </p:nvSpPr>
        <p:spPr>
          <a:xfrm>
            <a:off x="4220490" y="5486410"/>
            <a:ext cx="2241599" cy="1569660"/>
          </a:xfrm>
          <a:prstGeom prst="rect">
            <a:avLst/>
          </a:prstGeom>
          <a:noFill/>
        </p:spPr>
        <p:txBody>
          <a:bodyPr wrap="square" lIns="91440" tIns="45720" rIns="91440" bIns="45720">
            <a:spAutoFit/>
          </a:bodyPr>
          <a:lstStyle/>
          <a:p>
            <a:pPr algn="ctr"/>
            <a:r>
              <a:rPr lang="en-US" sz="9600" b="1" cap="none" spc="50" dirty="0">
                <a:ln w="38100" cmpd="sng">
                  <a:solidFill>
                    <a:schemeClr val="accent4">
                      <a:lumMod val="50000"/>
                    </a:schemeClr>
                  </a:solidFill>
                  <a:prstDash val="solid"/>
                </a:ln>
                <a:solidFill>
                  <a:srgbClr val="70AD47">
                    <a:tint val="1000"/>
                  </a:srgbClr>
                </a:solidFill>
                <a:effectLst/>
                <a:latin typeface="Impact" panose="020B0806030902050204" pitchFamily="34" charset="0"/>
                <a:cs typeface="Dubai Medium" panose="020B0603030403030204" pitchFamily="34" charset="-78"/>
              </a:rPr>
              <a:t>K?</a:t>
            </a:r>
          </a:p>
        </p:txBody>
      </p:sp>
      <p:cxnSp>
        <p:nvCxnSpPr>
          <p:cNvPr id="5" name="Straight Connector 4">
            <a:extLst>
              <a:ext uri="{FF2B5EF4-FFF2-40B4-BE49-F238E27FC236}">
                <a16:creationId xmlns:a16="http://schemas.microsoft.com/office/drawing/2014/main" id="{6084FEEA-F14D-4B00-9845-0B3F64326DDA}"/>
              </a:ext>
            </a:extLst>
          </p:cNvPr>
          <p:cNvCxnSpPr/>
          <p:nvPr/>
        </p:nvCxnSpPr>
        <p:spPr>
          <a:xfrm>
            <a:off x="7017026" y="2951825"/>
            <a:ext cx="4184374"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281399"/>
      </p:ext>
    </p:extLst>
  </p:cSld>
  <p:clrMapOvr>
    <a:masterClrMapping/>
  </p:clrMapOvr>
  <mc:AlternateContent xmlns:mc="http://schemas.openxmlformats.org/markup-compatibility/2006" xmlns:p14="http://schemas.microsoft.com/office/powerpoint/2010/main">
    <mc:Choice Requires="p14">
      <p:transition spd="slow" p14:dur="2000" advTm="47340"/>
    </mc:Choice>
    <mc:Fallback xmlns="">
      <p:transition spd="slow" advTm="4734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C0CDE5-970C-4CC4-BF43-0DA127E73E82}" type="slidenum">
              <a:rPr lang="en-US" noProof="0" smtClean="0"/>
              <a:t>18</a:t>
            </a:fld>
            <a:endParaRPr lang="en-US" noProof="0" dirty="0"/>
          </a:p>
        </p:txBody>
      </p:sp>
      <p:sp>
        <p:nvSpPr>
          <p:cNvPr id="5" name="Title 4"/>
          <p:cNvSpPr>
            <a:spLocks noGrp="1"/>
          </p:cNvSpPr>
          <p:nvPr>
            <p:ph type="title"/>
          </p:nvPr>
        </p:nvSpPr>
        <p:spPr/>
        <p:txBody>
          <a:bodyPr/>
          <a:lstStyle/>
          <a:p>
            <a:r>
              <a:rPr lang="en-US" dirty="0"/>
              <a:t>Housekeeping</a:t>
            </a:r>
            <a:endParaRPr lang="en-GB" dirty="0"/>
          </a:p>
        </p:txBody>
      </p:sp>
      <p:sp>
        <p:nvSpPr>
          <p:cNvPr id="6" name="TextBox 5"/>
          <p:cNvSpPr txBox="1"/>
          <p:nvPr/>
        </p:nvSpPr>
        <p:spPr>
          <a:xfrm>
            <a:off x="4280170" y="2859932"/>
            <a:ext cx="6673175" cy="3416320"/>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mj-lt"/>
              </a:rPr>
              <a:t>Medication – school office</a:t>
            </a:r>
          </a:p>
          <a:p>
            <a:pPr marL="571500" indent="-571500">
              <a:buFont typeface="Arial" panose="020B0604020202020204" pitchFamily="34" charset="0"/>
              <a:buChar char="•"/>
            </a:pPr>
            <a:endParaRPr lang="en-US" sz="3600" dirty="0">
              <a:latin typeface="+mj-lt"/>
            </a:endParaRPr>
          </a:p>
          <a:p>
            <a:pPr marL="571500" indent="-571500">
              <a:buFont typeface="Arial" panose="020B0604020202020204" pitchFamily="34" charset="0"/>
              <a:buChar char="•"/>
            </a:pPr>
            <a:r>
              <a:rPr lang="en-US" sz="3600" dirty="0">
                <a:latin typeface="+mj-lt"/>
              </a:rPr>
              <a:t>Going home arrangement</a:t>
            </a:r>
          </a:p>
          <a:p>
            <a:pPr marL="571500" indent="-571500">
              <a:buFont typeface="Arial" panose="020B0604020202020204" pitchFamily="34" charset="0"/>
              <a:buChar char="•"/>
            </a:pPr>
            <a:endParaRPr lang="en-US" sz="3600" dirty="0">
              <a:latin typeface="+mj-lt"/>
            </a:endParaRPr>
          </a:p>
          <a:p>
            <a:pPr marL="571500" indent="-571500">
              <a:buFont typeface="Arial" panose="020B0604020202020204" pitchFamily="34" charset="0"/>
              <a:buChar char="•"/>
            </a:pPr>
            <a:r>
              <a:rPr lang="en-US" sz="3600" dirty="0">
                <a:latin typeface="+mj-lt"/>
              </a:rPr>
              <a:t>Reporting absences – office and class teacher</a:t>
            </a:r>
            <a:endParaRPr lang="en-GB" sz="3600" dirty="0">
              <a:latin typeface="+mj-lt"/>
            </a:endParaRPr>
          </a:p>
        </p:txBody>
      </p:sp>
    </p:spTree>
    <p:extLst>
      <p:ext uri="{BB962C8B-B14F-4D97-AF65-F5344CB8AC3E}">
        <p14:creationId xmlns:p14="http://schemas.microsoft.com/office/powerpoint/2010/main" val="1101355650"/>
      </p:ext>
    </p:extLst>
  </p:cSld>
  <p:clrMapOvr>
    <a:masterClrMapping/>
  </p:clrMapOvr>
  <mc:AlternateContent xmlns:mc="http://schemas.openxmlformats.org/markup-compatibility/2006" xmlns:p14="http://schemas.microsoft.com/office/powerpoint/2010/main">
    <mc:Choice Requires="p14">
      <p:transition spd="slow" p14:dur="2000" advTm="36048"/>
    </mc:Choice>
    <mc:Fallback xmlns="">
      <p:transition spd="slow" advTm="3604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92AF20-BF3B-463E-BB84-C8F307AB52D0}"/>
              </a:ext>
            </a:extLst>
          </p:cNvPr>
          <p:cNvSpPr>
            <a:spLocks noGrp="1"/>
          </p:cNvSpPr>
          <p:nvPr>
            <p:ph type="sldNum" sz="quarter" idx="12"/>
          </p:nvPr>
        </p:nvSpPr>
        <p:spPr/>
        <p:txBody>
          <a:bodyPr/>
          <a:lstStyle/>
          <a:p>
            <a:fld id="{98C0CDE5-970C-4CC4-BF43-0DA127E73E82}" type="slidenum">
              <a:rPr lang="en-US" noProof="0" smtClean="0"/>
              <a:t>19</a:t>
            </a:fld>
            <a:endParaRPr lang="en-US" noProof="0" dirty="0"/>
          </a:p>
        </p:txBody>
      </p:sp>
      <p:sp>
        <p:nvSpPr>
          <p:cNvPr id="5" name="Title 4">
            <a:extLst>
              <a:ext uri="{FF2B5EF4-FFF2-40B4-BE49-F238E27FC236}">
                <a16:creationId xmlns:a16="http://schemas.microsoft.com/office/drawing/2014/main" id="{022B9765-790E-4FA2-9E15-9541E8C0DC68}"/>
              </a:ext>
            </a:extLst>
          </p:cNvPr>
          <p:cNvSpPr>
            <a:spLocks noGrp="1"/>
          </p:cNvSpPr>
          <p:nvPr>
            <p:ph type="title"/>
          </p:nvPr>
        </p:nvSpPr>
        <p:spPr>
          <a:xfrm rot="-360000">
            <a:off x="110616" y="1023192"/>
            <a:ext cx="3933620" cy="734415"/>
          </a:xfrm>
        </p:spPr>
        <p:txBody>
          <a:bodyPr>
            <a:normAutofit/>
          </a:bodyPr>
          <a:lstStyle/>
          <a:p>
            <a:r>
              <a:rPr lang="en-GB" sz="3200" dirty="0"/>
              <a:t>Useful websites</a:t>
            </a:r>
          </a:p>
        </p:txBody>
      </p:sp>
      <p:pic>
        <p:nvPicPr>
          <p:cNvPr id="10" name="Picture Placeholder 9" descr="Internet">
            <a:extLst>
              <a:ext uri="{FF2B5EF4-FFF2-40B4-BE49-F238E27FC236}">
                <a16:creationId xmlns:a16="http://schemas.microsoft.com/office/drawing/2014/main" id="{EE9A4A1F-4AEB-48C6-A997-7FB3020D514C}"/>
              </a:ext>
            </a:extLst>
          </p:cNvPr>
          <p:cNvPicPr>
            <a:picLocks noGrp="1" noChangeAspect="1"/>
          </p:cNvPicPr>
          <p:nvPr>
            <p:ph type="pic" sz="quarter" idx="14"/>
          </p:nvPr>
        </p:nvPicPr>
        <p:blipFill>
          <a:blip r:embed="rId3">
            <a:extLst>
              <a:ext uri="{96DAC541-7B7A-43D3-8B79-37D633B846F1}">
                <asvg:svgBlip xmlns:asvg="http://schemas.microsoft.com/office/drawing/2016/SVG/main" r:embed="rId4"/>
              </a:ext>
            </a:extLst>
          </a:blip>
          <a:srcRect l="7543" r="7543"/>
          <a:stretch>
            <a:fillRect/>
          </a:stretch>
        </p:blipFill>
        <p:spPr>
          <a:xfrm rot="21353988">
            <a:off x="3542993" y="533786"/>
            <a:ext cx="1057705" cy="1245319"/>
          </a:xfrm>
        </p:spPr>
      </p:pic>
      <p:sp>
        <p:nvSpPr>
          <p:cNvPr id="8" name="Rectangle 7">
            <a:extLst>
              <a:ext uri="{FF2B5EF4-FFF2-40B4-BE49-F238E27FC236}">
                <a16:creationId xmlns:a16="http://schemas.microsoft.com/office/drawing/2014/main" id="{B68C6B0D-641D-4F90-B556-99DE12850A01}"/>
              </a:ext>
            </a:extLst>
          </p:cNvPr>
          <p:cNvSpPr/>
          <p:nvPr/>
        </p:nvSpPr>
        <p:spPr>
          <a:xfrm rot="721483">
            <a:off x="6376926" y="353028"/>
            <a:ext cx="4685906" cy="5139869"/>
          </a:xfrm>
          <a:prstGeom prst="rect">
            <a:avLst/>
          </a:prstGeom>
          <a:solidFill>
            <a:schemeClr val="accent4">
              <a:lumMod val="75000"/>
            </a:schemeClr>
          </a:solidFill>
        </p:spPr>
        <p:txBody>
          <a:bodyPr wrap="square">
            <a:spAutoFit/>
          </a:bodyPr>
          <a:lstStyle/>
          <a:p>
            <a:pPr marL="45720" indent="0">
              <a:buNone/>
            </a:pPr>
            <a:r>
              <a:rPr lang="en-GB" sz="2000" b="1" dirty="0">
                <a:solidFill>
                  <a:schemeClr val="bg1"/>
                </a:solidFill>
                <a:latin typeface="+mj-lt"/>
              </a:rPr>
              <a:t>Discovery website,</a:t>
            </a:r>
          </a:p>
          <a:p>
            <a:pPr marL="45720" indent="0">
              <a:buNone/>
            </a:pPr>
            <a:r>
              <a:rPr lang="en-GB" sz="2000" b="1" dirty="0">
                <a:solidFill>
                  <a:schemeClr val="bg1"/>
                </a:solidFill>
                <a:latin typeface="+mj-lt"/>
              </a:rPr>
              <a:t>Year One page, Phonics page</a:t>
            </a:r>
          </a:p>
          <a:p>
            <a:pPr marL="45720" indent="0">
              <a:buNone/>
            </a:pPr>
            <a:endParaRPr lang="en-GB" sz="2000" b="1" dirty="0">
              <a:solidFill>
                <a:schemeClr val="bg1"/>
              </a:solidFill>
              <a:latin typeface="+mj-lt"/>
            </a:endParaRPr>
          </a:p>
          <a:p>
            <a:pPr marL="45720" indent="0">
              <a:buNone/>
            </a:pPr>
            <a:endParaRPr lang="en-GB" sz="2000" b="1" dirty="0">
              <a:solidFill>
                <a:schemeClr val="bg1"/>
              </a:solidFill>
              <a:latin typeface="+mj-lt"/>
            </a:endParaRPr>
          </a:p>
          <a:p>
            <a:pPr marL="45720" indent="0">
              <a:buNone/>
            </a:pPr>
            <a:r>
              <a:rPr lang="en-GB" sz="2000" b="1" dirty="0">
                <a:solidFill>
                  <a:schemeClr val="bg1"/>
                </a:solidFill>
                <a:latin typeface="+mj-lt"/>
              </a:rPr>
              <a:t>Phonics Play </a:t>
            </a:r>
            <a:r>
              <a:rPr lang="en-GB" dirty="0">
                <a:solidFill>
                  <a:schemeClr val="bg1"/>
                </a:solidFill>
                <a:latin typeface="+mj-lt"/>
                <a:hlinkClick r:id="rId5">
                  <a:extLst>
                    <a:ext uri="{A12FA001-AC4F-418D-AE19-62706E023703}">
                      <ahyp:hlinkClr xmlns:ahyp="http://schemas.microsoft.com/office/drawing/2018/hyperlinkcolor" val="tx"/>
                    </a:ext>
                  </a:extLst>
                </a:hlinkClick>
              </a:rPr>
              <a:t>http://www.phonicsplay.co.uk</a:t>
            </a:r>
            <a:endParaRPr lang="en-GB" dirty="0">
              <a:solidFill>
                <a:schemeClr val="bg1"/>
              </a:solidFill>
              <a:latin typeface="+mj-lt"/>
            </a:endParaRPr>
          </a:p>
          <a:p>
            <a:pPr marL="45720" indent="0">
              <a:buNone/>
            </a:pPr>
            <a:r>
              <a:rPr lang="en-GB" sz="2000" b="1" dirty="0">
                <a:solidFill>
                  <a:schemeClr val="bg1"/>
                </a:solidFill>
                <a:latin typeface="+mj-lt"/>
              </a:rPr>
              <a:t>Top marks </a:t>
            </a:r>
            <a:r>
              <a:rPr lang="en-GB" dirty="0">
                <a:solidFill>
                  <a:schemeClr val="bg1"/>
                </a:solidFill>
                <a:latin typeface="+mj-lt"/>
                <a:hlinkClick r:id="rId6">
                  <a:extLst>
                    <a:ext uri="{A12FA001-AC4F-418D-AE19-62706E023703}">
                      <ahyp:hlinkClr xmlns:ahyp="http://schemas.microsoft.com/office/drawing/2018/hyperlinkcolor" val="tx"/>
                    </a:ext>
                  </a:extLst>
                </a:hlinkClick>
              </a:rPr>
              <a:t>http://www.topmarks.co.uk</a:t>
            </a:r>
            <a:endParaRPr lang="en-GB" dirty="0">
              <a:solidFill>
                <a:schemeClr val="bg1"/>
              </a:solidFill>
              <a:latin typeface="+mj-lt"/>
            </a:endParaRPr>
          </a:p>
          <a:p>
            <a:pPr marL="45720" indent="0">
              <a:buNone/>
            </a:pPr>
            <a:r>
              <a:rPr lang="en-GB" sz="2000" b="1" dirty="0">
                <a:solidFill>
                  <a:schemeClr val="bg1"/>
                </a:solidFill>
                <a:latin typeface="+mj-lt"/>
              </a:rPr>
              <a:t>ICT games </a:t>
            </a:r>
            <a:r>
              <a:rPr lang="en-GB" dirty="0">
                <a:solidFill>
                  <a:schemeClr val="bg1"/>
                </a:solidFill>
                <a:latin typeface="+mj-lt"/>
                <a:hlinkClick r:id="rId7">
                  <a:extLst>
                    <a:ext uri="{A12FA001-AC4F-418D-AE19-62706E023703}">
                      <ahyp:hlinkClr xmlns:ahyp="http://schemas.microsoft.com/office/drawing/2018/hyperlinkcolor" val="tx"/>
                    </a:ext>
                  </a:extLst>
                </a:hlinkClick>
              </a:rPr>
              <a:t>http://ictgames.com/index.html</a:t>
            </a:r>
            <a:r>
              <a:rPr lang="en-GB" dirty="0">
                <a:solidFill>
                  <a:schemeClr val="bg1"/>
                </a:solidFill>
                <a:latin typeface="+mj-lt"/>
              </a:rPr>
              <a:t> </a:t>
            </a:r>
            <a:endParaRPr lang="en-GB" sz="2000" dirty="0">
              <a:solidFill>
                <a:schemeClr val="bg1"/>
              </a:solidFill>
              <a:latin typeface="+mj-lt"/>
            </a:endParaRPr>
          </a:p>
          <a:p>
            <a:pPr marL="45720" indent="0">
              <a:buNone/>
            </a:pPr>
            <a:r>
              <a:rPr lang="en-GB" sz="2000" b="1" dirty="0">
                <a:solidFill>
                  <a:schemeClr val="bg1"/>
                </a:solidFill>
                <a:latin typeface="+mj-lt"/>
              </a:rPr>
              <a:t>BBC bitesize </a:t>
            </a:r>
            <a:r>
              <a:rPr lang="en-GB" dirty="0">
                <a:solidFill>
                  <a:schemeClr val="bg1"/>
                </a:solidFill>
                <a:latin typeface="+mj-lt"/>
                <a:hlinkClick r:id="rId8">
                  <a:extLst>
                    <a:ext uri="{A12FA001-AC4F-418D-AE19-62706E023703}">
                      <ahyp:hlinkClr xmlns:ahyp="http://schemas.microsoft.com/office/drawing/2018/hyperlinkcolor" val="tx"/>
                    </a:ext>
                  </a:extLst>
                </a:hlinkClick>
              </a:rPr>
              <a:t>http://www.bbc.co.uk/bitesize/ks1/literacy/</a:t>
            </a:r>
            <a:r>
              <a:rPr lang="en-GB" dirty="0">
                <a:solidFill>
                  <a:schemeClr val="bg1"/>
                </a:solidFill>
                <a:latin typeface="+mj-lt"/>
              </a:rPr>
              <a:t> </a:t>
            </a:r>
          </a:p>
          <a:p>
            <a:pPr marL="45720" indent="0">
              <a:buNone/>
            </a:pPr>
            <a:r>
              <a:rPr lang="en-GB" sz="2000" b="1" dirty="0">
                <a:solidFill>
                  <a:schemeClr val="bg1"/>
                </a:solidFill>
                <a:latin typeface="+mj-lt"/>
              </a:rPr>
              <a:t>National curriculum </a:t>
            </a:r>
            <a:r>
              <a:rPr lang="en-GB" dirty="0">
                <a:solidFill>
                  <a:schemeClr val="bg1"/>
                </a:solidFill>
                <a:latin typeface="+mj-lt"/>
                <a:hlinkClick r:id="rId9">
                  <a:extLst>
                    <a:ext uri="{A12FA001-AC4F-418D-AE19-62706E023703}">
                      <ahyp:hlinkClr xmlns:ahyp="http://schemas.microsoft.com/office/drawing/2018/hyperlinkcolor" val="tx"/>
                    </a:ext>
                  </a:extLst>
                </a:hlinkClick>
              </a:rPr>
              <a:t>https://www.gov.uk/government/collections/national-curriculum</a:t>
            </a:r>
            <a:r>
              <a:rPr lang="en-GB" dirty="0">
                <a:solidFill>
                  <a:schemeClr val="bg1"/>
                </a:solidFill>
                <a:latin typeface="+mj-lt"/>
              </a:rPr>
              <a:t> </a:t>
            </a:r>
          </a:p>
          <a:p>
            <a:pPr marL="45720" indent="0">
              <a:buNone/>
            </a:pPr>
            <a:r>
              <a:rPr lang="en-GB" sz="2000" dirty="0">
                <a:solidFill>
                  <a:schemeClr val="bg1"/>
                </a:solidFill>
                <a:latin typeface="+mj-lt"/>
              </a:rPr>
              <a:t>Bug Club - app</a:t>
            </a:r>
          </a:p>
          <a:p>
            <a:pPr marL="45720" indent="0">
              <a:buNone/>
            </a:pPr>
            <a:endParaRPr lang="en-GB" sz="2000" dirty="0">
              <a:solidFill>
                <a:schemeClr val="bg1"/>
              </a:solidFill>
              <a:latin typeface="+mj-lt"/>
            </a:endParaRPr>
          </a:p>
        </p:txBody>
      </p:sp>
      <p:pic>
        <p:nvPicPr>
          <p:cNvPr id="1026" name="Picture 2" descr="Image result for children e learning">
            <a:extLst>
              <a:ext uri="{FF2B5EF4-FFF2-40B4-BE49-F238E27FC236}">
                <a16:creationId xmlns:a16="http://schemas.microsoft.com/office/drawing/2014/main" id="{CD2E1EB9-5E0B-4206-B208-41D2EE02F2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0247" y="2739059"/>
            <a:ext cx="4188731" cy="234977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638939"/>
      </p:ext>
    </p:extLst>
  </p:cSld>
  <p:clrMapOvr>
    <a:masterClrMapping/>
  </p:clrMapOvr>
  <mc:AlternateContent xmlns:mc="http://schemas.openxmlformats.org/markup-compatibility/2006" xmlns:p14="http://schemas.microsoft.com/office/powerpoint/2010/main">
    <mc:Choice Requires="p14">
      <p:transition spd="slow" p14:dur="2000" advTm="19626"/>
    </mc:Choice>
    <mc:Fallback xmlns="">
      <p:transition spd="slow" advTm="1962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2</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450407" y="580269"/>
            <a:ext cx="4391191" cy="1325563"/>
          </a:xfrm>
        </p:spPr>
        <p:txBody>
          <a:bodyPr anchor="t">
            <a:normAutofit/>
          </a:bodyPr>
          <a:lstStyle/>
          <a:p>
            <a:r>
              <a:rPr lang="en-US" sz="3600" dirty="0"/>
              <a:t>Who are we?</a:t>
            </a:r>
          </a:p>
        </p:txBody>
      </p:sp>
      <p:sp>
        <p:nvSpPr>
          <p:cNvPr id="8" name="Flowchart: Process 7">
            <a:extLst>
              <a:ext uri="{FF2B5EF4-FFF2-40B4-BE49-F238E27FC236}">
                <a16:creationId xmlns:a16="http://schemas.microsoft.com/office/drawing/2014/main" id="{5067B9AB-38DA-4CD1-AF57-5A5993DC58DE}"/>
              </a:ext>
            </a:extLst>
          </p:cNvPr>
          <p:cNvSpPr/>
          <p:nvPr/>
        </p:nvSpPr>
        <p:spPr>
          <a:xfrm>
            <a:off x="2484058" y="2037645"/>
            <a:ext cx="3504828" cy="4072210"/>
          </a:xfrm>
          <a:prstGeom prst="flowChartProcess">
            <a:avLst/>
          </a:prstGeom>
          <a:solidFill>
            <a:schemeClr val="accent4">
              <a:lumMod val="75000"/>
            </a:schemeClr>
          </a:solidFill>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800" b="1" u="sng" dirty="0">
                <a:solidFill>
                  <a:schemeClr val="bg1"/>
                </a:solidFill>
                <a:latin typeface="+mj-lt"/>
              </a:rPr>
              <a:t>Darwin Class</a:t>
            </a:r>
          </a:p>
          <a:p>
            <a:pPr algn="ctr"/>
            <a:r>
              <a:rPr lang="en-GB" sz="2800" dirty="0">
                <a:solidFill>
                  <a:schemeClr val="bg1"/>
                </a:solidFill>
                <a:latin typeface="+mj-lt"/>
              </a:rPr>
              <a:t>Mrs Ismail </a:t>
            </a:r>
          </a:p>
          <a:p>
            <a:pPr algn="ctr"/>
            <a:r>
              <a:rPr lang="en-GB" dirty="0">
                <a:solidFill>
                  <a:schemeClr val="bg1"/>
                </a:solidFill>
                <a:latin typeface="+mj-lt"/>
              </a:rPr>
              <a:t>(Mon- Thurs)</a:t>
            </a:r>
          </a:p>
          <a:p>
            <a:pPr algn="ctr"/>
            <a:r>
              <a:rPr lang="en-GB" sz="2800" dirty="0">
                <a:solidFill>
                  <a:schemeClr val="bg1"/>
                </a:solidFill>
                <a:latin typeface="+mj-lt"/>
              </a:rPr>
              <a:t>Mrs Healey </a:t>
            </a:r>
          </a:p>
          <a:p>
            <a:pPr algn="ctr"/>
            <a:r>
              <a:rPr lang="en-GB" sz="2000" dirty="0">
                <a:solidFill>
                  <a:schemeClr val="bg1"/>
                </a:solidFill>
                <a:latin typeface="+mj-lt"/>
              </a:rPr>
              <a:t>(Thurs- Fri)</a:t>
            </a:r>
          </a:p>
          <a:p>
            <a:pPr algn="ctr"/>
            <a:r>
              <a:rPr lang="en-GB" sz="2800" dirty="0">
                <a:solidFill>
                  <a:schemeClr val="bg1"/>
                </a:solidFill>
                <a:latin typeface="+mj-lt"/>
              </a:rPr>
              <a:t>Mrs Oakley</a:t>
            </a:r>
          </a:p>
          <a:p>
            <a:pPr algn="ctr"/>
            <a:r>
              <a:rPr lang="en-GB" sz="2800" dirty="0">
                <a:solidFill>
                  <a:schemeClr val="bg1"/>
                </a:solidFill>
                <a:latin typeface="+mj-lt"/>
              </a:rPr>
              <a:t>Mrs Wiggins</a:t>
            </a:r>
          </a:p>
          <a:p>
            <a:pPr algn="ctr"/>
            <a:endParaRPr lang="en-US" sz="2800" dirty="0">
              <a:solidFill>
                <a:schemeClr val="bg1"/>
              </a:solidFill>
              <a:latin typeface="+mj-lt"/>
            </a:endParaRPr>
          </a:p>
        </p:txBody>
      </p:sp>
      <p:sp>
        <p:nvSpPr>
          <p:cNvPr id="9" name="Flowchart: Process 8">
            <a:extLst>
              <a:ext uri="{FF2B5EF4-FFF2-40B4-BE49-F238E27FC236}">
                <a16:creationId xmlns:a16="http://schemas.microsoft.com/office/drawing/2014/main" id="{83483C93-C599-41A6-A02B-7050D3084E03}"/>
              </a:ext>
            </a:extLst>
          </p:cNvPr>
          <p:cNvSpPr/>
          <p:nvPr/>
        </p:nvSpPr>
        <p:spPr>
          <a:xfrm>
            <a:off x="6297463" y="4020328"/>
            <a:ext cx="3844064" cy="2518903"/>
          </a:xfrm>
          <a:prstGeom prst="flowChartProcess">
            <a:avLst/>
          </a:prstGeom>
          <a:solidFill>
            <a:schemeClr val="accent4">
              <a:lumMod val="75000"/>
            </a:schemeClr>
          </a:solidFill>
          <a:ln w="76200">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800" b="1" u="sng" dirty="0">
                <a:solidFill>
                  <a:schemeClr val="bg1"/>
                </a:solidFill>
                <a:latin typeface="+mj-lt"/>
              </a:rPr>
              <a:t>Earhart Class</a:t>
            </a:r>
          </a:p>
          <a:p>
            <a:pPr algn="ctr"/>
            <a:r>
              <a:rPr lang="en-GB" sz="2800" u="sng" dirty="0">
                <a:solidFill>
                  <a:schemeClr val="bg1"/>
                </a:solidFill>
                <a:latin typeface="+mj-lt"/>
              </a:rPr>
              <a:t> </a:t>
            </a:r>
          </a:p>
          <a:p>
            <a:pPr algn="ctr"/>
            <a:r>
              <a:rPr lang="en-GB" sz="2800" dirty="0">
                <a:solidFill>
                  <a:schemeClr val="bg1"/>
                </a:solidFill>
                <a:latin typeface="+mj-lt"/>
              </a:rPr>
              <a:t>Mrs Hook</a:t>
            </a:r>
          </a:p>
          <a:p>
            <a:pPr algn="ctr"/>
            <a:r>
              <a:rPr lang="en-GB" sz="2800" dirty="0">
                <a:solidFill>
                  <a:schemeClr val="bg1"/>
                </a:solidFill>
                <a:latin typeface="+mj-lt"/>
              </a:rPr>
              <a:t>Mrs Moore</a:t>
            </a:r>
          </a:p>
        </p:txBody>
      </p:sp>
      <p:sp>
        <p:nvSpPr>
          <p:cNvPr id="10" name="Flowchart: Process 9">
            <a:extLst>
              <a:ext uri="{FF2B5EF4-FFF2-40B4-BE49-F238E27FC236}">
                <a16:creationId xmlns:a16="http://schemas.microsoft.com/office/drawing/2014/main" id="{6355AB29-4F3A-42DC-8A0C-6EA17EB5D1F5}"/>
              </a:ext>
            </a:extLst>
          </p:cNvPr>
          <p:cNvSpPr/>
          <p:nvPr/>
        </p:nvSpPr>
        <p:spPr>
          <a:xfrm>
            <a:off x="7004065" y="317633"/>
            <a:ext cx="5011386" cy="2762453"/>
          </a:xfrm>
          <a:prstGeom prst="flowChartProcess">
            <a:avLst/>
          </a:prstGeom>
          <a:solidFill>
            <a:schemeClr val="accent4">
              <a:lumMod val="75000"/>
            </a:schemeClr>
          </a:solidFill>
          <a:ln w="76200">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GB" sz="2800" b="1" u="sng" dirty="0">
                <a:solidFill>
                  <a:schemeClr val="bg1"/>
                </a:solidFill>
                <a:latin typeface="+mj-lt"/>
              </a:rPr>
              <a:t>Goodall Class</a:t>
            </a:r>
          </a:p>
          <a:p>
            <a:pPr algn="ctr"/>
            <a:endParaRPr lang="en-GB" sz="2800" b="1" u="sng" dirty="0">
              <a:solidFill>
                <a:schemeClr val="bg1"/>
              </a:solidFill>
              <a:latin typeface="+mj-lt"/>
            </a:endParaRPr>
          </a:p>
          <a:p>
            <a:pPr algn="ctr"/>
            <a:r>
              <a:rPr lang="en-GB" sz="2800" dirty="0">
                <a:solidFill>
                  <a:schemeClr val="bg1"/>
                </a:solidFill>
                <a:latin typeface="+mj-lt"/>
              </a:rPr>
              <a:t>Miss Roe</a:t>
            </a:r>
          </a:p>
          <a:p>
            <a:pPr algn="ctr"/>
            <a:r>
              <a:rPr lang="en-GB" sz="2800" dirty="0">
                <a:solidFill>
                  <a:schemeClr val="bg1"/>
                </a:solidFill>
                <a:latin typeface="+mj-lt"/>
              </a:rPr>
              <a:t>Mrs Catt</a:t>
            </a:r>
          </a:p>
        </p:txBody>
      </p:sp>
      <p:pic>
        <p:nvPicPr>
          <p:cNvPr id="2" name="Picture 1"/>
          <p:cNvPicPr>
            <a:picLocks noChangeAspect="1"/>
          </p:cNvPicPr>
          <p:nvPr/>
        </p:nvPicPr>
        <p:blipFill rotWithShape="1">
          <a:blip r:embed="rId3"/>
          <a:srcRect r="59464"/>
          <a:stretch/>
        </p:blipFill>
        <p:spPr>
          <a:xfrm>
            <a:off x="9620667" y="4422288"/>
            <a:ext cx="1031968" cy="1306210"/>
          </a:xfrm>
          <a:prstGeom prst="rect">
            <a:avLst/>
          </a:prstGeom>
          <a:ln w="76200">
            <a:solidFill>
              <a:srgbClr val="FFFF00"/>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5215" r="34707" b="3674"/>
          <a:stretch/>
        </p:blipFill>
        <p:spPr>
          <a:xfrm rot="5400000">
            <a:off x="7303506" y="2367254"/>
            <a:ext cx="1357160" cy="1264462"/>
          </a:xfrm>
          <a:prstGeom prst="rect">
            <a:avLst/>
          </a:prstGeom>
          <a:ln w="98425">
            <a:solidFill>
              <a:srgbClr val="7030A0"/>
            </a:solidFill>
          </a:ln>
        </p:spPr>
      </p:pic>
      <p:pic>
        <p:nvPicPr>
          <p:cNvPr id="6" name="Picture 5"/>
          <p:cNvPicPr>
            <a:picLocks noChangeAspect="1"/>
          </p:cNvPicPr>
          <p:nvPr/>
        </p:nvPicPr>
        <p:blipFill rotWithShape="1">
          <a:blip r:embed="rId5"/>
          <a:srcRect r="74389" b="1237"/>
          <a:stretch/>
        </p:blipFill>
        <p:spPr>
          <a:xfrm>
            <a:off x="267658" y="2411282"/>
            <a:ext cx="969315" cy="1498738"/>
          </a:xfrm>
          <a:prstGeom prst="rect">
            <a:avLst/>
          </a:prstGeom>
          <a:ln w="127000" cap="sq">
            <a:solidFill>
              <a:srgbClr val="FFC000"/>
            </a:solidFill>
            <a:miter lim="800000"/>
          </a:ln>
          <a:effectLst>
            <a:outerShdw blurRad="57150" dist="50800" dir="2700000" algn="tl" rotWithShape="0">
              <a:srgbClr val="000000">
                <a:alpha val="40000"/>
              </a:srgbClr>
            </a:outerShdw>
          </a:effectLst>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3427" t="9158" r="26321" b="18247"/>
          <a:stretch/>
        </p:blipFill>
        <p:spPr>
          <a:xfrm rot="5400000">
            <a:off x="10708259" y="4569235"/>
            <a:ext cx="1306210" cy="1012316"/>
          </a:xfrm>
          <a:prstGeom prst="rec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46517" y="4423274"/>
            <a:ext cx="1151991" cy="863994"/>
          </a:xfrm>
          <a:prstGeom prst="rect">
            <a:avLst/>
          </a:prstGeom>
          <a:ln w="127000" cap="sq">
            <a:solidFill>
              <a:srgbClr val="FFC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41A0139F-8840-4A90-B3DD-344B7FA72FAD}"/>
              </a:ext>
            </a:extLst>
          </p:cNvPr>
          <p:cNvPicPr>
            <a:picLocks noChangeAspect="1"/>
          </p:cNvPicPr>
          <p:nvPr/>
        </p:nvPicPr>
        <p:blipFill>
          <a:blip r:embed="rId8"/>
          <a:stretch>
            <a:fillRect/>
          </a:stretch>
        </p:blipFill>
        <p:spPr>
          <a:xfrm>
            <a:off x="1657716" y="2411282"/>
            <a:ext cx="940226" cy="1602223"/>
          </a:xfrm>
          <a:prstGeom prst="rect">
            <a:avLst/>
          </a:prstGeom>
          <a:ln w="130175">
            <a:solidFill>
              <a:srgbClr val="FFC000"/>
            </a:solidFill>
          </a:ln>
        </p:spPr>
      </p:pic>
      <p:pic>
        <p:nvPicPr>
          <p:cNvPr id="18" name="Picture 17">
            <a:extLst>
              <a:ext uri="{FF2B5EF4-FFF2-40B4-BE49-F238E27FC236}">
                <a16:creationId xmlns:a16="http://schemas.microsoft.com/office/drawing/2014/main" id="{6B487EE4-5098-497A-ADD7-C4F512398329}"/>
              </a:ext>
            </a:extLst>
          </p:cNvPr>
          <p:cNvPicPr>
            <a:picLocks noChangeAspect="1"/>
          </p:cNvPicPr>
          <p:nvPr/>
        </p:nvPicPr>
        <p:blipFill rotWithShape="1">
          <a:blip r:embed="rId9"/>
          <a:srcRect l="8680" t="22259" r="31937" b="21002"/>
          <a:stretch/>
        </p:blipFill>
        <p:spPr>
          <a:xfrm>
            <a:off x="10624651" y="2185211"/>
            <a:ext cx="1181349" cy="1506007"/>
          </a:xfrm>
          <a:prstGeom prst="rect">
            <a:avLst/>
          </a:prstGeom>
          <a:ln w="130175">
            <a:solidFill>
              <a:srgbClr val="7030A0"/>
            </a:solidFill>
          </a:ln>
        </p:spPr>
      </p:pic>
    </p:spTree>
    <p:extLst>
      <p:ext uri="{BB962C8B-B14F-4D97-AF65-F5344CB8AC3E}">
        <p14:creationId xmlns:p14="http://schemas.microsoft.com/office/powerpoint/2010/main" val="59582380"/>
      </p:ext>
    </p:extLst>
  </p:cSld>
  <p:clrMapOvr>
    <a:masterClrMapping/>
  </p:clrMapOvr>
  <mc:AlternateContent xmlns:mc="http://schemas.openxmlformats.org/markup-compatibility/2006" xmlns:p14="http://schemas.microsoft.com/office/powerpoint/2010/main">
    <mc:Choice Requires="p14">
      <p:transition spd="slow" p14:dur="2000" advTm="23189"/>
    </mc:Choice>
    <mc:Fallback xmlns="">
      <p:transition spd="slow" advTm="2318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3"/>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t>Thank You!</a:t>
            </a:r>
            <a:endParaRPr lang="ru-RU"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a:xfrm rot="720000">
            <a:off x="8300294" y="3994706"/>
            <a:ext cx="4135380" cy="884424"/>
          </a:xfrm>
        </p:spPr>
        <p:txBody>
          <a:bodyPr/>
          <a:lstStyle/>
          <a:p>
            <a:r>
              <a:rPr lang="en-GB" sz="1600" dirty="0">
                <a:latin typeface="+mj-lt"/>
              </a:rPr>
              <a:t>We hope that your children have a wonderful time in Year 1.</a:t>
            </a:r>
            <a:endParaRPr lang="ru-RU" sz="1600" dirty="0">
              <a:latin typeface="+mj-lt"/>
            </a:endParaRPr>
          </a:p>
        </p:txBody>
      </p:sp>
    </p:spTree>
    <p:extLst>
      <p:ext uri="{BB962C8B-B14F-4D97-AF65-F5344CB8AC3E}">
        <p14:creationId xmlns:p14="http://schemas.microsoft.com/office/powerpoint/2010/main" val="1923331524"/>
      </p:ext>
    </p:extLst>
  </p:cSld>
  <p:clrMapOvr>
    <a:masterClrMapping/>
  </p:clrMapOvr>
  <mc:AlternateContent xmlns:mc="http://schemas.openxmlformats.org/markup-compatibility/2006" xmlns:p14="http://schemas.microsoft.com/office/powerpoint/2010/main">
    <mc:Choice Requires="p14">
      <p:transition spd="slow" p14:dur="2000" advTm="8564"/>
    </mc:Choice>
    <mc:Fallback xmlns="">
      <p:transition spd="slow" advTm="856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352552" y="395760"/>
            <a:ext cx="3508248" cy="832104"/>
          </a:xfrm>
        </p:spPr>
        <p:txBody>
          <a:bodyPr>
            <a:normAutofit/>
          </a:bodyPr>
          <a:lstStyle/>
          <a:p>
            <a:r>
              <a:rPr lang="en-US" sz="3200" dirty="0">
                <a:latin typeface="+mj-lt"/>
              </a:rPr>
              <a:t>  Emails </a:t>
            </a: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en-US" smtClean="0"/>
              <a:t>3</a:t>
            </a:fld>
            <a:endParaRPr lang="en-US" dirty="0"/>
          </a:p>
        </p:txBody>
      </p:sp>
      <p:pic>
        <p:nvPicPr>
          <p:cNvPr id="9" name="Graphic 8" descr="Email">
            <a:extLst>
              <a:ext uri="{FF2B5EF4-FFF2-40B4-BE49-F238E27FC236}">
                <a16:creationId xmlns:a16="http://schemas.microsoft.com/office/drawing/2014/main" id="{2EC4A42E-451B-4683-BA66-FD58BABEB2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02292" y="401004"/>
            <a:ext cx="727879" cy="727879"/>
          </a:xfrm>
          <a:prstGeom prst="rect">
            <a:avLst/>
          </a:prstGeom>
        </p:spPr>
      </p:pic>
      <p:sp>
        <p:nvSpPr>
          <p:cNvPr id="10" name="TextBox 9">
            <a:extLst>
              <a:ext uri="{FF2B5EF4-FFF2-40B4-BE49-F238E27FC236}">
                <a16:creationId xmlns:a16="http://schemas.microsoft.com/office/drawing/2014/main" id="{CF7EEDDC-8451-4A8D-81AC-78AA8DAC5337}"/>
              </a:ext>
            </a:extLst>
          </p:cNvPr>
          <p:cNvSpPr txBox="1"/>
          <p:nvPr/>
        </p:nvSpPr>
        <p:spPr>
          <a:xfrm>
            <a:off x="572976" y="1855929"/>
            <a:ext cx="6178213" cy="3416320"/>
          </a:xfrm>
          <a:prstGeom prst="rect">
            <a:avLst/>
          </a:prstGeom>
          <a:solidFill>
            <a:schemeClr val="accent4">
              <a:lumMod val="75000"/>
            </a:schemeClr>
          </a:solidFill>
          <a:ln w="76200"/>
        </p:spPr>
        <p:style>
          <a:lnRef idx="2">
            <a:schemeClr val="accent2"/>
          </a:lnRef>
          <a:fillRef idx="1">
            <a:schemeClr val="lt1"/>
          </a:fillRef>
          <a:effectRef idx="0">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GB" sz="2400" dirty="0">
                <a:solidFill>
                  <a:schemeClr val="bg1"/>
                </a:solidFill>
                <a:latin typeface="+mj-lt"/>
              </a:rPr>
              <a:t>Governors duty</a:t>
            </a:r>
          </a:p>
          <a:p>
            <a:endParaRPr lang="en-GB" sz="2400" dirty="0">
              <a:solidFill>
                <a:schemeClr val="bg1"/>
              </a:solidFill>
              <a:latin typeface="+mj-lt"/>
            </a:endParaRPr>
          </a:p>
          <a:p>
            <a:pPr marL="342900" indent="-342900">
              <a:buFont typeface="Arial" panose="020B0604020202020204" pitchFamily="34" charset="0"/>
              <a:buChar char="•"/>
            </a:pPr>
            <a:r>
              <a:rPr lang="en-GB" sz="2400" dirty="0">
                <a:solidFill>
                  <a:schemeClr val="bg1"/>
                </a:solidFill>
                <a:latin typeface="+mj-lt"/>
              </a:rPr>
              <a:t>No emails after 5pm Monday-Friday or during weekends and holidays.</a:t>
            </a:r>
          </a:p>
          <a:p>
            <a:endParaRPr lang="en-GB" sz="2400" dirty="0">
              <a:solidFill>
                <a:schemeClr val="bg1"/>
              </a:solidFill>
              <a:latin typeface="+mj-lt"/>
            </a:endParaRPr>
          </a:p>
          <a:p>
            <a:pPr marL="342900" indent="-342900">
              <a:buFont typeface="Arial" panose="020B0604020202020204" pitchFamily="34" charset="0"/>
              <a:buChar char="•"/>
            </a:pPr>
            <a:r>
              <a:rPr lang="en-GB" sz="2400" dirty="0">
                <a:solidFill>
                  <a:schemeClr val="bg1"/>
                </a:solidFill>
                <a:latin typeface="+mj-lt"/>
              </a:rPr>
              <a:t>Staff will respond to emails within 48hours</a:t>
            </a:r>
          </a:p>
          <a:p>
            <a:endParaRPr lang="en-GB" sz="2400" dirty="0">
              <a:solidFill>
                <a:schemeClr val="bg1"/>
              </a:solidFill>
              <a:latin typeface="+mj-lt"/>
            </a:endParaRPr>
          </a:p>
          <a:p>
            <a:pPr marL="342900" indent="-342900">
              <a:buFont typeface="Arial" panose="020B0604020202020204" pitchFamily="34" charset="0"/>
              <a:buChar char="•"/>
            </a:pPr>
            <a:r>
              <a:rPr lang="en-GB" sz="2400" dirty="0">
                <a:solidFill>
                  <a:schemeClr val="bg1"/>
                </a:solidFill>
                <a:latin typeface="+mj-lt"/>
              </a:rPr>
              <a:t>Urgent enquiries </a:t>
            </a:r>
          </a:p>
        </p:txBody>
      </p:sp>
      <p:pic>
        <p:nvPicPr>
          <p:cNvPr id="11" name="Picture 10">
            <a:extLst>
              <a:ext uri="{FF2B5EF4-FFF2-40B4-BE49-F238E27FC236}">
                <a16:creationId xmlns:a16="http://schemas.microsoft.com/office/drawing/2014/main" id="{EA774F8F-2557-40B9-9119-0E11E5486657}"/>
              </a:ext>
            </a:extLst>
          </p:cNvPr>
          <p:cNvPicPr>
            <a:picLocks noChangeAspect="1"/>
          </p:cNvPicPr>
          <p:nvPr/>
        </p:nvPicPr>
        <p:blipFill rotWithShape="1">
          <a:blip r:embed="rId5"/>
          <a:srcRect b="27067"/>
          <a:stretch/>
        </p:blipFill>
        <p:spPr>
          <a:xfrm rot="581236">
            <a:off x="7462663" y="1754310"/>
            <a:ext cx="4176000" cy="3496425"/>
          </a:xfrm>
          <a:prstGeom prst="rect">
            <a:avLst/>
          </a:prstGeom>
          <a:ln w="76200">
            <a:solidFill>
              <a:srgbClr val="FFFF00"/>
            </a:solidFill>
          </a:ln>
        </p:spPr>
      </p:pic>
    </p:spTree>
    <p:extLst>
      <p:ext uri="{BB962C8B-B14F-4D97-AF65-F5344CB8AC3E}">
        <p14:creationId xmlns:p14="http://schemas.microsoft.com/office/powerpoint/2010/main" val="4138966289"/>
      </p:ext>
    </p:extLst>
  </p:cSld>
  <p:clrMapOvr>
    <a:masterClrMapping/>
  </p:clrMapOvr>
  <mc:AlternateContent xmlns:mc="http://schemas.openxmlformats.org/markup-compatibility/2006" xmlns:p14="http://schemas.microsoft.com/office/powerpoint/2010/main">
    <mc:Choice Requires="p14">
      <p:transition spd="slow" p14:dur="2000" advTm="22134"/>
    </mc:Choice>
    <mc:Fallback xmlns="">
      <p:transition spd="slow" advTm="221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4</a:t>
            </a:fld>
            <a:endParaRPr lang="en-US" dirty="0"/>
          </a:p>
        </p:txBody>
      </p:sp>
      <p:pic>
        <p:nvPicPr>
          <p:cNvPr id="5" name="Graphic 4" descr="Classroom">
            <a:extLst>
              <a:ext uri="{FF2B5EF4-FFF2-40B4-BE49-F238E27FC236}">
                <a16:creationId xmlns:a16="http://schemas.microsoft.com/office/drawing/2014/main" id="{FCAADF0D-A027-4F1B-A737-D1C0FEBE25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74390">
            <a:off x="3832577" y="249152"/>
            <a:ext cx="914400" cy="914400"/>
          </a:xfrm>
          <a:prstGeom prst="rect">
            <a:avLst/>
          </a:prstGeom>
        </p:spPr>
      </p:pic>
      <p:pic>
        <p:nvPicPr>
          <p:cNvPr id="6" name="Picture Placeholder 8" descr="Painting and Drawing Tools Set">
            <a:extLst>
              <a:ext uri="{FF2B5EF4-FFF2-40B4-BE49-F238E27FC236}">
                <a16:creationId xmlns:a16="http://schemas.microsoft.com/office/drawing/2014/main" id="{78960051-1E04-49B6-A9E9-3649F24202E2}"/>
              </a:ext>
            </a:extLst>
          </p:cNvPr>
          <p:cNvPicPr>
            <a:picLocks noChangeAspect="1"/>
          </p:cNvPicPr>
          <p:nvPr/>
        </p:nvPicPr>
        <p:blipFill rotWithShape="1">
          <a:blip r:embed="rId5">
            <a:alphaModFix amt="50000"/>
          </a:blip>
          <a:srcRect t="9323" b="6407"/>
          <a:stretch/>
        </p:blipFill>
        <p:spPr>
          <a:xfrm>
            <a:off x="0" y="0"/>
            <a:ext cx="12191980" cy="6857999"/>
          </a:xfrm>
          <a:prstGeom prst="rect">
            <a:avLst/>
          </a:prstGeom>
        </p:spPr>
      </p:pic>
      <p:sp>
        <p:nvSpPr>
          <p:cNvPr id="10" name="Flowchart: Process 9">
            <a:extLst>
              <a:ext uri="{FF2B5EF4-FFF2-40B4-BE49-F238E27FC236}">
                <a16:creationId xmlns:a16="http://schemas.microsoft.com/office/drawing/2014/main" id="{6355AB29-4F3A-42DC-8A0C-6EA17EB5D1F5}"/>
              </a:ext>
            </a:extLst>
          </p:cNvPr>
          <p:cNvSpPr/>
          <p:nvPr/>
        </p:nvSpPr>
        <p:spPr>
          <a:xfrm>
            <a:off x="2341201" y="1412705"/>
            <a:ext cx="8148400" cy="5133568"/>
          </a:xfrm>
          <a:prstGeom prst="flowChartProcess">
            <a:avLst/>
          </a:prstGeom>
          <a:solidFill>
            <a:schemeClr val="accent4">
              <a:lumMod val="75000"/>
            </a:schemeClr>
          </a:solidFill>
          <a:ln w="76200">
            <a:solidFill>
              <a:srgbClr val="7030A0"/>
            </a:solidFill>
          </a:ln>
        </p:spPr>
        <p:style>
          <a:lnRef idx="2">
            <a:schemeClr val="accent5"/>
          </a:lnRef>
          <a:fillRef idx="1">
            <a:schemeClr val="lt1"/>
          </a:fillRef>
          <a:effectRef idx="0">
            <a:schemeClr val="accent5"/>
          </a:effectRef>
          <a:fontRef idx="minor">
            <a:schemeClr val="dk1"/>
          </a:fontRef>
        </p:style>
        <p:txBody>
          <a:bodyPr rtlCol="0" anchor="ctr"/>
          <a:lstStyle/>
          <a:p>
            <a:pPr marL="457200" indent="-457200">
              <a:buFont typeface="Arial" panose="020B0604020202020204" pitchFamily="34" charset="0"/>
              <a:buChar char="•"/>
            </a:pPr>
            <a:r>
              <a:rPr lang="en-GB" sz="2400" dirty="0">
                <a:solidFill>
                  <a:schemeClr val="bg1"/>
                </a:solidFill>
                <a:latin typeface="+mj-lt"/>
              </a:rPr>
              <a:t>Practical English and maths lessons</a:t>
            </a:r>
          </a:p>
          <a:p>
            <a:endParaRPr lang="en-GB" sz="2400" dirty="0">
              <a:solidFill>
                <a:schemeClr val="bg1"/>
              </a:solidFill>
              <a:latin typeface="+mj-lt"/>
            </a:endParaRPr>
          </a:p>
          <a:p>
            <a:pPr marL="457200" indent="-457200">
              <a:buFont typeface="Arial" panose="020B0604020202020204" pitchFamily="34" charset="0"/>
              <a:buChar char="•"/>
            </a:pPr>
            <a:r>
              <a:rPr lang="en-GB" sz="2400" dirty="0">
                <a:solidFill>
                  <a:schemeClr val="bg1"/>
                </a:solidFill>
                <a:latin typeface="+mj-lt"/>
              </a:rPr>
              <a:t>Two ‘Plan, Learn and Review’ sessions per day</a:t>
            </a:r>
          </a:p>
          <a:p>
            <a:endParaRPr lang="en-GB" sz="2400" dirty="0">
              <a:solidFill>
                <a:schemeClr val="bg1"/>
              </a:solidFill>
              <a:latin typeface="+mj-lt"/>
            </a:endParaRPr>
          </a:p>
          <a:p>
            <a:pPr marL="457200" indent="-457200">
              <a:buFont typeface="Arial" panose="020B0604020202020204" pitchFamily="34" charset="0"/>
              <a:buChar char="•"/>
            </a:pPr>
            <a:r>
              <a:rPr lang="en-GB" sz="2400" dirty="0">
                <a:solidFill>
                  <a:schemeClr val="bg1"/>
                </a:solidFill>
                <a:latin typeface="+mj-lt"/>
              </a:rPr>
              <a:t>Shared reading and DEAR sessions each day</a:t>
            </a:r>
          </a:p>
          <a:p>
            <a:pPr marL="457200" indent="-457200">
              <a:buFont typeface="Arial" panose="020B0604020202020204" pitchFamily="34" charset="0"/>
              <a:buChar char="•"/>
            </a:pPr>
            <a:endParaRPr lang="en-GB" sz="2400" dirty="0">
              <a:solidFill>
                <a:schemeClr val="bg1"/>
              </a:solidFill>
              <a:latin typeface="+mj-lt"/>
            </a:endParaRPr>
          </a:p>
          <a:p>
            <a:pPr marL="457200" indent="-457200">
              <a:buFont typeface="Arial" panose="020B0604020202020204" pitchFamily="34" charset="0"/>
              <a:buChar char="•"/>
            </a:pPr>
            <a:r>
              <a:rPr lang="en-GB" sz="2400" dirty="0">
                <a:solidFill>
                  <a:schemeClr val="bg1"/>
                </a:solidFill>
                <a:latin typeface="+mj-lt"/>
              </a:rPr>
              <a:t>Continued phonic sessions</a:t>
            </a:r>
          </a:p>
          <a:p>
            <a:endParaRPr lang="en-GB" sz="2400" dirty="0">
              <a:solidFill>
                <a:schemeClr val="bg1"/>
              </a:solidFill>
              <a:latin typeface="+mj-lt"/>
            </a:endParaRPr>
          </a:p>
          <a:p>
            <a:pPr marL="457200" indent="-457200">
              <a:buFont typeface="Arial" panose="020B0604020202020204" pitchFamily="34" charset="0"/>
              <a:buChar char="•"/>
            </a:pPr>
            <a:r>
              <a:rPr lang="en-GB" sz="2400" dirty="0">
                <a:solidFill>
                  <a:schemeClr val="bg1"/>
                </a:solidFill>
                <a:latin typeface="+mj-lt"/>
              </a:rPr>
              <a:t>Circle times</a:t>
            </a:r>
          </a:p>
          <a:p>
            <a:endParaRPr lang="en-GB" sz="2400" dirty="0">
              <a:solidFill>
                <a:schemeClr val="bg1"/>
              </a:solidFill>
              <a:latin typeface="+mj-lt"/>
            </a:endParaRPr>
          </a:p>
          <a:p>
            <a:pPr marL="457200" indent="-457200">
              <a:buFont typeface="Arial" panose="020B0604020202020204" pitchFamily="34" charset="0"/>
              <a:buChar char="•"/>
            </a:pPr>
            <a:r>
              <a:rPr lang="en-GB" sz="2400" dirty="0">
                <a:solidFill>
                  <a:schemeClr val="bg1"/>
                </a:solidFill>
                <a:latin typeface="+mj-lt"/>
              </a:rPr>
              <a:t>There will be a gradual build up to a full class timetable  </a:t>
            </a:r>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229421">
            <a:off x="145606" y="419402"/>
            <a:ext cx="4391191" cy="1325563"/>
          </a:xfrm>
        </p:spPr>
        <p:txBody>
          <a:bodyPr anchor="t">
            <a:normAutofit/>
          </a:bodyPr>
          <a:lstStyle/>
          <a:p>
            <a:r>
              <a:rPr lang="en-US" sz="3600" dirty="0"/>
              <a:t>Transition from EYFS</a:t>
            </a:r>
          </a:p>
        </p:txBody>
      </p:sp>
    </p:spTree>
    <p:extLst>
      <p:ext uri="{BB962C8B-B14F-4D97-AF65-F5344CB8AC3E}">
        <p14:creationId xmlns:p14="http://schemas.microsoft.com/office/powerpoint/2010/main" val="2091678813"/>
      </p:ext>
    </p:extLst>
  </p:cSld>
  <p:clrMapOvr>
    <a:masterClrMapping/>
  </p:clrMapOvr>
  <mc:AlternateContent xmlns:mc="http://schemas.openxmlformats.org/markup-compatibility/2006" xmlns:p14="http://schemas.microsoft.com/office/powerpoint/2010/main">
    <mc:Choice Requires="p14">
      <p:transition spd="slow" p14:dur="2000" advTm="41218"/>
    </mc:Choice>
    <mc:Fallback xmlns="">
      <p:transition spd="slow" advTm="4121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9F9A-7914-429C-8B48-A81473A57190}"/>
              </a:ext>
            </a:extLst>
          </p:cNvPr>
          <p:cNvSpPr>
            <a:spLocks noGrp="1"/>
          </p:cNvSpPr>
          <p:nvPr>
            <p:ph type="title"/>
          </p:nvPr>
        </p:nvSpPr>
        <p:spPr>
          <a:xfrm rot="-360000">
            <a:off x="351203" y="1043962"/>
            <a:ext cx="4332437" cy="700842"/>
          </a:xfrm>
        </p:spPr>
        <p:txBody>
          <a:bodyPr>
            <a:normAutofit fontScale="90000"/>
          </a:bodyPr>
          <a:lstStyle/>
          <a:p>
            <a:r>
              <a:rPr lang="en-US" dirty="0"/>
              <a:t>Useful information</a:t>
            </a:r>
          </a:p>
        </p:txBody>
      </p:sp>
      <p:sp>
        <p:nvSpPr>
          <p:cNvPr id="9" name="Slide Number Placeholder 8">
            <a:extLst>
              <a:ext uri="{FF2B5EF4-FFF2-40B4-BE49-F238E27FC236}">
                <a16:creationId xmlns:a16="http://schemas.microsoft.com/office/drawing/2014/main" id="{F759139A-0794-42B5-84C4-5E9E21B10D1E}"/>
              </a:ext>
            </a:extLst>
          </p:cNvPr>
          <p:cNvSpPr>
            <a:spLocks noGrp="1"/>
          </p:cNvSpPr>
          <p:nvPr>
            <p:ph type="sldNum" sz="quarter" idx="12"/>
          </p:nvPr>
        </p:nvSpPr>
        <p:spPr/>
        <p:txBody>
          <a:bodyPr/>
          <a:lstStyle/>
          <a:p>
            <a:fld id="{98C0CDE5-970C-4CC4-BF43-0DA127E73E82}" type="slidenum">
              <a:rPr lang="en-US" smtClean="0"/>
              <a:pPr/>
              <a:t>5</a:t>
            </a:fld>
            <a:endParaRPr lang="en-US" dirty="0"/>
          </a:p>
        </p:txBody>
      </p:sp>
      <p:sp>
        <p:nvSpPr>
          <p:cNvPr id="10" name="TextBox 9">
            <a:extLst>
              <a:ext uri="{FF2B5EF4-FFF2-40B4-BE49-F238E27FC236}">
                <a16:creationId xmlns:a16="http://schemas.microsoft.com/office/drawing/2014/main" id="{007276F1-1CFD-461F-A848-337F7D8DA9AE}"/>
              </a:ext>
            </a:extLst>
          </p:cNvPr>
          <p:cNvSpPr txBox="1"/>
          <p:nvPr/>
        </p:nvSpPr>
        <p:spPr>
          <a:xfrm rot="20788438">
            <a:off x="3918935" y="1721040"/>
            <a:ext cx="9399241" cy="6833262"/>
          </a:xfrm>
          <a:prstGeom prst="rect">
            <a:avLst/>
          </a:prstGeom>
          <a:solidFill>
            <a:schemeClr val="accent4">
              <a:lumMod val="75000"/>
            </a:schemeClr>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9058271F-F70F-490A-A64B-D8F9EC053945}"/>
              </a:ext>
            </a:extLst>
          </p:cNvPr>
          <p:cNvSpPr txBox="1"/>
          <p:nvPr/>
        </p:nvSpPr>
        <p:spPr>
          <a:xfrm>
            <a:off x="4301067" y="2853266"/>
            <a:ext cx="7890933" cy="2677656"/>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bg1"/>
                </a:solidFill>
                <a:latin typeface="+mj-lt"/>
              </a:rPr>
              <a:t>Break and snack</a:t>
            </a:r>
          </a:p>
          <a:p>
            <a:endParaRPr lang="en-GB" sz="2800" dirty="0">
              <a:solidFill>
                <a:schemeClr val="bg1"/>
              </a:solidFill>
              <a:latin typeface="+mj-lt"/>
            </a:endParaRPr>
          </a:p>
          <a:p>
            <a:pPr marL="285750" indent="-285750">
              <a:buFont typeface="Arial" panose="020B0604020202020204" pitchFamily="34" charset="0"/>
              <a:buChar char="•"/>
            </a:pPr>
            <a:r>
              <a:rPr lang="en-GB" sz="2800" dirty="0">
                <a:solidFill>
                  <a:schemeClr val="bg1"/>
                </a:solidFill>
                <a:latin typeface="+mj-lt"/>
              </a:rPr>
              <a:t>Children can bring their own healthy snack for playtime as an alternative</a:t>
            </a:r>
          </a:p>
          <a:p>
            <a:pPr marL="285750" indent="-285750">
              <a:buFont typeface="Arial" panose="020B0604020202020204" pitchFamily="34" charset="0"/>
              <a:buChar char="•"/>
            </a:pPr>
            <a:endParaRPr lang="en-GB" sz="2800" dirty="0">
              <a:solidFill>
                <a:schemeClr val="bg1"/>
              </a:solidFill>
              <a:latin typeface="+mj-lt"/>
            </a:endParaRPr>
          </a:p>
          <a:p>
            <a:pPr marL="285750" indent="-285750">
              <a:buFont typeface="Arial" panose="020B0604020202020204" pitchFamily="34" charset="0"/>
              <a:buChar char="•"/>
            </a:pPr>
            <a:r>
              <a:rPr lang="en-GB" sz="2800" dirty="0">
                <a:solidFill>
                  <a:schemeClr val="bg1"/>
                </a:solidFill>
                <a:latin typeface="+mj-lt"/>
              </a:rPr>
              <a:t>Book bags</a:t>
            </a:r>
          </a:p>
        </p:txBody>
      </p:sp>
      <p:pic>
        <p:nvPicPr>
          <p:cNvPr id="17" name="Graphic 16" descr="Suitcase">
            <a:extLst>
              <a:ext uri="{FF2B5EF4-FFF2-40B4-BE49-F238E27FC236}">
                <a16:creationId xmlns:a16="http://schemas.microsoft.com/office/drawing/2014/main" id="{B9B60091-4919-4113-9070-B9E794FFEC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5912" y="2396066"/>
            <a:ext cx="914400" cy="914400"/>
          </a:xfrm>
          <a:prstGeom prst="rect">
            <a:avLst/>
          </a:prstGeom>
        </p:spPr>
      </p:pic>
      <p:pic>
        <p:nvPicPr>
          <p:cNvPr id="19" name="Graphic 18" descr="Apple">
            <a:extLst>
              <a:ext uri="{FF2B5EF4-FFF2-40B4-BE49-F238E27FC236}">
                <a16:creationId xmlns:a16="http://schemas.microsoft.com/office/drawing/2014/main" id="{93B5E7A4-ADE2-42C0-BFD9-939BF80F93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440" y="2396066"/>
            <a:ext cx="914400" cy="914400"/>
          </a:xfrm>
          <a:prstGeom prst="rect">
            <a:avLst/>
          </a:prstGeom>
        </p:spPr>
      </p:pic>
    </p:spTree>
    <p:extLst>
      <p:ext uri="{BB962C8B-B14F-4D97-AF65-F5344CB8AC3E}">
        <p14:creationId xmlns:p14="http://schemas.microsoft.com/office/powerpoint/2010/main" val="2439947281"/>
      </p:ext>
    </p:extLst>
  </p:cSld>
  <p:clrMapOvr>
    <a:masterClrMapping/>
  </p:clrMapOvr>
  <mc:AlternateContent xmlns:mc="http://schemas.openxmlformats.org/markup-compatibility/2006" xmlns:p14="http://schemas.microsoft.com/office/powerpoint/2010/main">
    <mc:Choice Requires="p14">
      <p:transition spd="slow" p14:dur="2000" advTm="15572"/>
    </mc:Choice>
    <mc:Fallback xmlns="">
      <p:transition spd="slow" advTm="1557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E3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a:off x="321732" y="4571999"/>
            <a:ext cx="7064121" cy="1963157"/>
          </a:xfrm>
          <a:solidFill>
            <a:srgbClr val="0070C0"/>
          </a:solidFill>
        </p:spPr>
        <p:txBody>
          <a:bodyPr vert="horz" lIns="91440" tIns="45720" rIns="91440" bIns="45720" rtlCol="0" anchor="ctr">
            <a:normAutofit/>
          </a:bodyPr>
          <a:lstStyle/>
          <a:p>
            <a:pPr algn="ctr"/>
            <a:r>
              <a:rPr lang="en-US" sz="3600" dirty="0">
                <a:solidFill>
                  <a:srgbClr val="FFFFFF"/>
                </a:solidFill>
              </a:rPr>
              <a:t>A Typical Day in Term 1</a:t>
            </a:r>
            <a:br>
              <a:rPr lang="en-US" sz="3600" dirty="0">
                <a:solidFill>
                  <a:srgbClr val="FFFFFF"/>
                </a:solidFill>
              </a:rPr>
            </a:br>
            <a:r>
              <a:rPr lang="en-US" sz="3600" dirty="0">
                <a:solidFill>
                  <a:srgbClr val="FFFFFF"/>
                </a:solidFill>
              </a:rPr>
              <a:t>for the Year 1 class 2023</a:t>
            </a:r>
          </a:p>
        </p:txBody>
      </p:sp>
      <p:pic>
        <p:nvPicPr>
          <p:cNvPr id="15" name="Picture Placeholder 24" descr="Child Holding Pencil While coloring">
            <a:extLst>
              <a:ext uri="{FF2B5EF4-FFF2-40B4-BE49-F238E27FC236}">
                <a16:creationId xmlns:a16="http://schemas.microsoft.com/office/drawing/2014/main" id="{79043F81-6128-4F95-9B6C-1942A242598E}"/>
              </a:ext>
            </a:extLst>
          </p:cNvPr>
          <p:cNvPicPr>
            <a:picLocks noChangeAspect="1"/>
          </p:cNvPicPr>
          <p:nvPr/>
        </p:nvPicPr>
        <p:blipFill rotWithShape="1">
          <a:blip r:embed="rId3">
            <a:extLst>
              <a:ext uri="{28A0092B-C50C-407E-A947-70E740481C1C}">
                <a14:useLocalDpi xmlns:a14="http://schemas.microsoft.com/office/drawing/2010/main" val="0"/>
              </a:ext>
            </a:extLst>
          </a:blip>
          <a:srcRect r="1" b="14738"/>
          <a:stretch/>
        </p:blipFill>
        <p:spPr>
          <a:xfrm>
            <a:off x="327547" y="321733"/>
            <a:ext cx="7058306" cy="4107392"/>
          </a:xfrm>
          <a:prstGeom prst="rect">
            <a:avLst/>
          </a:prstGeom>
        </p:spPr>
      </p:pic>
      <p:sp>
        <p:nvSpPr>
          <p:cNvPr id="22" name="Rectangle 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7534655" y="498764"/>
            <a:ext cx="4484415" cy="5947192"/>
          </a:xfrm>
        </p:spPr>
        <p:txBody>
          <a:bodyPr vert="horz" lIns="91440" tIns="45720" rIns="91440" bIns="45720" numCol="1" rtlCol="0" anchor="ctr">
            <a:normAutofit/>
          </a:bodyPr>
          <a:lstStyle/>
          <a:p>
            <a:pPr marL="0" indent="0">
              <a:lnSpc>
                <a:spcPct val="150000"/>
              </a:lnSpc>
              <a:spcBef>
                <a:spcPts val="0"/>
              </a:spcBef>
              <a:buClr>
                <a:schemeClr val="bg1"/>
              </a:buClr>
              <a:buNone/>
            </a:pPr>
            <a:r>
              <a:rPr lang="en-US" sz="1800" dirty="0">
                <a:solidFill>
                  <a:srgbClr val="FFFFFF"/>
                </a:solidFill>
                <a:latin typeface="+mj-lt"/>
              </a:rPr>
              <a:t>8:40– 9:00     </a:t>
            </a:r>
            <a:r>
              <a:rPr lang="en-US" sz="1800" dirty="0">
                <a:solidFill>
                  <a:schemeClr val="bg1"/>
                </a:solidFill>
                <a:latin typeface="+mj-lt"/>
              </a:rPr>
              <a:t>Morning Activity</a:t>
            </a:r>
            <a:endParaRPr lang="en-US" sz="1800" dirty="0">
              <a:solidFill>
                <a:srgbClr val="FFFFFF"/>
              </a:solidFill>
              <a:latin typeface="+mj-lt"/>
            </a:endParaRPr>
          </a:p>
          <a:p>
            <a:pPr marL="0" indent="0">
              <a:lnSpc>
                <a:spcPct val="150000"/>
              </a:lnSpc>
              <a:spcBef>
                <a:spcPts val="0"/>
              </a:spcBef>
              <a:buClr>
                <a:schemeClr val="bg1"/>
              </a:buClr>
              <a:buNone/>
            </a:pPr>
            <a:r>
              <a:rPr lang="en-US" sz="1800" dirty="0">
                <a:solidFill>
                  <a:srgbClr val="FFFFFF"/>
                </a:solidFill>
                <a:latin typeface="+mj-lt"/>
              </a:rPr>
              <a:t>9:00- 9:30     </a:t>
            </a:r>
            <a:r>
              <a:rPr lang="en-GB" sz="1800" dirty="0">
                <a:solidFill>
                  <a:schemeClr val="bg1"/>
                </a:solidFill>
                <a:latin typeface="+mj-lt"/>
              </a:rPr>
              <a:t>Phonics</a:t>
            </a:r>
            <a:endParaRPr lang="en-US" sz="1800" dirty="0">
              <a:solidFill>
                <a:srgbClr val="FFFFFF"/>
              </a:solidFill>
              <a:latin typeface="+mj-lt"/>
            </a:endParaRPr>
          </a:p>
          <a:p>
            <a:pPr marL="0" indent="0">
              <a:lnSpc>
                <a:spcPct val="150000"/>
              </a:lnSpc>
              <a:spcBef>
                <a:spcPts val="0"/>
              </a:spcBef>
              <a:buClr>
                <a:schemeClr val="bg1"/>
              </a:buClr>
              <a:buNone/>
            </a:pPr>
            <a:r>
              <a:rPr lang="en-US" sz="1800" dirty="0">
                <a:solidFill>
                  <a:srgbClr val="FFFFFF"/>
                </a:solidFill>
                <a:latin typeface="+mj-lt"/>
              </a:rPr>
              <a:t>9:30-10:10     </a:t>
            </a:r>
            <a:r>
              <a:rPr lang="en-US" sz="1800" dirty="0" err="1">
                <a:solidFill>
                  <a:schemeClr val="bg1"/>
                </a:solidFill>
                <a:latin typeface="+mj-lt"/>
              </a:rPr>
              <a:t>Maths</a:t>
            </a:r>
            <a:endParaRPr lang="en-US" sz="1800" dirty="0">
              <a:solidFill>
                <a:srgbClr val="FFFFFF"/>
              </a:solidFill>
              <a:latin typeface="+mj-lt"/>
            </a:endParaRPr>
          </a:p>
          <a:p>
            <a:pPr marL="0" indent="0">
              <a:lnSpc>
                <a:spcPct val="150000"/>
              </a:lnSpc>
              <a:spcBef>
                <a:spcPts val="0"/>
              </a:spcBef>
              <a:buClr>
                <a:schemeClr val="bg1"/>
              </a:buClr>
              <a:buNone/>
            </a:pPr>
            <a:r>
              <a:rPr lang="en-US" sz="1800" dirty="0">
                <a:solidFill>
                  <a:srgbClr val="FFFFFF"/>
                </a:solidFill>
                <a:latin typeface="+mj-lt"/>
              </a:rPr>
              <a:t>10:15-10:30   </a:t>
            </a:r>
            <a:r>
              <a:rPr lang="en-GB" sz="1800" b="1" dirty="0">
                <a:solidFill>
                  <a:schemeClr val="bg1"/>
                </a:solidFill>
                <a:latin typeface="+mj-lt"/>
              </a:rPr>
              <a:t>Break &amp; snack</a:t>
            </a:r>
            <a:endParaRPr lang="en-US" sz="1800" dirty="0">
              <a:solidFill>
                <a:srgbClr val="FFFFFF"/>
              </a:solidFill>
              <a:latin typeface="+mj-lt"/>
            </a:endParaRPr>
          </a:p>
          <a:p>
            <a:pPr marL="0" indent="0">
              <a:lnSpc>
                <a:spcPct val="150000"/>
              </a:lnSpc>
              <a:spcBef>
                <a:spcPts val="0"/>
              </a:spcBef>
              <a:buClr>
                <a:schemeClr val="bg1"/>
              </a:buClr>
              <a:buNone/>
            </a:pPr>
            <a:r>
              <a:rPr lang="en-US" sz="1800" dirty="0">
                <a:solidFill>
                  <a:srgbClr val="FFFFFF"/>
                </a:solidFill>
                <a:latin typeface="+mj-lt"/>
              </a:rPr>
              <a:t>10:30-11:15    </a:t>
            </a:r>
            <a:r>
              <a:rPr lang="en-GB" sz="1800" dirty="0">
                <a:solidFill>
                  <a:schemeClr val="bg1"/>
                </a:solidFill>
                <a:latin typeface="+mj-lt"/>
              </a:rPr>
              <a:t>Plan, Learn, Review</a:t>
            </a:r>
          </a:p>
          <a:p>
            <a:pPr marL="0" indent="0">
              <a:lnSpc>
                <a:spcPct val="150000"/>
              </a:lnSpc>
              <a:spcBef>
                <a:spcPts val="0"/>
              </a:spcBef>
              <a:buClr>
                <a:schemeClr val="bg1"/>
              </a:buClr>
              <a:buNone/>
            </a:pPr>
            <a:r>
              <a:rPr lang="en-US" sz="1800" dirty="0">
                <a:solidFill>
                  <a:schemeClr val="bg1"/>
                </a:solidFill>
                <a:latin typeface="+mj-lt"/>
              </a:rPr>
              <a:t>11.15-11.30     </a:t>
            </a:r>
            <a:r>
              <a:rPr lang="en-US" sz="1800" dirty="0" err="1">
                <a:solidFill>
                  <a:schemeClr val="bg1"/>
                </a:solidFill>
                <a:latin typeface="+mj-lt"/>
              </a:rPr>
              <a:t>Maths</a:t>
            </a:r>
            <a:r>
              <a:rPr lang="en-US" sz="1800" dirty="0">
                <a:solidFill>
                  <a:schemeClr val="bg1"/>
                </a:solidFill>
                <a:latin typeface="+mj-lt"/>
              </a:rPr>
              <a:t> Fluency</a:t>
            </a:r>
            <a:endParaRPr lang="en-US" sz="1800" dirty="0">
              <a:solidFill>
                <a:srgbClr val="FFFFFF"/>
              </a:solidFill>
              <a:latin typeface="+mj-lt"/>
            </a:endParaRPr>
          </a:p>
          <a:p>
            <a:pPr marL="0" indent="0">
              <a:lnSpc>
                <a:spcPct val="150000"/>
              </a:lnSpc>
              <a:spcBef>
                <a:spcPts val="0"/>
              </a:spcBef>
              <a:buClr>
                <a:schemeClr val="bg1"/>
              </a:buClr>
              <a:buNone/>
            </a:pPr>
            <a:r>
              <a:rPr lang="en-US" sz="1800" dirty="0">
                <a:solidFill>
                  <a:srgbClr val="FFFFFF"/>
                </a:solidFill>
                <a:latin typeface="+mj-lt"/>
              </a:rPr>
              <a:t>11:45-12:45    </a:t>
            </a:r>
            <a:r>
              <a:rPr lang="en-GB" sz="1800" b="1" dirty="0">
                <a:solidFill>
                  <a:schemeClr val="bg1"/>
                </a:solidFill>
                <a:latin typeface="+mj-lt"/>
              </a:rPr>
              <a:t>Lunch</a:t>
            </a:r>
            <a:endParaRPr lang="en-US" sz="1800" dirty="0">
              <a:solidFill>
                <a:srgbClr val="FFFFFF"/>
              </a:solidFill>
              <a:latin typeface="+mj-lt"/>
            </a:endParaRPr>
          </a:p>
          <a:p>
            <a:pPr marL="0" indent="0">
              <a:lnSpc>
                <a:spcPct val="150000"/>
              </a:lnSpc>
              <a:spcBef>
                <a:spcPts val="0"/>
              </a:spcBef>
              <a:buClr>
                <a:schemeClr val="bg1"/>
              </a:buClr>
              <a:buNone/>
            </a:pPr>
            <a:r>
              <a:rPr lang="en-US" sz="1800" dirty="0">
                <a:solidFill>
                  <a:srgbClr val="FFFFFF"/>
                </a:solidFill>
                <a:latin typeface="+mj-lt"/>
              </a:rPr>
              <a:t>12:45-13:20   English</a:t>
            </a:r>
          </a:p>
          <a:p>
            <a:pPr marL="0" indent="0">
              <a:lnSpc>
                <a:spcPct val="150000"/>
              </a:lnSpc>
              <a:spcBef>
                <a:spcPts val="0"/>
              </a:spcBef>
              <a:buClr>
                <a:schemeClr val="bg1"/>
              </a:buClr>
              <a:buNone/>
            </a:pPr>
            <a:r>
              <a:rPr lang="en-US" sz="1800" dirty="0">
                <a:solidFill>
                  <a:srgbClr val="FFFFFF"/>
                </a:solidFill>
                <a:latin typeface="+mj-lt"/>
              </a:rPr>
              <a:t>13:20-14:15   Linked Provision</a:t>
            </a:r>
          </a:p>
          <a:p>
            <a:pPr marL="0" indent="0">
              <a:lnSpc>
                <a:spcPct val="150000"/>
              </a:lnSpc>
              <a:spcBef>
                <a:spcPts val="0"/>
              </a:spcBef>
              <a:buClr>
                <a:schemeClr val="bg1"/>
              </a:buClr>
              <a:buNone/>
            </a:pPr>
            <a:r>
              <a:rPr lang="en-US" sz="1800" dirty="0">
                <a:solidFill>
                  <a:srgbClr val="FFFFFF"/>
                </a:solidFill>
                <a:latin typeface="+mj-lt"/>
              </a:rPr>
              <a:t>14:15-15:00    </a:t>
            </a:r>
            <a:r>
              <a:rPr lang="en-GB" sz="1800" dirty="0">
                <a:solidFill>
                  <a:schemeClr val="bg1"/>
                </a:solidFill>
                <a:latin typeface="+mj-lt"/>
              </a:rPr>
              <a:t>Plan, Learn, Review</a:t>
            </a:r>
            <a:endParaRPr lang="en-US" sz="1800" dirty="0">
              <a:solidFill>
                <a:srgbClr val="FFFFFF"/>
              </a:solidFill>
              <a:latin typeface="+mj-lt"/>
            </a:endParaRPr>
          </a:p>
          <a:p>
            <a:pPr marL="0" indent="0">
              <a:lnSpc>
                <a:spcPct val="150000"/>
              </a:lnSpc>
              <a:spcBef>
                <a:spcPts val="0"/>
              </a:spcBef>
              <a:buClr>
                <a:schemeClr val="bg1"/>
              </a:buClr>
              <a:buNone/>
            </a:pPr>
            <a:r>
              <a:rPr lang="en-US" sz="1800" dirty="0">
                <a:solidFill>
                  <a:srgbClr val="FFFFFF"/>
                </a:solidFill>
                <a:latin typeface="+mj-lt"/>
              </a:rPr>
              <a:t>15:15	        Home</a:t>
            </a:r>
            <a:endParaRPr lang="en-GB" sz="1800" dirty="0">
              <a:solidFill>
                <a:schemeClr val="bg1"/>
              </a:solidFill>
              <a:latin typeface="+mj-lt"/>
            </a:endParaRP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a:xfrm>
            <a:off x="10837333" y="6535157"/>
            <a:ext cx="973667" cy="274320"/>
          </a:xfrm>
        </p:spPr>
        <p:txBody>
          <a:bodyPr vert="horz" lIns="91440" tIns="45720" rIns="91440" bIns="45720" rtlCol="0" anchor="ctr">
            <a:normAutofit/>
          </a:bodyPr>
          <a:lstStyle/>
          <a:p>
            <a:pPr algn="r">
              <a:spcAft>
                <a:spcPts val="600"/>
              </a:spcAft>
              <a:defRPr/>
            </a:pPr>
            <a:fld id="{98C0CDE5-970C-4CC4-BF43-0DA127E73E82}" type="slidenum">
              <a:rPr lang="en-US" sz="1200" b="0">
                <a:solidFill>
                  <a:prstClr val="black">
                    <a:tint val="75000"/>
                  </a:prstClr>
                </a:solidFill>
                <a:latin typeface="Calibri" panose="020F0502020204030204"/>
              </a:rPr>
              <a:pPr algn="r">
                <a:spcAft>
                  <a:spcPts val="600"/>
                </a:spcAft>
                <a:defRPr/>
              </a:pPr>
              <a:t>6</a:t>
            </a:fld>
            <a:endParaRPr lang="en-US" sz="1200" b="0">
              <a:solidFill>
                <a:prstClr val="black">
                  <a:tint val="75000"/>
                </a:prstClr>
              </a:solidFill>
              <a:latin typeface="Calibri" panose="020F0502020204030204"/>
            </a:endParaRPr>
          </a:p>
        </p:txBody>
      </p:sp>
    </p:spTree>
    <p:extLst>
      <p:ext uri="{BB962C8B-B14F-4D97-AF65-F5344CB8AC3E}">
        <p14:creationId xmlns:p14="http://schemas.microsoft.com/office/powerpoint/2010/main" val="3671418030"/>
      </p:ext>
    </p:extLst>
  </p:cSld>
  <p:clrMapOvr>
    <a:masterClrMapping/>
  </p:clrMapOvr>
  <mc:AlternateContent xmlns:mc="http://schemas.openxmlformats.org/markup-compatibility/2006" xmlns:p14="http://schemas.microsoft.com/office/powerpoint/2010/main">
    <mc:Choice Requires="p14">
      <p:transition spd="slow" p14:dur="2000" advTm="54271"/>
    </mc:Choice>
    <mc:Fallback xmlns="">
      <p:transition spd="slow" advTm="5427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a:xfrm rot="-360000">
            <a:off x="267382" y="848889"/>
            <a:ext cx="3960711" cy="1061509"/>
          </a:xfrm>
        </p:spPr>
        <p:txBody>
          <a:bodyPr>
            <a:normAutofit fontScale="90000"/>
          </a:bodyPr>
          <a:lstStyle/>
          <a:p>
            <a:r>
              <a:rPr lang="en-US" dirty="0"/>
              <a:t>Termly Overview</a:t>
            </a: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760140" y="2400176"/>
            <a:ext cx="3328024" cy="1083440"/>
          </a:xfrm>
        </p:spPr>
        <p:txBody>
          <a:bodyPr tIns="180000" bIns="108000">
            <a:normAutofit/>
          </a:bodyPr>
          <a:lstStyle/>
          <a:p>
            <a:pPr algn="ctr"/>
            <a:r>
              <a:rPr lang="en-US" sz="2400" dirty="0">
                <a:latin typeface="+mj-lt"/>
              </a:rPr>
              <a:t>A snap shot of </a:t>
            </a:r>
          </a:p>
          <a:p>
            <a:pPr algn="ctr"/>
            <a:r>
              <a:rPr lang="en-US" sz="2400" dirty="0">
                <a:latin typeface="+mj-lt"/>
              </a:rPr>
              <a:t>the year to come!</a:t>
            </a:r>
          </a:p>
        </p:txBody>
      </p:sp>
      <p:graphicFrame>
        <p:nvGraphicFramePr>
          <p:cNvPr id="7" name="Table Placeholder 6" descr="table">
            <a:extLst>
              <a:ext uri="{FF2B5EF4-FFF2-40B4-BE49-F238E27FC236}">
                <a16:creationId xmlns:a16="http://schemas.microsoft.com/office/drawing/2014/main" id="{D83D9E27-1AC3-4FB1-9CE1-A4C5BB26FFF8}"/>
              </a:ext>
            </a:extLst>
          </p:cNvPr>
          <p:cNvGraphicFramePr>
            <a:graphicFrameLocks noGrp="1"/>
          </p:cNvGraphicFramePr>
          <p:nvPr>
            <p:ph type="tbl" sz="quarter" idx="13"/>
            <p:extLst>
              <p:ext uri="{D42A27DB-BD31-4B8C-83A1-F6EECF244321}">
                <p14:modId xmlns:p14="http://schemas.microsoft.com/office/powerpoint/2010/main" val="3667041367"/>
              </p:ext>
            </p:extLst>
          </p:nvPr>
        </p:nvGraphicFramePr>
        <p:xfrm>
          <a:off x="5170312" y="571376"/>
          <a:ext cx="6635688" cy="5486400"/>
        </p:xfrm>
        <a:graphic>
          <a:graphicData uri="http://schemas.openxmlformats.org/drawingml/2006/table">
            <a:tbl>
              <a:tblPr firstRow="1" bandRow="1">
                <a:tableStyleId>{5C22544A-7EE6-4342-B048-85BDC9FD1C3A}</a:tableStyleId>
              </a:tblPr>
              <a:tblGrid>
                <a:gridCol w="2159544">
                  <a:extLst>
                    <a:ext uri="{9D8B030D-6E8A-4147-A177-3AD203B41FA5}">
                      <a16:colId xmlns:a16="http://schemas.microsoft.com/office/drawing/2014/main" val="1078058074"/>
                    </a:ext>
                  </a:extLst>
                </a:gridCol>
                <a:gridCol w="4476144">
                  <a:extLst>
                    <a:ext uri="{9D8B030D-6E8A-4147-A177-3AD203B41FA5}">
                      <a16:colId xmlns:a16="http://schemas.microsoft.com/office/drawing/2014/main" val="3420017166"/>
                    </a:ext>
                  </a:extLst>
                </a:gridCol>
              </a:tblGrid>
              <a:tr h="914400">
                <a:tc>
                  <a:txBody>
                    <a:bodyPr/>
                    <a:lstStyle/>
                    <a:p>
                      <a:pPr marL="0" algn="l" defTabSz="914400" rtl="0" eaLnBrk="1" latinLnBrk="0" hangingPunct="1"/>
                      <a:r>
                        <a:rPr lang="en-US" sz="2400" b="1" i="0" kern="1200" dirty="0">
                          <a:solidFill>
                            <a:schemeClr val="accent4"/>
                          </a:solidFill>
                          <a:latin typeface="+mj-lt"/>
                          <a:ea typeface="+mn-ea"/>
                          <a:cs typeface="+mn-cs"/>
                        </a:rPr>
                        <a:t>Term  1</a:t>
                      </a:r>
                      <a:endParaRPr lang="ru-RU" sz="2400" b="1" i="0" kern="1200" dirty="0">
                        <a:solidFill>
                          <a:schemeClr val="accent4"/>
                        </a:solidFill>
                        <a:latin typeface="+mj-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20000"/>
                        <a:lumOff val="80000"/>
                      </a:schemeClr>
                    </a:solidFill>
                  </a:tcPr>
                </a:tc>
                <a:tc>
                  <a:txBody>
                    <a:bodyPr/>
                    <a:lstStyle/>
                    <a:p>
                      <a:pPr marL="0" algn="ctr" defTabSz="914400" rtl="0" eaLnBrk="1" latinLnBrk="0" hangingPunct="1"/>
                      <a:r>
                        <a:rPr lang="en-GB" sz="2400" i="0" kern="1200" dirty="0">
                          <a:solidFill>
                            <a:schemeClr val="accent4">
                              <a:lumMod val="50000"/>
                            </a:schemeClr>
                          </a:solidFill>
                          <a:latin typeface="+mj-lt"/>
                          <a:ea typeface="+mn-ea"/>
                          <a:cs typeface="+mn-cs"/>
                        </a:rPr>
                        <a:t>Family</a:t>
                      </a:r>
                      <a:r>
                        <a:rPr lang="en-GB" sz="2400" i="0" kern="1200" baseline="0" dirty="0">
                          <a:solidFill>
                            <a:schemeClr val="accent4">
                              <a:lumMod val="50000"/>
                            </a:schemeClr>
                          </a:solidFill>
                          <a:latin typeface="+mj-lt"/>
                          <a:ea typeface="+mn-ea"/>
                          <a:cs typeface="+mn-cs"/>
                        </a:rPr>
                        <a:t> and Feelings</a:t>
                      </a:r>
                      <a:endParaRPr lang="en-GB" sz="2400" i="0" kern="1200" dirty="0">
                        <a:solidFill>
                          <a:schemeClr val="accent4">
                            <a:lumMod val="50000"/>
                          </a:schemeClr>
                        </a:solidFill>
                        <a:latin typeface="+mj-lt"/>
                        <a:ea typeface="+mn-ea"/>
                        <a:cs typeface="+mn-cs"/>
                      </a:endParaRPr>
                    </a:p>
                    <a:p>
                      <a:pPr marL="0" algn="ctr" defTabSz="914400" rtl="0" eaLnBrk="1" latinLnBrk="0" hangingPunct="1"/>
                      <a:r>
                        <a:rPr lang="en-GB" sz="2000" b="0" i="0" kern="1200" dirty="0">
                          <a:solidFill>
                            <a:schemeClr val="accent4">
                              <a:lumMod val="50000"/>
                            </a:schemeClr>
                          </a:solidFill>
                          <a:latin typeface="+mj-lt"/>
                          <a:ea typeface="+mn-ea"/>
                          <a:cs typeface="+mn-cs"/>
                        </a:rPr>
                        <a:t>(family picnic)</a:t>
                      </a:r>
                      <a:endParaRPr lang="ru-RU" sz="2000" b="0" i="0" kern="1200" dirty="0">
                        <a:solidFill>
                          <a:schemeClr val="accent4">
                            <a:lumMod val="50000"/>
                          </a:schemeClr>
                        </a:solidFill>
                        <a:latin typeface="+mj-lt"/>
                        <a:ea typeface="+mn-ea"/>
                        <a:cs typeface="+mn-cs"/>
                      </a:endParaRPr>
                    </a:p>
                  </a:txBody>
                  <a:tcPr marL="92013" marR="92013"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9479917"/>
                  </a:ext>
                </a:extLst>
              </a:tr>
              <a:tr h="914400">
                <a:tc>
                  <a:txBody>
                    <a:bodyPr/>
                    <a:lstStyle/>
                    <a:p>
                      <a:pPr marL="0" algn="l" defTabSz="914400" rtl="0" eaLnBrk="1" latinLnBrk="0" hangingPunct="1"/>
                      <a:r>
                        <a:rPr lang="en-US" sz="2400" b="1" i="0" kern="1200" dirty="0">
                          <a:solidFill>
                            <a:schemeClr val="accent4"/>
                          </a:solidFill>
                          <a:latin typeface="+mj-lt"/>
                          <a:ea typeface="+mn-ea"/>
                          <a:cs typeface="+mn-cs"/>
                        </a:rPr>
                        <a:t>Term  2</a:t>
                      </a:r>
                      <a:endParaRPr lang="ru-RU" sz="2400" b="1" i="0" kern="1200" dirty="0">
                        <a:solidFill>
                          <a:schemeClr val="accent4"/>
                        </a:solidFill>
                        <a:latin typeface="+mj-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2400" b="1" i="0" kern="1200" dirty="0">
                          <a:solidFill>
                            <a:schemeClr val="accent4">
                              <a:lumMod val="50000"/>
                            </a:schemeClr>
                          </a:solidFill>
                          <a:latin typeface="+mj-lt"/>
                          <a:ea typeface="+mn-ea"/>
                          <a:cs typeface="+mn-cs"/>
                        </a:rPr>
                        <a:t>Fireworks</a:t>
                      </a:r>
                      <a:r>
                        <a:rPr lang="en-US" sz="2400" b="1" i="0" kern="1200" baseline="0" dirty="0">
                          <a:solidFill>
                            <a:schemeClr val="accent4">
                              <a:lumMod val="50000"/>
                            </a:schemeClr>
                          </a:solidFill>
                          <a:latin typeface="+mj-lt"/>
                          <a:ea typeface="+mn-ea"/>
                          <a:cs typeface="+mn-cs"/>
                        </a:rPr>
                        <a:t> and Festivals</a:t>
                      </a:r>
                    </a:p>
                    <a:p>
                      <a:pPr marL="0" algn="ctr" defTabSz="914400" rtl="0" eaLnBrk="1" latinLnBrk="0" hangingPunct="1"/>
                      <a:r>
                        <a:rPr lang="en-US" sz="2000" b="0" i="0" kern="1200" baseline="0" dirty="0">
                          <a:solidFill>
                            <a:schemeClr val="accent4">
                              <a:lumMod val="50000"/>
                            </a:schemeClr>
                          </a:solidFill>
                          <a:latin typeface="+mj-lt"/>
                          <a:ea typeface="+mn-ea"/>
                          <a:cs typeface="+mn-cs"/>
                        </a:rPr>
                        <a:t>(visitors)</a:t>
                      </a:r>
                      <a:endParaRPr lang="ru-RU" sz="2000" b="0" i="0" kern="1200" dirty="0">
                        <a:solidFill>
                          <a:schemeClr val="accent4">
                            <a:lumMod val="50000"/>
                          </a:schemeClr>
                        </a:solidFill>
                        <a:latin typeface="+mj-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2921562"/>
                  </a:ext>
                </a:extLst>
              </a:tr>
              <a:tr h="914400">
                <a:tc>
                  <a:txBody>
                    <a:bodyPr/>
                    <a:lstStyle/>
                    <a:p>
                      <a:pPr marL="0" algn="l" defTabSz="914400" rtl="0" eaLnBrk="1" latinLnBrk="0" hangingPunct="1"/>
                      <a:r>
                        <a:rPr lang="en-US" sz="2400" b="1" i="0" kern="1200" dirty="0">
                          <a:solidFill>
                            <a:schemeClr val="accent4"/>
                          </a:solidFill>
                          <a:latin typeface="+mj-lt"/>
                          <a:ea typeface="+mn-ea"/>
                          <a:cs typeface="+mn-cs"/>
                        </a:rPr>
                        <a:t>Term 3</a:t>
                      </a:r>
                      <a:endParaRPr lang="ru-RU" sz="2400" b="1" i="0" kern="1200" dirty="0">
                        <a:solidFill>
                          <a:schemeClr val="accent4"/>
                        </a:solidFill>
                        <a:latin typeface="+mj-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20000"/>
                        <a:lumOff val="80000"/>
                      </a:schemeClr>
                    </a:solidFill>
                  </a:tcPr>
                </a:tc>
                <a:tc>
                  <a:txBody>
                    <a:bodyPr/>
                    <a:lstStyle/>
                    <a:p>
                      <a:pPr marL="0" algn="ctr" defTabSz="914400" rtl="0" eaLnBrk="1" latinLnBrk="0" hangingPunct="1"/>
                      <a:r>
                        <a:rPr lang="en-GB" sz="2400" b="1" i="0" kern="1200" dirty="0">
                          <a:solidFill>
                            <a:schemeClr val="accent4">
                              <a:lumMod val="50000"/>
                            </a:schemeClr>
                          </a:solidFill>
                          <a:latin typeface="+mj-lt"/>
                          <a:ea typeface="+mn-ea"/>
                          <a:cs typeface="+mn-cs"/>
                        </a:rPr>
                        <a:t>Amazing Africa</a:t>
                      </a:r>
                    </a:p>
                    <a:p>
                      <a:pPr marL="0" algn="ctr" defTabSz="914400" rtl="0" eaLnBrk="1" latinLnBrk="0" hangingPunct="1"/>
                      <a:r>
                        <a:rPr lang="en-GB" sz="2000" b="0" i="0" kern="1200" dirty="0">
                          <a:solidFill>
                            <a:schemeClr val="accent4">
                              <a:lumMod val="50000"/>
                            </a:schemeClr>
                          </a:solidFill>
                          <a:latin typeface="+mj-lt"/>
                          <a:ea typeface="+mn-ea"/>
                          <a:cs typeface="+mn-cs"/>
                        </a:rPr>
                        <a:t>(workshop)</a:t>
                      </a:r>
                      <a:endParaRPr lang="ru-RU" sz="2000" b="0" i="0" kern="1200" dirty="0">
                        <a:solidFill>
                          <a:schemeClr val="accent4">
                            <a:lumMod val="50000"/>
                          </a:schemeClr>
                        </a:solidFill>
                        <a:latin typeface="+mj-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00525708"/>
                  </a:ext>
                </a:extLst>
              </a:tr>
              <a:tr h="914400">
                <a:tc>
                  <a:txBody>
                    <a:bodyPr/>
                    <a:lstStyle/>
                    <a:p>
                      <a:pPr marL="0" algn="l" defTabSz="914400" rtl="0" eaLnBrk="1" latinLnBrk="0" hangingPunct="1"/>
                      <a:r>
                        <a:rPr lang="en-US" sz="2400" b="1" i="0" kern="1200" dirty="0">
                          <a:solidFill>
                            <a:schemeClr val="accent4"/>
                          </a:solidFill>
                          <a:latin typeface="+mj-lt"/>
                          <a:ea typeface="+mn-ea"/>
                          <a:cs typeface="+mn-cs"/>
                        </a:rPr>
                        <a:t>Term 4</a:t>
                      </a:r>
                      <a:endParaRPr lang="ru-RU" sz="2400" b="1" i="0" kern="1200" dirty="0">
                        <a:solidFill>
                          <a:schemeClr val="accent4"/>
                        </a:solidFill>
                        <a:latin typeface="+mj-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2400" b="1" i="0" kern="1200" dirty="0">
                          <a:solidFill>
                            <a:schemeClr val="accent4">
                              <a:lumMod val="50000"/>
                            </a:schemeClr>
                          </a:solidFill>
                          <a:latin typeface="+mj-lt"/>
                          <a:ea typeface="+mn-ea"/>
                          <a:cs typeface="+mn-cs"/>
                        </a:rPr>
                        <a:t>Once upon a time…</a:t>
                      </a:r>
                    </a:p>
                    <a:p>
                      <a:pPr marL="0" algn="ctr" defTabSz="914400" rtl="0" eaLnBrk="1" latinLnBrk="0" hangingPunct="1"/>
                      <a:r>
                        <a:rPr lang="en-US" sz="2000" b="0" i="0" kern="1200" dirty="0">
                          <a:solidFill>
                            <a:schemeClr val="accent4">
                              <a:lumMod val="50000"/>
                            </a:schemeClr>
                          </a:solidFill>
                          <a:latin typeface="+mj-lt"/>
                          <a:ea typeface="+mn-ea"/>
                          <a:cs typeface="+mn-cs"/>
                        </a:rPr>
                        <a:t>(educational</a:t>
                      </a:r>
                      <a:r>
                        <a:rPr lang="en-US" sz="2000" b="0" i="0" kern="1200" baseline="0" dirty="0">
                          <a:solidFill>
                            <a:schemeClr val="accent4">
                              <a:lumMod val="50000"/>
                            </a:schemeClr>
                          </a:solidFill>
                          <a:latin typeface="+mj-lt"/>
                          <a:ea typeface="+mn-ea"/>
                          <a:cs typeface="+mn-cs"/>
                        </a:rPr>
                        <a:t> visit)</a:t>
                      </a:r>
                      <a:endParaRPr lang="ru-RU" sz="2000" b="0" i="0" kern="1200" dirty="0">
                        <a:solidFill>
                          <a:schemeClr val="accent4">
                            <a:lumMod val="50000"/>
                          </a:schemeClr>
                        </a:solidFill>
                        <a:latin typeface="+mj-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6346905"/>
                  </a:ext>
                </a:extLst>
              </a:tr>
              <a:tr h="914400">
                <a:tc>
                  <a:txBody>
                    <a:bodyPr/>
                    <a:lstStyle/>
                    <a:p>
                      <a:pPr marL="0" algn="l" defTabSz="914400" rtl="0" eaLnBrk="1" latinLnBrk="0" hangingPunct="1"/>
                      <a:r>
                        <a:rPr lang="en-US" sz="2400" b="1" i="0" kern="1200" dirty="0">
                          <a:solidFill>
                            <a:schemeClr val="accent4"/>
                          </a:solidFill>
                          <a:latin typeface="+mj-lt"/>
                          <a:ea typeface="+mn-ea"/>
                          <a:cs typeface="+mn-cs"/>
                        </a:rPr>
                        <a:t>Term  5</a:t>
                      </a:r>
                      <a:endParaRPr lang="ru-RU" sz="2400" b="1" i="0" kern="1200" dirty="0">
                        <a:solidFill>
                          <a:schemeClr val="accent4"/>
                        </a:solidFill>
                        <a:latin typeface="+mj-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20000"/>
                        <a:lumOff val="80000"/>
                      </a:schemeClr>
                    </a:solidFill>
                  </a:tcPr>
                </a:tc>
                <a:tc>
                  <a:txBody>
                    <a:bodyPr/>
                    <a:lstStyle/>
                    <a:p>
                      <a:pPr marL="0" algn="ctr" defTabSz="914400" rtl="0" eaLnBrk="1" latinLnBrk="0" hangingPunct="1"/>
                      <a:r>
                        <a:rPr lang="en-US" sz="2400" b="1" i="0" kern="1200" dirty="0">
                          <a:solidFill>
                            <a:schemeClr val="accent4">
                              <a:lumMod val="50000"/>
                            </a:schemeClr>
                          </a:solidFill>
                          <a:latin typeface="+mj-lt"/>
                          <a:ea typeface="+mn-ea"/>
                          <a:cs typeface="+mn-cs"/>
                        </a:rPr>
                        <a:t>The Sky’s the Limit!</a:t>
                      </a:r>
                    </a:p>
                    <a:p>
                      <a:pPr marL="0" algn="ctr" defTabSz="914400" rtl="0" eaLnBrk="1" latinLnBrk="0" hangingPunct="1"/>
                      <a:r>
                        <a:rPr lang="en-US" sz="2000" i="0" kern="1200" dirty="0">
                          <a:solidFill>
                            <a:schemeClr val="accent4">
                              <a:lumMod val="50000"/>
                            </a:schemeClr>
                          </a:solidFill>
                          <a:latin typeface="+mj-lt"/>
                          <a:ea typeface="+mn-ea"/>
                          <a:cs typeface="+mn-cs"/>
                        </a:rPr>
                        <a:t>(workshop)</a:t>
                      </a:r>
                      <a:endParaRPr lang="ru-RU" sz="2000" i="0" kern="1200" dirty="0">
                        <a:solidFill>
                          <a:schemeClr val="accent4">
                            <a:lumMod val="50000"/>
                          </a:schemeClr>
                        </a:solidFill>
                        <a:latin typeface="+mj-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4068911"/>
                  </a:ext>
                </a:extLst>
              </a:tr>
              <a:tr h="914400">
                <a:tc>
                  <a:txBody>
                    <a:bodyPr/>
                    <a:lstStyle/>
                    <a:p>
                      <a:pPr marL="0" algn="l" defTabSz="914400" rtl="0" eaLnBrk="1" latinLnBrk="0" hangingPunct="1"/>
                      <a:r>
                        <a:rPr lang="en-US" sz="2400" b="1" i="0" kern="1200" dirty="0">
                          <a:solidFill>
                            <a:schemeClr val="accent4"/>
                          </a:solidFill>
                          <a:latin typeface="+mj-lt"/>
                          <a:ea typeface="+mn-ea"/>
                          <a:cs typeface="+mn-cs"/>
                        </a:rPr>
                        <a:t>Term  6</a:t>
                      </a:r>
                      <a:endParaRPr lang="ru-RU" sz="2400" b="1" i="0" kern="1200" dirty="0">
                        <a:solidFill>
                          <a:schemeClr val="accent4"/>
                        </a:solidFill>
                        <a:latin typeface="+mj-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914400" rtl="0" eaLnBrk="1" latinLnBrk="0" hangingPunct="1"/>
                      <a:r>
                        <a:rPr lang="en-US" sz="2400" b="1" i="0" kern="1200" dirty="0">
                          <a:solidFill>
                            <a:schemeClr val="accent4">
                              <a:lumMod val="50000"/>
                            </a:schemeClr>
                          </a:solidFill>
                          <a:latin typeface="+mj-lt"/>
                          <a:ea typeface="+mn-ea"/>
                          <a:cs typeface="+mn-cs"/>
                        </a:rPr>
                        <a:t>The Sky’s the Limit!</a:t>
                      </a:r>
                    </a:p>
                    <a:p>
                      <a:pPr marL="0" algn="ctr" defTabSz="914400" rtl="0" eaLnBrk="1" latinLnBrk="0" hangingPunct="1"/>
                      <a:r>
                        <a:rPr lang="en-US" sz="2000" i="0" kern="1200" dirty="0">
                          <a:solidFill>
                            <a:schemeClr val="accent4">
                              <a:lumMod val="50000"/>
                            </a:schemeClr>
                          </a:solidFill>
                          <a:latin typeface="+mj-lt"/>
                          <a:ea typeface="+mn-ea"/>
                          <a:cs typeface="+mn-cs"/>
                        </a:rPr>
                        <a:t>(local walks)</a:t>
                      </a:r>
                      <a:endParaRPr lang="ru-RU" sz="2000" i="0" kern="1200" dirty="0">
                        <a:solidFill>
                          <a:schemeClr val="accent4">
                            <a:lumMod val="50000"/>
                          </a:schemeClr>
                        </a:solidFill>
                        <a:latin typeface="+mj-lt"/>
                        <a:ea typeface="+mn-ea"/>
                        <a:cs typeface="+mn-cs"/>
                      </a:endParaRPr>
                    </a:p>
                  </a:txBody>
                  <a:tcPr marL="92013" marR="92013"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5263446"/>
                  </a:ext>
                </a:extLst>
              </a:tr>
            </a:tbl>
          </a:graphicData>
        </a:graphic>
      </p:graphicFrame>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a:xfrm>
            <a:off x="11163743" y="5636667"/>
            <a:ext cx="642257" cy="365125"/>
          </a:xfrm>
        </p:spPr>
        <p:txBody>
          <a:bodyPr/>
          <a:lstStyle/>
          <a:p>
            <a:fld id="{98C0CDE5-970C-4CC4-BF43-0DA127E73E82}" type="slidenum">
              <a:rPr lang="en-US" smtClean="0"/>
              <a:t>7</a:t>
            </a:fld>
            <a:endParaRPr lang="en-US" dirty="0"/>
          </a:p>
        </p:txBody>
      </p:sp>
      <p:pic>
        <p:nvPicPr>
          <p:cNvPr id="10" name="Graphic 9" descr="Elephant">
            <a:extLst>
              <a:ext uri="{FF2B5EF4-FFF2-40B4-BE49-F238E27FC236}">
                <a16:creationId xmlns:a16="http://schemas.microsoft.com/office/drawing/2014/main" id="{F4F5457A-41B8-40E1-9139-B336243717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31360" y="2411321"/>
            <a:ext cx="914400" cy="914400"/>
          </a:xfrm>
          <a:prstGeom prst="rect">
            <a:avLst/>
          </a:prstGeom>
        </p:spPr>
      </p:pic>
      <p:pic>
        <p:nvPicPr>
          <p:cNvPr id="12" name="Graphic 11" descr="Airplane">
            <a:extLst>
              <a:ext uri="{FF2B5EF4-FFF2-40B4-BE49-F238E27FC236}">
                <a16:creationId xmlns:a16="http://schemas.microsoft.com/office/drawing/2014/main" id="{079F65C9-C02C-44C1-98D4-2CE4D270DD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3423" y="5143375"/>
            <a:ext cx="914400" cy="914400"/>
          </a:xfrm>
          <a:prstGeom prst="rect">
            <a:avLst/>
          </a:prstGeom>
        </p:spPr>
      </p:pic>
      <p:pic>
        <p:nvPicPr>
          <p:cNvPr id="9" name="Picture 8"/>
          <p:cNvPicPr>
            <a:picLocks noChangeAspect="1"/>
          </p:cNvPicPr>
          <p:nvPr/>
        </p:nvPicPr>
        <p:blipFill rotWithShape="1">
          <a:blip r:embed="rId7"/>
          <a:srcRect l="4789" t="10176" r="3874" b="21780"/>
          <a:stretch/>
        </p:blipFill>
        <p:spPr>
          <a:xfrm>
            <a:off x="7413728" y="3724759"/>
            <a:ext cx="675780" cy="392683"/>
          </a:xfrm>
          <a:prstGeom prst="rect">
            <a:avLst/>
          </a:prstGeom>
        </p:spPr>
      </p:pic>
      <p:sp>
        <p:nvSpPr>
          <p:cNvPr id="13" name="TextBox 12"/>
          <p:cNvSpPr txBox="1"/>
          <p:nvPr/>
        </p:nvSpPr>
        <p:spPr>
          <a:xfrm>
            <a:off x="511271" y="3921101"/>
            <a:ext cx="3825763" cy="1569660"/>
          </a:xfrm>
          <a:prstGeom prst="rect">
            <a:avLst/>
          </a:prstGeom>
          <a:solidFill>
            <a:schemeClr val="accent3">
              <a:lumMod val="75000"/>
            </a:schemeClr>
          </a:solidFill>
        </p:spPr>
        <p:txBody>
          <a:bodyPr wrap="square" rtlCol="0">
            <a:spAutoFit/>
          </a:bodyPr>
          <a:lstStyle/>
          <a:p>
            <a:pPr algn="ctr"/>
            <a:r>
              <a:rPr lang="en-US" sz="2400" u="sng" dirty="0">
                <a:solidFill>
                  <a:schemeClr val="bg1"/>
                </a:solidFill>
                <a:latin typeface="+mj-lt"/>
              </a:rPr>
              <a:t>Our curriculum intent</a:t>
            </a:r>
          </a:p>
          <a:p>
            <a:pPr algn="ctr"/>
            <a:r>
              <a:rPr lang="en-US" sz="2400" dirty="0">
                <a:solidFill>
                  <a:schemeClr val="bg1"/>
                </a:solidFill>
                <a:latin typeface="+mj-lt"/>
              </a:rPr>
              <a:t>Children learn through discovery &amp; investigation. </a:t>
            </a:r>
          </a:p>
          <a:p>
            <a:pPr algn="ctr"/>
            <a:r>
              <a:rPr lang="en-US" sz="2400" dirty="0">
                <a:solidFill>
                  <a:schemeClr val="bg1"/>
                </a:solidFill>
                <a:latin typeface="+mj-lt"/>
              </a:rPr>
              <a:t>Big question.</a:t>
            </a:r>
            <a:endParaRPr lang="en-GB" sz="2400" dirty="0">
              <a:solidFill>
                <a:schemeClr val="bg1"/>
              </a:solidFill>
              <a:latin typeface="+mj-lt"/>
            </a:endParaRPr>
          </a:p>
        </p:txBody>
      </p:sp>
      <p:pic>
        <p:nvPicPr>
          <p:cNvPr id="11" name="Picture 10"/>
          <p:cNvPicPr>
            <a:picLocks noChangeAspect="1"/>
          </p:cNvPicPr>
          <p:nvPr/>
        </p:nvPicPr>
        <p:blipFill>
          <a:blip r:embed="rId8"/>
          <a:stretch>
            <a:fillRect/>
          </a:stretch>
        </p:blipFill>
        <p:spPr>
          <a:xfrm>
            <a:off x="10926070" y="4228896"/>
            <a:ext cx="914479" cy="914479"/>
          </a:xfrm>
          <a:prstGeom prst="rect">
            <a:avLst/>
          </a:prstGeom>
        </p:spPr>
      </p:pic>
      <p:pic>
        <p:nvPicPr>
          <p:cNvPr id="2" name="Picture 1"/>
          <p:cNvPicPr>
            <a:picLocks noChangeAspect="1"/>
          </p:cNvPicPr>
          <p:nvPr/>
        </p:nvPicPr>
        <p:blipFill rotWithShape="1">
          <a:blip r:embed="rId9"/>
          <a:srcRect l="-1" t="65325" r="87875" b="4170"/>
          <a:stretch/>
        </p:blipFill>
        <p:spPr>
          <a:xfrm>
            <a:off x="11074762" y="673062"/>
            <a:ext cx="670998" cy="824708"/>
          </a:xfrm>
          <a:prstGeom prst="rect">
            <a:avLst/>
          </a:prstGeom>
        </p:spPr>
      </p:pic>
      <p:pic>
        <p:nvPicPr>
          <p:cNvPr id="6" name="Picture 5"/>
          <p:cNvPicPr>
            <a:picLocks noChangeAspect="1"/>
          </p:cNvPicPr>
          <p:nvPr/>
        </p:nvPicPr>
        <p:blipFill>
          <a:blip r:embed="rId10"/>
          <a:stretch>
            <a:fillRect/>
          </a:stretch>
        </p:blipFill>
        <p:spPr>
          <a:xfrm>
            <a:off x="7343423" y="1848051"/>
            <a:ext cx="408195" cy="408195"/>
          </a:xfrm>
          <a:prstGeom prst="rect">
            <a:avLst/>
          </a:prstGeom>
        </p:spPr>
      </p:pic>
    </p:spTree>
    <p:extLst>
      <p:ext uri="{BB962C8B-B14F-4D97-AF65-F5344CB8AC3E}">
        <p14:creationId xmlns:p14="http://schemas.microsoft.com/office/powerpoint/2010/main" val="2211844236"/>
      </p:ext>
    </p:extLst>
  </p:cSld>
  <p:clrMapOvr>
    <a:masterClrMapping/>
  </p:clrMapOvr>
  <mc:AlternateContent xmlns:mc="http://schemas.openxmlformats.org/markup-compatibility/2006" xmlns:p14="http://schemas.microsoft.com/office/powerpoint/2010/main">
    <mc:Choice Requires="p14">
      <p:transition spd="slow" p14:dur="2000" advTm="38795"/>
    </mc:Choice>
    <mc:Fallback xmlns="">
      <p:transition spd="slow" advTm="3879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Placeholder 8" descr="Painting and Drawing Tools Set">
            <a:extLst>
              <a:ext uri="{FF2B5EF4-FFF2-40B4-BE49-F238E27FC236}">
                <a16:creationId xmlns:a16="http://schemas.microsoft.com/office/drawing/2014/main" id="{CC308A09-EB36-4E0C-9442-A1E7420BC659}"/>
              </a:ext>
            </a:extLst>
          </p:cNvPr>
          <p:cNvPicPr>
            <a:picLocks noChangeAspect="1"/>
          </p:cNvPicPr>
          <p:nvPr/>
        </p:nvPicPr>
        <p:blipFill rotWithShape="1">
          <a:blip r:embed="rId3">
            <a:alphaModFix amt="50000"/>
          </a:blip>
          <a:srcRect t="9323" b="6407"/>
          <a:stretch/>
        </p:blipFill>
        <p:spPr>
          <a:xfrm>
            <a:off x="20" y="52752"/>
            <a:ext cx="12191980" cy="6857999"/>
          </a:xfrm>
          <a:prstGeom prst="rect">
            <a:avLst/>
          </a:prstGeom>
        </p:spPr>
      </p:pic>
      <p:sp>
        <p:nvSpPr>
          <p:cNvPr id="18" name="Rectangle 17">
            <a:extLst>
              <a:ext uri="{FF2B5EF4-FFF2-40B4-BE49-F238E27FC236}">
                <a16:creationId xmlns:a16="http://schemas.microsoft.com/office/drawing/2014/main" id="{966E0C2D-F772-4DB1-93DB-F51D077B14C7}"/>
              </a:ext>
            </a:extLst>
          </p:cNvPr>
          <p:cNvSpPr/>
          <p:nvPr/>
        </p:nvSpPr>
        <p:spPr>
          <a:xfrm>
            <a:off x="2269882" y="3162666"/>
            <a:ext cx="7508631" cy="337624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defRPr/>
            </a:pPr>
            <a:fld id="{98C0CDE5-970C-4CC4-BF43-0DA127E73E82}" type="slidenum">
              <a:rPr lang="en-US" sz="1200" b="0">
                <a:solidFill>
                  <a:srgbClr val="FFFFFF"/>
                </a:solidFill>
                <a:latin typeface="Calibri" panose="020F0502020204030204"/>
              </a:rPr>
              <a:pPr algn="r">
                <a:spcAft>
                  <a:spcPts val="600"/>
                </a:spcAft>
                <a:defRPr/>
              </a:pPr>
              <a:t>8</a:t>
            </a:fld>
            <a:endParaRPr lang="en-US" sz="1200" b="0" dirty="0">
              <a:solidFill>
                <a:srgbClr val="FFFFFF"/>
              </a:solidFill>
              <a:latin typeface="Calibri" panose="020F0502020204030204"/>
            </a:endParaRPr>
          </a:p>
        </p:txBody>
      </p:sp>
      <p:sp>
        <p:nvSpPr>
          <p:cNvPr id="12" name="TextBox 11">
            <a:extLst>
              <a:ext uri="{FF2B5EF4-FFF2-40B4-BE49-F238E27FC236}">
                <a16:creationId xmlns:a16="http://schemas.microsoft.com/office/drawing/2014/main" id="{72FECA5B-7216-463C-A5FF-162A8144879F}"/>
              </a:ext>
            </a:extLst>
          </p:cNvPr>
          <p:cNvSpPr txBox="1"/>
          <p:nvPr/>
        </p:nvSpPr>
        <p:spPr>
          <a:xfrm>
            <a:off x="5071334" y="3195453"/>
            <a:ext cx="1491762" cy="523220"/>
          </a:xfrm>
          <a:prstGeom prst="rect">
            <a:avLst/>
          </a:prstGeom>
          <a:noFill/>
        </p:spPr>
        <p:txBody>
          <a:bodyPr wrap="square" rtlCol="0">
            <a:spAutoFit/>
          </a:bodyPr>
          <a:lstStyle/>
          <a:p>
            <a:r>
              <a:rPr lang="en-GB" sz="2800" dirty="0">
                <a:latin typeface="+mj-lt"/>
              </a:rPr>
              <a:t>Phonics</a:t>
            </a:r>
          </a:p>
        </p:txBody>
      </p:sp>
      <p:sp>
        <p:nvSpPr>
          <p:cNvPr id="13" name="TextBox 12">
            <a:extLst>
              <a:ext uri="{FF2B5EF4-FFF2-40B4-BE49-F238E27FC236}">
                <a16:creationId xmlns:a16="http://schemas.microsoft.com/office/drawing/2014/main" id="{010B8847-E3E4-4A20-9C28-0D52F67457A4}"/>
              </a:ext>
            </a:extLst>
          </p:cNvPr>
          <p:cNvSpPr txBox="1"/>
          <p:nvPr/>
        </p:nvSpPr>
        <p:spPr>
          <a:xfrm>
            <a:off x="2512997" y="5324948"/>
            <a:ext cx="1570894" cy="523220"/>
          </a:xfrm>
          <a:prstGeom prst="rect">
            <a:avLst/>
          </a:prstGeom>
          <a:noFill/>
        </p:spPr>
        <p:txBody>
          <a:bodyPr wrap="square" rtlCol="0">
            <a:spAutoFit/>
          </a:bodyPr>
          <a:lstStyle/>
          <a:p>
            <a:r>
              <a:rPr lang="en-GB" sz="2800" dirty="0">
                <a:latin typeface="+mj-lt"/>
              </a:rPr>
              <a:t>Reading</a:t>
            </a:r>
          </a:p>
        </p:txBody>
      </p:sp>
      <p:sp>
        <p:nvSpPr>
          <p:cNvPr id="14" name="TextBox 13">
            <a:extLst>
              <a:ext uri="{FF2B5EF4-FFF2-40B4-BE49-F238E27FC236}">
                <a16:creationId xmlns:a16="http://schemas.microsoft.com/office/drawing/2014/main" id="{CAF33BEE-0552-486E-A2CA-51C0C530D4CF}"/>
              </a:ext>
            </a:extLst>
          </p:cNvPr>
          <p:cNvSpPr txBox="1"/>
          <p:nvPr/>
        </p:nvSpPr>
        <p:spPr>
          <a:xfrm>
            <a:off x="7468794" y="5442240"/>
            <a:ext cx="1570893" cy="523220"/>
          </a:xfrm>
          <a:prstGeom prst="rect">
            <a:avLst/>
          </a:prstGeom>
          <a:noFill/>
        </p:spPr>
        <p:txBody>
          <a:bodyPr wrap="square" rtlCol="0">
            <a:spAutoFit/>
          </a:bodyPr>
          <a:lstStyle/>
          <a:p>
            <a:r>
              <a:rPr lang="en-GB" sz="2800" dirty="0">
                <a:latin typeface="+mj-lt"/>
              </a:rPr>
              <a:t>Writing</a:t>
            </a:r>
          </a:p>
        </p:txBody>
      </p:sp>
      <p:cxnSp>
        <p:nvCxnSpPr>
          <p:cNvPr id="20" name="Straight Connector 19">
            <a:extLst>
              <a:ext uri="{FF2B5EF4-FFF2-40B4-BE49-F238E27FC236}">
                <a16:creationId xmlns:a16="http://schemas.microsoft.com/office/drawing/2014/main" id="{86B79709-EE6D-43E4-8793-9BBE6D65C5CA}"/>
              </a:ext>
            </a:extLst>
          </p:cNvPr>
          <p:cNvCxnSpPr>
            <a:cxnSpLocks/>
          </p:cNvCxnSpPr>
          <p:nvPr/>
        </p:nvCxnSpPr>
        <p:spPr>
          <a:xfrm flipH="1">
            <a:off x="3455379" y="3799321"/>
            <a:ext cx="1564308" cy="13956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0F2F989-9730-4CFA-A164-AB65F9345814}"/>
              </a:ext>
            </a:extLst>
          </p:cNvPr>
          <p:cNvCxnSpPr>
            <a:cxnSpLocks/>
          </p:cNvCxnSpPr>
          <p:nvPr/>
        </p:nvCxnSpPr>
        <p:spPr>
          <a:xfrm>
            <a:off x="6511444" y="3763640"/>
            <a:ext cx="1547807" cy="14030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57097B7-957C-47D8-B2D1-CF52C4A0D46C}"/>
              </a:ext>
            </a:extLst>
          </p:cNvPr>
          <p:cNvCxnSpPr/>
          <p:nvPr/>
        </p:nvCxnSpPr>
        <p:spPr>
          <a:xfrm>
            <a:off x="3943169" y="5941441"/>
            <a:ext cx="348175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89638AF-5A04-4B03-A90A-9475B910D636}"/>
              </a:ext>
            </a:extLst>
          </p:cNvPr>
          <p:cNvSpPr txBox="1"/>
          <p:nvPr/>
        </p:nvSpPr>
        <p:spPr>
          <a:xfrm>
            <a:off x="1834662" y="949387"/>
            <a:ext cx="8522676" cy="1969770"/>
          </a:xfrm>
          <a:prstGeom prst="rect">
            <a:avLst/>
          </a:prstGeom>
          <a:solidFill>
            <a:schemeClr val="accent5"/>
          </a:solidFill>
        </p:spPr>
        <p:txBody>
          <a:bodyPr wrap="square" rtlCol="0">
            <a:spAutoFit/>
          </a:bodyPr>
          <a:lstStyle/>
          <a:p>
            <a:pPr algn="ctr"/>
            <a:r>
              <a:rPr lang="en-GB" sz="3200" u="sng" dirty="0">
                <a:latin typeface="+mj-lt"/>
              </a:rPr>
              <a:t>Phonics, Reading and Writing</a:t>
            </a:r>
          </a:p>
          <a:p>
            <a:pPr algn="ctr"/>
            <a:endParaRPr lang="en-GB" u="sng" dirty="0">
              <a:latin typeface="+mj-lt"/>
            </a:endParaRPr>
          </a:p>
          <a:p>
            <a:pPr algn="ctr"/>
            <a:r>
              <a:rPr lang="en-GB" b="1" dirty="0">
                <a:latin typeface="+mj-lt"/>
              </a:rPr>
              <a:t>Visit the school website for information and resources</a:t>
            </a:r>
          </a:p>
          <a:p>
            <a:pPr algn="ctr"/>
            <a:r>
              <a:rPr lang="en-GB" dirty="0">
                <a:latin typeface="+mj-lt"/>
              </a:rPr>
              <a:t>https://www.discovery.kent.sch.uk/curriculum/phonics/</a:t>
            </a:r>
          </a:p>
          <a:p>
            <a:pPr algn="ctr"/>
            <a:endParaRPr lang="en-GB" u="sng" dirty="0">
              <a:latin typeface="+mj-lt"/>
            </a:endParaRPr>
          </a:p>
          <a:p>
            <a:endParaRPr lang="en-GB" dirty="0"/>
          </a:p>
        </p:txBody>
      </p:sp>
    </p:spTree>
    <p:extLst>
      <p:ext uri="{BB962C8B-B14F-4D97-AF65-F5344CB8AC3E}">
        <p14:creationId xmlns:p14="http://schemas.microsoft.com/office/powerpoint/2010/main" val="1245873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720"/>
    </mc:Choice>
    <mc:Fallback xmlns="">
      <p:transition spd="slow" advTm="1072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Placeholder 24" descr="Child Holding Pencil While coloring">
            <a:extLst>
              <a:ext uri="{FF2B5EF4-FFF2-40B4-BE49-F238E27FC236}">
                <a16:creationId xmlns:a16="http://schemas.microsoft.com/office/drawing/2014/main" id="{79043F81-6128-4F95-9B6C-1942A242598E}"/>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7582"/>
          <a:stretch/>
        </p:blipFill>
        <p:spPr>
          <a:xfrm>
            <a:off x="20" y="1"/>
            <a:ext cx="12191980" cy="6857999"/>
          </a:xfrm>
          <a:prstGeom prst="rect">
            <a:avLst/>
          </a:prstGeom>
        </p:spPr>
      </p:pic>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ctr"/>
            <a:r>
              <a:rPr lang="en-US" dirty="0">
                <a:solidFill>
                  <a:srgbClr val="FFFFFF"/>
                </a:solidFill>
              </a:rPr>
              <a:t>The Phonics Screening</a:t>
            </a:r>
          </a:p>
        </p:txBody>
      </p:sp>
      <p:cxnSp>
        <p:nvCxnSpPr>
          <p:cNvPr id="29" name="Straight Connector 2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5155379" y="854765"/>
            <a:ext cx="5744685" cy="5645425"/>
          </a:xfrm>
        </p:spPr>
        <p:txBody>
          <a:bodyPr vert="horz" lIns="91440" tIns="45720" rIns="91440" bIns="45720" numCol="1" rtlCol="0" anchor="ctr">
            <a:normAutofit lnSpcReduction="10000"/>
          </a:bodyPr>
          <a:lstStyle/>
          <a:p>
            <a:pPr marL="0" indent="-228600">
              <a:lnSpc>
                <a:spcPct val="100000"/>
              </a:lnSpc>
              <a:spcBef>
                <a:spcPts val="0"/>
              </a:spcBef>
              <a:spcAft>
                <a:spcPts val="1800"/>
              </a:spcAft>
              <a:buClr>
                <a:schemeClr val="tx1"/>
              </a:buClr>
            </a:pPr>
            <a:r>
              <a:rPr lang="en-US" sz="2800" dirty="0">
                <a:solidFill>
                  <a:srgbClr val="FFFFFF"/>
                </a:solidFill>
                <a:latin typeface="+mj-lt"/>
              </a:rPr>
              <a:t>National assessment </a:t>
            </a:r>
          </a:p>
          <a:p>
            <a:pPr marL="0" indent="-228600">
              <a:lnSpc>
                <a:spcPct val="100000"/>
              </a:lnSpc>
              <a:spcBef>
                <a:spcPts val="0"/>
              </a:spcBef>
              <a:spcAft>
                <a:spcPts val="1800"/>
              </a:spcAft>
              <a:buClr>
                <a:schemeClr val="tx1"/>
              </a:buClr>
            </a:pPr>
            <a:r>
              <a:rPr lang="en-US" sz="2800" dirty="0">
                <a:solidFill>
                  <a:srgbClr val="FFFFFF"/>
                </a:solidFill>
                <a:latin typeface="+mj-lt"/>
              </a:rPr>
              <a:t>Real and pseudo or ‘alien’ words</a:t>
            </a:r>
          </a:p>
          <a:p>
            <a:pPr marL="0" indent="-228600">
              <a:lnSpc>
                <a:spcPct val="100000"/>
              </a:lnSpc>
              <a:spcBef>
                <a:spcPts val="0"/>
              </a:spcBef>
              <a:spcAft>
                <a:spcPts val="1800"/>
              </a:spcAft>
              <a:buClr>
                <a:schemeClr val="tx1"/>
              </a:buClr>
            </a:pPr>
            <a:r>
              <a:rPr lang="en-US" sz="2800" dirty="0">
                <a:solidFill>
                  <a:srgbClr val="FFFFFF"/>
                </a:solidFill>
                <a:latin typeface="+mj-lt"/>
              </a:rPr>
              <a:t>Children to read the words by sounding out or sight reading </a:t>
            </a:r>
          </a:p>
          <a:p>
            <a:pPr marL="0" indent="-228600">
              <a:lnSpc>
                <a:spcPct val="100000"/>
              </a:lnSpc>
              <a:spcBef>
                <a:spcPts val="0"/>
              </a:spcBef>
              <a:spcAft>
                <a:spcPts val="1800"/>
              </a:spcAft>
              <a:buClr>
                <a:schemeClr val="tx1"/>
              </a:buClr>
            </a:pPr>
            <a:r>
              <a:rPr lang="en-US" sz="2800" dirty="0">
                <a:solidFill>
                  <a:srgbClr val="FFFFFF"/>
                </a:solidFill>
                <a:latin typeface="+mj-lt"/>
              </a:rPr>
              <a:t>Scores are sent to the Local Authority and a bench mark is set</a:t>
            </a:r>
          </a:p>
          <a:p>
            <a:pPr marL="0" indent="-228600">
              <a:lnSpc>
                <a:spcPct val="100000"/>
              </a:lnSpc>
              <a:spcBef>
                <a:spcPts val="0"/>
              </a:spcBef>
              <a:spcAft>
                <a:spcPts val="1800"/>
              </a:spcAft>
              <a:buClr>
                <a:schemeClr val="tx1"/>
              </a:buClr>
            </a:pPr>
            <a:r>
              <a:rPr lang="en-US" sz="2800" dirty="0">
                <a:solidFill>
                  <a:srgbClr val="FFFFFF"/>
                </a:solidFill>
                <a:latin typeface="+mj-lt"/>
              </a:rPr>
              <a:t>Interventions in preparation</a:t>
            </a:r>
          </a:p>
          <a:p>
            <a:pPr marL="0" indent="-228600">
              <a:lnSpc>
                <a:spcPct val="100000"/>
              </a:lnSpc>
              <a:spcBef>
                <a:spcPts val="0"/>
              </a:spcBef>
              <a:spcAft>
                <a:spcPts val="1800"/>
              </a:spcAft>
              <a:buClr>
                <a:schemeClr val="tx1"/>
              </a:buClr>
            </a:pPr>
            <a:r>
              <a:rPr lang="en-US" sz="2800" dirty="0">
                <a:solidFill>
                  <a:srgbClr val="FFFFFF"/>
                </a:solidFill>
                <a:latin typeface="+mj-lt"/>
              </a:rPr>
              <a:t>Please do not take your children out of school during this time</a:t>
            </a:r>
          </a:p>
          <a:p>
            <a:pPr marL="0" indent="-228600">
              <a:spcBef>
                <a:spcPts val="0"/>
              </a:spcBef>
              <a:buClr>
                <a:schemeClr val="bg1"/>
              </a:buClr>
            </a:pPr>
            <a:endParaRPr lang="en-US" sz="2000" dirty="0">
              <a:solidFill>
                <a:srgbClr val="FFFFFF"/>
              </a:solidFill>
            </a:endParaRP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a:xfrm>
            <a:off x="10453254" y="6356350"/>
            <a:ext cx="900545" cy="365125"/>
          </a:xfrm>
        </p:spPr>
        <p:txBody>
          <a:bodyPr vert="horz" lIns="91440" tIns="45720" rIns="91440" bIns="45720" rtlCol="0" anchor="ctr">
            <a:normAutofit/>
          </a:bodyPr>
          <a:lstStyle/>
          <a:p>
            <a:pPr algn="r">
              <a:spcAft>
                <a:spcPts val="600"/>
              </a:spcAft>
              <a:defRPr/>
            </a:pPr>
            <a:fld id="{98C0CDE5-970C-4CC4-BF43-0DA127E73E82}" type="slidenum">
              <a:rPr lang="en-US" sz="1200" b="0" smtClean="0">
                <a:solidFill>
                  <a:srgbClr val="FFFFFF"/>
                </a:solidFill>
                <a:latin typeface="Calibri" panose="020F0502020204030204"/>
              </a:rPr>
              <a:pPr algn="r">
                <a:spcAft>
                  <a:spcPts val="600"/>
                </a:spcAft>
                <a:defRPr/>
              </a:pPr>
              <a:t>9</a:t>
            </a:fld>
            <a:endParaRPr lang="en-US" sz="1200" b="0" dirty="0">
              <a:solidFill>
                <a:srgbClr val="FFFFFF"/>
              </a:solidFill>
              <a:latin typeface="Calibri" panose="020F0502020204030204"/>
            </a:endParaRPr>
          </a:p>
        </p:txBody>
      </p:sp>
    </p:spTree>
    <p:extLst>
      <p:ext uri="{BB962C8B-B14F-4D97-AF65-F5344CB8AC3E}">
        <p14:creationId xmlns:p14="http://schemas.microsoft.com/office/powerpoint/2010/main" val="3851206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6141"/>
    </mc:Choice>
    <mc:Fallback xmlns="">
      <p:transition spd="slow" advTm="36141"/>
    </mc:Fallback>
  </mc:AlternateContent>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4acbfdd2-efe4-4c11-a9cf-c59ecd37b16d" xsi:nil="true"/>
    <TaxCatchAll xmlns="e42a06c9-1e28-4531-93b2-6974b354fd85" xsi:nil="true"/>
    <lcf76f155ced4ddcb4097134ff3c332f xmlns="4acbfdd2-efe4-4c11-a9cf-c59ecd37b16d">
      <Terms xmlns="http://schemas.microsoft.com/office/infopath/2007/PartnerControls"/>
    </lcf76f155ced4ddcb4097134ff3c332f>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637CCF18C36D34FBF088C9C76673DFF" ma:contentTypeVersion="29" ma:contentTypeDescription="Create a new document." ma:contentTypeScope="" ma:versionID="9e07ef2d1beeaad2319a187f958eabc9">
  <xsd:schema xmlns:xsd="http://www.w3.org/2001/XMLSchema" xmlns:xs="http://www.w3.org/2001/XMLSchema" xmlns:p="http://schemas.microsoft.com/office/2006/metadata/properties" xmlns:ns1="http://schemas.microsoft.com/sharepoint/v3" xmlns:ns2="4acbfdd2-efe4-4c11-a9cf-c59ecd37b16d" xmlns:ns3="e42a06c9-1e28-4531-93b2-6974b354fd85" targetNamespace="http://schemas.microsoft.com/office/2006/metadata/properties" ma:root="true" ma:fieldsID="e8b8db423b7fcbdd0eaec71dfff7519e" ns1:_="" ns2:_="" ns3:_="">
    <xsd:import namespace="http://schemas.microsoft.com/sharepoint/v3"/>
    <xsd:import namespace="4acbfdd2-efe4-4c11-a9cf-c59ecd37b16d"/>
    <xsd:import namespace="e42a06c9-1e28-4531-93b2-6974b354fd85"/>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cbfdd2-efe4-4c11-a9cf-c59ecd37b16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8b86219-4d6c-4519-8e10-897ec542c21c"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2a06c9-1e28-4531-93b2-6974b354fd8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4305a037-b1cb-49c5-bb0d-fbd88f4ff0da}" ma:internalName="TaxCatchAll" ma:showField="CatchAllData" ma:web="e42a06c9-1e28-4531-93b2-6974b354fd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EE5440-5A1F-438E-9118-BE5E33F9727E}">
  <ds:schemaRefs>
    <ds:schemaRef ds:uri="http://schemas.microsoft.com/sharepoint/v3/contenttype/forms"/>
  </ds:schemaRefs>
</ds:datastoreItem>
</file>

<file path=customXml/itemProps2.xml><?xml version="1.0" encoding="utf-8"?>
<ds:datastoreItem xmlns:ds="http://schemas.openxmlformats.org/officeDocument/2006/customXml" ds:itemID="{BEF6C8FF-3D90-457B-9108-406F928CD7CB}">
  <ds:schemaRefs>
    <ds:schemaRef ds:uri="http://purl.org/dc/terms/"/>
    <ds:schemaRef ds:uri="4acbfdd2-efe4-4c11-a9cf-c59ecd37b16d"/>
    <ds:schemaRef ds:uri="http://www.w3.org/XML/1998/namespace"/>
    <ds:schemaRef ds:uri="http://schemas.microsoft.com/office/2006/metadata/properties"/>
    <ds:schemaRef ds:uri="http://purl.org/dc/elements/1.1/"/>
    <ds:schemaRef ds:uri="http://schemas.microsoft.com/office/2006/documentManagement/types"/>
    <ds:schemaRef ds:uri="http://purl.org/dc/dcmitype/"/>
    <ds:schemaRef ds:uri="http://schemas.microsoft.com/office/infopath/2007/PartnerControls"/>
    <ds:schemaRef ds:uri="http://schemas.microsoft.com/sharepoint/v3"/>
    <ds:schemaRef ds:uri="http://schemas.openxmlformats.org/package/2006/metadata/core-properties"/>
    <ds:schemaRef ds:uri="e42a06c9-1e28-4531-93b2-6974b354fd85"/>
  </ds:schemaRefs>
</ds:datastoreItem>
</file>

<file path=customXml/itemProps3.xml><?xml version="1.0" encoding="utf-8"?>
<ds:datastoreItem xmlns:ds="http://schemas.openxmlformats.org/officeDocument/2006/customXml" ds:itemID="{ABF2C5D3-1E3F-40A3-A57F-E2DF96FA70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acbfdd2-efe4-4c11-a9cf-c59ecd37b16d"/>
    <ds:schemaRef ds:uri="e42a06c9-1e28-4531-93b2-6974b354fd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1812</Words>
  <Application>Microsoft Office PowerPoint</Application>
  <PresentationFormat>Widescreen</PresentationFormat>
  <Paragraphs>266</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Bahnschrift SemiLight Condensed</vt:lpstr>
      <vt:lpstr>Calibri</vt:lpstr>
      <vt:lpstr>Comic Sans MS</vt:lpstr>
      <vt:lpstr>Franklin Gothic Book</vt:lpstr>
      <vt:lpstr>Impact</vt:lpstr>
      <vt:lpstr>Office Theme</vt:lpstr>
      <vt:lpstr>Welcome to Year 1</vt:lpstr>
      <vt:lpstr>Who are we?</vt:lpstr>
      <vt:lpstr>  Emails </vt:lpstr>
      <vt:lpstr>Transition from EYFS</vt:lpstr>
      <vt:lpstr>Useful information</vt:lpstr>
      <vt:lpstr>A Typical Day in Term 1 for the Year 1 class 2023</vt:lpstr>
      <vt:lpstr>Termly Overview</vt:lpstr>
      <vt:lpstr>PowerPoint Presentation</vt:lpstr>
      <vt:lpstr>The Phonics Screening</vt:lpstr>
      <vt:lpstr>Impact of Reading</vt:lpstr>
      <vt:lpstr>PowerPoint Presentation</vt:lpstr>
      <vt:lpstr>Common Exception Words</vt:lpstr>
      <vt:lpstr>Maths – Key Objectives </vt:lpstr>
      <vt:lpstr>Building Independence</vt:lpstr>
      <vt:lpstr>School Values and Rewards</vt:lpstr>
      <vt:lpstr>Show and Tell</vt:lpstr>
      <vt:lpstr>PowerPoint Presentation</vt:lpstr>
      <vt:lpstr>Housekeeping</vt:lpstr>
      <vt:lpstr>Useful websites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1</dc:title>
  <dc:creator/>
  <cp:lastModifiedBy/>
  <cp:revision>2</cp:revision>
  <dcterms:created xsi:type="dcterms:W3CDTF">2019-09-05T17:08:34Z</dcterms:created>
  <dcterms:modified xsi:type="dcterms:W3CDTF">2023-09-14T13:31:18Z</dcterms:modified>
</cp:coreProperties>
</file>