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4"/>
  </p:sldMasterIdLst>
  <p:notesMasterIdLst>
    <p:notesMasterId r:id="rId30"/>
  </p:notesMasterIdLst>
  <p:handoutMasterIdLst>
    <p:handoutMasterId r:id="rId31"/>
  </p:handoutMasterIdLst>
  <p:sldIdLst>
    <p:sldId id="256" r:id="rId5"/>
    <p:sldId id="257" r:id="rId6"/>
    <p:sldId id="313" r:id="rId7"/>
    <p:sldId id="314" r:id="rId8"/>
    <p:sldId id="260" r:id="rId9"/>
    <p:sldId id="333" r:id="rId10"/>
    <p:sldId id="317" r:id="rId11"/>
    <p:sldId id="321" r:id="rId12"/>
    <p:sldId id="258" r:id="rId13"/>
    <p:sldId id="300" r:id="rId14"/>
    <p:sldId id="265" r:id="rId15"/>
    <p:sldId id="325" r:id="rId16"/>
    <p:sldId id="328" r:id="rId17"/>
    <p:sldId id="329" r:id="rId18"/>
    <p:sldId id="305" r:id="rId19"/>
    <p:sldId id="320" r:id="rId20"/>
    <p:sldId id="316" r:id="rId21"/>
    <p:sldId id="315" r:id="rId22"/>
    <p:sldId id="288" r:id="rId23"/>
    <p:sldId id="294" r:id="rId24"/>
    <p:sldId id="324" r:id="rId25"/>
    <p:sldId id="330" r:id="rId26"/>
    <p:sldId id="332" r:id="rId27"/>
    <p:sldId id="331" r:id="rId28"/>
    <p:sldId id="319" r:id="rId2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EFD9"/>
    <a:srgbClr val="0000FF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0" dt="2026-09-13T10:03:40.722"/>
    <p1510:client id="{8C2AF44F-D065-1C85-C1CC-05BC12CEB90D}" v="14" dt="2026-09-13T09:59:29.2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45" autoAdjust="0"/>
    <p:restoredTop sz="91382" autoAdjust="0"/>
  </p:normalViewPr>
  <p:slideViewPr>
    <p:cSldViewPr>
      <p:cViewPr varScale="1">
        <p:scale>
          <a:sx n="38" d="100"/>
          <a:sy n="38" d="100"/>
        </p:scale>
        <p:origin x="1464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7802F2-463A-4275-8522-CDA1836E2124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F0E3B7-DBD5-4535-AE99-913851C5CF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1148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EC6E9-3215-4663-9804-2611B7C579D6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A4636-AEB6-40B3-8404-DF959E69FA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254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27677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614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58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7354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64231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3315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31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0366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57548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0145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0975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753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31205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33605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729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53962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9365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3335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0453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9776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593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0723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24058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DA4636-AEB6-40B3-8404-DF959E69FA23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758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72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17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007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83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498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4846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223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68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72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0075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0093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67348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9235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89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629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1157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71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0236E213-0169-4FFF-8A77-53C76F08D1BE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13/09/2026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AA1B9-1993-4DE1-AECB-B25EE37D15CD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0439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charlton@discovery.kent.sch.uk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price@discovery.kent.sch.uk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ringles@discovery.kent.sch.uk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scovery.kent.sch.uk/year-groups/year-5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iscovery.kent.sch.uk/assets/Documents/Attachments/TDS-Food-Policy-September-2024.pd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office@discovery.kent.sch.uk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discovery.fods@gmail.com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4704"/>
            <a:ext cx="7772400" cy="3600400"/>
          </a:xfrm>
        </p:spPr>
        <p:txBody>
          <a:bodyPr>
            <a:normAutofit fontScale="90000"/>
          </a:bodyPr>
          <a:lstStyle/>
          <a:p>
            <a:r>
              <a:rPr lang="en-GB" b="1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Year 5</a:t>
            </a:r>
            <a:b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Hawking</a:t>
            </a:r>
            <a:b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Jackson</a:t>
            </a:r>
            <a:b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Johnson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093217"/>
            <a:ext cx="6400800" cy="175260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Meet the teacher</a:t>
            </a:r>
          </a:p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September 2026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7" y="4995920"/>
            <a:ext cx="1114425" cy="1162050"/>
          </a:xfrm>
          <a:prstGeom prst="rect">
            <a:avLst/>
          </a:prstGeom>
        </p:spPr>
      </p:pic>
      <p:sp>
        <p:nvSpPr>
          <p:cNvPr id="5" name="Explosion 2 4"/>
          <p:cNvSpPr/>
          <p:nvPr/>
        </p:nvSpPr>
        <p:spPr>
          <a:xfrm>
            <a:off x="5004048" y="548680"/>
            <a:ext cx="3816424" cy="5688632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winkl Cursive Unlooped" panose="02000000000000000000" pitchFamily="2" charset="0"/>
              </a:rPr>
              <a:t>Please sign in on the sheet at the back of the hall </a:t>
            </a:r>
            <a:endParaRPr lang="en-GB" sz="2400" dirty="0"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168E29-255F-4177-90A4-1DE7AE277BF9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49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00"/>
    </mc:Choice>
    <mc:Fallback xmlns="">
      <p:transition spd="slow" advTm="33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12"/>
            <a:ext cx="8229600" cy="1143000"/>
          </a:xfrm>
        </p:spPr>
        <p:txBody>
          <a:bodyPr/>
          <a:lstStyle/>
          <a:p>
            <a:pPr algn="ctr"/>
            <a:r>
              <a:rPr lang="en-GB" sz="44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Staffing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24744"/>
            <a:ext cx="5046718" cy="403244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400" b="1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Jackson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Class Teacher and Year Group Lead: </a:t>
            </a:r>
            <a:b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Charlton</a:t>
            </a:r>
          </a:p>
          <a:p>
            <a:pPr marL="0" indent="0">
              <a:buNone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Email address:</a:t>
            </a:r>
            <a:b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sz="2400" u="sng" dirty="0">
                <a:solidFill>
                  <a:srgbClr val="0000FF"/>
                </a:solidFill>
                <a:latin typeface="Twinkl Cursive Unlooped" panose="02000000000000000000" pitchFamily="2" charset="0"/>
                <a:hlinkClick r:id="rId3"/>
              </a:rPr>
              <a:t>acharlton@discovery.kent.sch.uk</a:t>
            </a:r>
            <a:endParaRPr lang="en-GB" sz="24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b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Teaching Assistant:</a:t>
            </a:r>
            <a:b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Mrs Phillips</a:t>
            </a:r>
          </a:p>
          <a:p>
            <a:pPr marL="0" indent="0">
              <a:buNone/>
            </a:pPr>
            <a:endParaRPr lang="en-GB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spcBef>
                <a:spcPts val="0"/>
              </a:spcBef>
              <a:buNone/>
            </a:pPr>
            <a:br>
              <a:rPr lang="en-GB" sz="1800" dirty="0">
                <a:solidFill>
                  <a:schemeClr val="bg2"/>
                </a:solidFill>
                <a:latin typeface="Twinkl Cursive Unlooped" panose="02000000000000000000" pitchFamily="2" charset="0"/>
              </a:rPr>
            </a:br>
            <a:endParaRPr lang="en-GB" sz="1800" u="sng" dirty="0">
              <a:solidFill>
                <a:srgbClr val="0000FF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FBC745-96BA-4345-873F-45F9761FD8BF}"/>
              </a:ext>
            </a:extLst>
          </p:cNvPr>
          <p:cNvSpPr txBox="1"/>
          <p:nvPr/>
        </p:nvSpPr>
        <p:spPr>
          <a:xfrm>
            <a:off x="5420919" y="375768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Charlton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42BE075-F008-49A0-B5DB-7497B7D16B0E}"/>
              </a:ext>
            </a:extLst>
          </p:cNvPr>
          <p:cNvSpPr txBox="1"/>
          <p:nvPr/>
        </p:nvSpPr>
        <p:spPr>
          <a:xfrm>
            <a:off x="7432290" y="375768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Phillips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6A7FA80-7AFD-4D83-945F-AE26CE99B389}"/>
              </a:ext>
            </a:extLst>
          </p:cNvPr>
          <p:cNvSpPr txBox="1"/>
          <p:nvPr/>
        </p:nvSpPr>
        <p:spPr>
          <a:xfrm>
            <a:off x="819346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4C54CB0-5D1F-4086-A433-11E3576DE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0511" y="1272865"/>
            <a:ext cx="1731970" cy="19576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31499F-261C-486D-9515-57257CECF3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8271" y="1243594"/>
            <a:ext cx="1609950" cy="207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42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66"/>
    </mc:Choice>
    <mc:Fallback xmlns="">
      <p:transition spd="slow" advTm="1326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12"/>
            <a:ext cx="8712334" cy="1143000"/>
          </a:xfrm>
        </p:spPr>
        <p:txBody>
          <a:bodyPr/>
          <a:lstStyle/>
          <a:p>
            <a:pPr algn="ctr"/>
            <a:r>
              <a:rPr lang="en-GB" sz="44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Staffing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199" y="1440902"/>
            <a:ext cx="4209957" cy="397031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2800" b="1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Johnson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Class Teachers: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Mrs Price 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Email address: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  <a:hlinkClick r:id="rId3"/>
              </a:rPr>
              <a:t>cprice</a:t>
            </a:r>
            <a:r>
              <a:rPr lang="en-GB" sz="2800" u="sng" dirty="0">
                <a:solidFill>
                  <a:srgbClr val="0000FF"/>
                </a:solidFill>
                <a:latin typeface="Twinkl Cursive Unlooped" panose="02000000000000000000" pitchFamily="2" charset="0"/>
                <a:hlinkClick r:id="rId3"/>
              </a:rPr>
              <a:t>@discovery.kent.sch.uk</a:t>
            </a:r>
            <a:r>
              <a:rPr lang="en-GB" sz="2800" u="sng" dirty="0">
                <a:solidFill>
                  <a:srgbClr val="0000FF"/>
                </a:solidFill>
                <a:latin typeface="Twinkl Cursive Unlooped" panose="02000000000000000000" pitchFamily="2" charset="0"/>
              </a:rPr>
              <a:t> </a:t>
            </a:r>
          </a:p>
          <a:p>
            <a:endParaRPr lang="en-GB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Teaching Assistant:</a:t>
            </a: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Skinner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932039" y="3645024"/>
            <a:ext cx="1905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Price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07171" y="3654354"/>
            <a:ext cx="1905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Skinner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35351A-C1BB-4471-97FB-ED8EDC5B7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7440" y="1321553"/>
            <a:ext cx="1747211" cy="21326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DE001A5-D4EE-4757-BC7B-6572FB9B8181}"/>
              </a:ext>
            </a:extLst>
          </p:cNvPr>
          <p:cNvSpPr txBox="1"/>
          <p:nvPr/>
        </p:nvSpPr>
        <p:spPr>
          <a:xfrm>
            <a:off x="819346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710ED3-5366-42F9-91B8-9343FF9C28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367" y="1408212"/>
            <a:ext cx="1558833" cy="213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61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94"/>
    </mc:Choice>
    <mc:Fallback xmlns="">
      <p:transition spd="slow" advTm="10594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12"/>
            <a:ext cx="8229600" cy="1143000"/>
          </a:xfrm>
        </p:spPr>
        <p:txBody>
          <a:bodyPr/>
          <a:lstStyle/>
          <a:p>
            <a:pPr algn="ctr"/>
            <a:r>
              <a:rPr lang="en-GB" sz="44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Staffing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07503" y="1268760"/>
            <a:ext cx="4628201" cy="4431983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sz="2400" b="1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Hawking</a:t>
            </a: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Class Teachers: </a:t>
            </a: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Mrs Ingles</a:t>
            </a: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Email address:</a:t>
            </a: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  <a:hlinkClick r:id="rId3"/>
              </a:rPr>
              <a:t>ringles@discovery.kent.sch.uk</a:t>
            </a:r>
            <a:endParaRPr lang="en-GB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endParaRPr lang="en-GB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Teaching Assistant:</a:t>
            </a:r>
          </a:p>
          <a:p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Ward-Lewis</a:t>
            </a:r>
          </a:p>
          <a:p>
            <a:endParaRPr lang="en-US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Support staff:</a:t>
            </a:r>
          </a:p>
          <a:p>
            <a:r>
              <a:rPr lang="en-US" sz="2400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Austin</a:t>
            </a:r>
          </a:p>
          <a:p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76256" y="3610661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Miss Ward-Lewis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19E796-0429-4641-9841-576C99FB2FD8}"/>
              </a:ext>
            </a:extLst>
          </p:cNvPr>
          <p:cNvSpPr txBox="1"/>
          <p:nvPr/>
        </p:nvSpPr>
        <p:spPr>
          <a:xfrm>
            <a:off x="4937065" y="361066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Ingles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CFB99F-2414-4A95-90A7-2F1238440A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9156" y="1395824"/>
            <a:ext cx="1424052" cy="219984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42948BE-A00A-4F4F-806C-43D71F2FD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9297" y="1395824"/>
            <a:ext cx="1424052" cy="210970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AFF2F2-614E-41F1-917D-B13B89F77690}"/>
              </a:ext>
            </a:extLst>
          </p:cNvPr>
          <p:cNvSpPr txBox="1"/>
          <p:nvPr/>
        </p:nvSpPr>
        <p:spPr>
          <a:xfrm>
            <a:off x="8118080" y="5920832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3EC0635-867C-4E42-AB16-84313DEDFA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05052" y="4183534"/>
            <a:ext cx="1669720" cy="18681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2EFE17-9FC2-42C8-8DFA-6D0DF1BD455B}"/>
              </a:ext>
            </a:extLst>
          </p:cNvPr>
          <p:cNvSpPr txBox="1"/>
          <p:nvPr/>
        </p:nvSpPr>
        <p:spPr>
          <a:xfrm>
            <a:off x="5837165" y="618632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Mrs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Austin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62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30"/>
    </mc:Choice>
    <mc:Fallback xmlns="">
      <p:transition spd="slow" advTm="1303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483768" y="28636"/>
            <a:ext cx="417646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Twinkl Cursive Unlooped" panose="02000000000000000000" pitchFamily="2" charset="0"/>
              </a:rPr>
              <a:t>Yearly Overview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347864" y="1556792"/>
            <a:ext cx="2376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What is the next giant leap for mankind?</a:t>
            </a:r>
            <a:endParaRPr lang="en-GB" sz="20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4485" y="1556792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Were the Vikings always vicious?</a:t>
            </a:r>
            <a:endParaRPr lang="en-GB" sz="20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40152" y="1556792"/>
            <a:ext cx="2502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Were all Ancient Egyptians like Tutankhamun?</a:t>
            </a:r>
            <a:endParaRPr lang="en-GB" sz="20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123" y="607767"/>
            <a:ext cx="76479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Our curriculum will focus on the following three big questions:</a:t>
            </a:r>
            <a:endParaRPr lang="en-GB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098" name="Picture 2" descr="Viking cartoon head with helmet character decal - TenSticker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010" y="2261180"/>
            <a:ext cx="1818798" cy="256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artoon Space Wallpapers - Top Free Cartoon Space Backgrounds -  WallpaperAcces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5574" y="3140968"/>
            <a:ext cx="2208554" cy="1380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Tutankhamun Cartoon Full Body, HD Png Download - kind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592728"/>
            <a:ext cx="1879725" cy="224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67544" y="5254980"/>
            <a:ext cx="8208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 will be finding out what the children already know about each topic and using their questions to drive the curriculum. </a:t>
            </a:r>
          </a:p>
          <a:p>
            <a:pPr algn="ctr"/>
            <a:endParaRPr lang="en-US" sz="24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7C823E-6AC2-468A-98E2-E3F0FED8A03C}"/>
              </a:ext>
            </a:extLst>
          </p:cNvPr>
          <p:cNvSpPr txBox="1"/>
          <p:nvPr/>
        </p:nvSpPr>
        <p:spPr>
          <a:xfrm>
            <a:off x="251520" y="18864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2A96D9-4E5F-4084-88FB-DC79A753906B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0917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183"/>
    </mc:Choice>
    <mc:Fallback xmlns="">
      <p:transition spd="slow" advTm="2318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B767C95-FBA4-4057-A587-2BD3939C5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914" y="514548"/>
            <a:ext cx="8841979" cy="5834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98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4908D1A-EA02-47A9-8E32-6FA65E21F0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7512" y="-99392"/>
            <a:ext cx="9399024" cy="69573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6132" y="2028470"/>
            <a:ext cx="7055380" cy="14005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Unique Experiences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4" name="Ribbon: Tilted Up 3">
            <a:extLst>
              <a:ext uri="{FF2B5EF4-FFF2-40B4-BE49-F238E27FC236}">
                <a16:creationId xmlns:a16="http://schemas.microsoft.com/office/drawing/2014/main" id="{CD2A7B27-017F-4B52-BDD8-17DEC79D9413}"/>
              </a:ext>
            </a:extLst>
          </p:cNvPr>
          <p:cNvSpPr/>
          <p:nvPr/>
        </p:nvSpPr>
        <p:spPr>
          <a:xfrm>
            <a:off x="6588224" y="116632"/>
            <a:ext cx="2448272" cy="1400530"/>
          </a:xfrm>
          <a:prstGeom prst="ribbon2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solidFill>
                  <a:schemeClr val="bg2">
                    <a:lumMod val="50000"/>
                  </a:schemeClr>
                </a:solidFill>
              </a:rPr>
              <a:t>Design and make decorations using preserved fruit and spices. </a:t>
            </a:r>
            <a:endParaRPr lang="en-GB" sz="10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Ribbon: Tilted Up 5">
            <a:extLst>
              <a:ext uri="{FF2B5EF4-FFF2-40B4-BE49-F238E27FC236}">
                <a16:creationId xmlns:a16="http://schemas.microsoft.com/office/drawing/2014/main" id="{4C48EC04-E9E1-4B6B-A4CC-6F1D48A72DB9}"/>
              </a:ext>
            </a:extLst>
          </p:cNvPr>
          <p:cNvSpPr/>
          <p:nvPr/>
        </p:nvSpPr>
        <p:spPr>
          <a:xfrm>
            <a:off x="251520" y="5301208"/>
            <a:ext cx="2376264" cy="1400530"/>
          </a:xfrm>
          <a:prstGeom prst="ribbon2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Sleep overnight at school!</a:t>
            </a:r>
            <a:endParaRPr lang="en-GB" sz="1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E4475D2D-4B55-48A6-B5DD-A33396538B3F}"/>
              </a:ext>
            </a:extLst>
          </p:cNvPr>
          <p:cNvSpPr/>
          <p:nvPr/>
        </p:nvSpPr>
        <p:spPr>
          <a:xfrm rot="19611618">
            <a:off x="341202" y="4659259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A08A6FF6-4E21-4810-9E5A-3966155FBA62}"/>
              </a:ext>
            </a:extLst>
          </p:cNvPr>
          <p:cNvSpPr/>
          <p:nvPr/>
        </p:nvSpPr>
        <p:spPr>
          <a:xfrm>
            <a:off x="1223628" y="4458100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E4D8059-25A8-462A-BB20-E9939CE17605}"/>
              </a:ext>
            </a:extLst>
          </p:cNvPr>
          <p:cNvSpPr/>
          <p:nvPr/>
        </p:nvSpPr>
        <p:spPr>
          <a:xfrm rot="2314707">
            <a:off x="2090374" y="4590427"/>
            <a:ext cx="432048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7AA73B-ACBF-44D0-B7EA-00266CE9BB8E}"/>
              </a:ext>
            </a:extLst>
          </p:cNvPr>
          <p:cNvSpPr txBox="1"/>
          <p:nvPr/>
        </p:nvSpPr>
        <p:spPr>
          <a:xfrm>
            <a:off x="251520" y="194941"/>
            <a:ext cx="50586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</a:rPr>
              <a:t>Curriculum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659267-9E57-4981-A859-C478DDDAD41D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</a:rPr>
              <a:t>AC</a:t>
            </a:r>
            <a:endParaRPr lang="en-GB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82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192"/>
    </mc:Choice>
    <mc:Fallback xmlns="">
      <p:transition spd="slow" advTm="1319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502" y="327454"/>
            <a:ext cx="7055380" cy="14005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Finding out more about Year 5: Class Webpage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502" y="1629906"/>
            <a:ext cx="7191849" cy="46794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Information about your child’s class and curriculum can be found on the following webpage:</a:t>
            </a:r>
            <a:endParaRPr lang="en-GB" sz="2200" dirty="0">
              <a:solidFill>
                <a:schemeClr val="bg2"/>
              </a:solidFill>
              <a:latin typeface="Twinkl Cursive Unlooped" panose="02000000000000000000" pitchFamily="2" charset="0"/>
              <a:hlinkClick r:id="rId3"/>
            </a:endParaRP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  <a:hlinkClick r:id="rId3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Termly SWAY presentations are sent to you via email. </a:t>
            </a:r>
          </a:p>
          <a:p>
            <a:pPr marL="0" indent="0">
              <a:buNone/>
            </a:pP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These include:</a:t>
            </a:r>
          </a:p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Important  information and notices,</a:t>
            </a:r>
          </a:p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Photographs of our learning </a:t>
            </a:r>
          </a:p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Links to resources to support your child at home</a:t>
            </a: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8B550BCC-79C5-4E4B-B500-D705463E9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1451" y="2420888"/>
            <a:ext cx="2717800" cy="1296144"/>
          </a:xfrm>
          <a:prstGeom prst="rect">
            <a:avLst/>
          </a:prstGeom>
        </p:spPr>
      </p:pic>
      <p:sp>
        <p:nvSpPr>
          <p:cNvPr id="10" name="Arrow: Up 9">
            <a:extLst>
              <a:ext uri="{FF2B5EF4-FFF2-40B4-BE49-F238E27FC236}">
                <a16:creationId xmlns:a16="http://schemas.microsoft.com/office/drawing/2014/main" id="{7A0C4DF2-8A53-4683-A79E-3DC0AE72F104}"/>
              </a:ext>
            </a:extLst>
          </p:cNvPr>
          <p:cNvSpPr/>
          <p:nvPr/>
        </p:nvSpPr>
        <p:spPr>
          <a:xfrm rot="6554190">
            <a:off x="5322437" y="2162710"/>
            <a:ext cx="432048" cy="749107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Twinkl Cursive Unlooped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0BCEAA-769B-4F2A-B966-698C50963779}"/>
              </a:ext>
            </a:extLst>
          </p:cNvPr>
          <p:cNvSpPr txBox="1"/>
          <p:nvPr/>
        </p:nvSpPr>
        <p:spPr>
          <a:xfrm>
            <a:off x="523607" y="7374"/>
            <a:ext cx="49561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B9B4F0-51CF-45EA-96E4-ED3B2EDFA9DC}"/>
              </a:ext>
            </a:extLst>
          </p:cNvPr>
          <p:cNvSpPr txBox="1"/>
          <p:nvPr/>
        </p:nvSpPr>
        <p:spPr>
          <a:xfrm>
            <a:off x="8172400" y="5975702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9576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86731" y="332656"/>
            <a:ext cx="64087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 day in Year 5!</a:t>
            </a:r>
          </a:p>
          <a:p>
            <a:pPr algn="ctr"/>
            <a:endParaRPr lang="en-GB" sz="2000" u="sng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algn="ctr"/>
            <a:r>
              <a:rPr lang="en-GB" sz="2000" u="sng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Example only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18D120-45A7-4604-9B5B-F11CF158CC21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E727CB-B9FE-4B0A-9CF3-82A26691A748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F5F56E4-9408-EAAA-746E-DE588978E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08" y="938848"/>
            <a:ext cx="7972425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16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14"/>
    </mc:Choice>
    <mc:Fallback xmlns="">
      <p:transition spd="slow" advTm="1491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5555" y="1028343"/>
            <a:ext cx="799288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On your child’s PE day, they will be expected to come to school ready for PE. </a:t>
            </a:r>
          </a:p>
          <a:p>
            <a:pPr>
              <a:spcAft>
                <a:spcPts val="1200"/>
              </a:spcAft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Children will need to wear: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House </a:t>
            </a:r>
            <a:r>
              <a:rPr lang="en-US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coloured</a:t>
            </a:r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t-shirt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Shorts or navy tracksuit bottoms 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Black or white Plimsolls or trainers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Socks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Warm navy jumper or hoody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Earring tape/hair tie (please tape earrings and tie up hair at home)</a:t>
            </a:r>
            <a:endParaRPr lang="en-US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>
              <a:spcAft>
                <a:spcPts val="1200"/>
              </a:spcAft>
            </a:pPr>
            <a:endParaRPr lang="en-US" b="1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Our PE days are: </a:t>
            </a:r>
          </a:p>
          <a:p>
            <a:pPr algn="ctr">
              <a:spcAft>
                <a:spcPts val="1200"/>
              </a:spcAft>
            </a:pPr>
            <a:r>
              <a:rPr lang="en-US" sz="40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Monday and Thursday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9592" y="149267"/>
            <a:ext cx="6336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DADFEB-5C69-45A0-B8DA-533E1D5DC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1700808"/>
            <a:ext cx="2175494" cy="2310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06683A-BE7D-4289-9EA3-D6687F521730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485692-E3F3-4DC2-97EC-CCBB51FA1A3D}"/>
              </a:ext>
            </a:extLst>
          </p:cNvPr>
          <p:cNvSpPr txBox="1"/>
          <p:nvPr/>
        </p:nvSpPr>
        <p:spPr>
          <a:xfrm>
            <a:off x="8172400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AC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14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444"/>
    </mc:Choice>
    <mc:Fallback xmlns="">
      <p:transition spd="slow" advTm="26444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159" y="409228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Homework Expectations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32859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Homework is set in Year 5 in order for the children to develop </a:t>
            </a:r>
            <a:r>
              <a:rPr lang="en-GB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self-motivation, self-regulation </a:t>
            </a: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and</a:t>
            </a:r>
            <a:r>
              <a:rPr lang="en-GB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perseverance.</a:t>
            </a: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r>
              <a:rPr lang="en-GB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Homework will be set on Friday and is due in on Wednesday.</a:t>
            </a:r>
          </a:p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This will be posted to their Class Dojo page </a:t>
            </a:r>
            <a:r>
              <a:rPr lang="en-GB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and</a:t>
            </a: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given to the children as a paper copy. </a:t>
            </a:r>
          </a:p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This will usually consist of:</a:t>
            </a:r>
          </a:p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Reading Plus </a:t>
            </a:r>
          </a:p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Maths task</a:t>
            </a:r>
          </a:p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Spelling</a:t>
            </a: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0" indent="0" algn="ctr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encourage your child to speak to us if they don’t understand the set homework. </a:t>
            </a:r>
          </a:p>
          <a:p>
            <a:endParaRPr lang="en-GB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loud 2">
            <a:extLst>
              <a:ext uri="{FF2B5EF4-FFF2-40B4-BE49-F238E27FC236}">
                <a16:creationId xmlns:a16="http://schemas.microsoft.com/office/drawing/2014/main" id="{6D86A374-9139-47EC-A739-79006E66D12F}"/>
              </a:ext>
            </a:extLst>
          </p:cNvPr>
          <p:cNvSpPr/>
          <p:nvPr/>
        </p:nvSpPr>
        <p:spPr>
          <a:xfrm>
            <a:off x="2627784" y="3356992"/>
            <a:ext cx="6495154" cy="2520280"/>
          </a:xfrm>
          <a:prstGeom prst="cloud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rgbClr val="002060"/>
                </a:solidFill>
                <a:latin typeface="Twinkl Cursive Unlooped" panose="02000000000000000000" pitchFamily="2" charset="0"/>
              </a:rPr>
              <a:t>Praise and rewards will be available for homework completed in a timely manner. </a:t>
            </a:r>
          </a:p>
          <a:p>
            <a:pPr algn="ctr"/>
            <a:endParaRPr lang="en-US" sz="1600" dirty="0">
              <a:solidFill>
                <a:srgbClr val="002060"/>
              </a:solidFill>
              <a:latin typeface="Twinkl Cursive Unlooped" panose="02000000000000000000" pitchFamily="2" charset="0"/>
            </a:endParaRPr>
          </a:p>
          <a:p>
            <a:pPr algn="ctr"/>
            <a:r>
              <a:rPr lang="en-US" sz="1600" dirty="0">
                <a:solidFill>
                  <a:srgbClr val="002060"/>
                </a:solidFill>
                <a:latin typeface="Twinkl Cursive Unlooped" panose="02000000000000000000" pitchFamily="2" charset="0"/>
              </a:rPr>
              <a:t>If homework is not completed by Wednesday, children will be asked to complete the work during a lunch time (this will not take a whole lunch time). </a:t>
            </a:r>
            <a:endParaRPr lang="en-GB" sz="1600" dirty="0">
              <a:solidFill>
                <a:srgbClr val="00206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2A110B-622B-44ED-8177-CC1E88C5AEF0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0A3188-9DFF-49A5-AC9E-9BECFE5748E1}"/>
              </a:ext>
            </a:extLst>
          </p:cNvPr>
          <p:cNvSpPr txBox="1"/>
          <p:nvPr/>
        </p:nvSpPr>
        <p:spPr>
          <a:xfrm>
            <a:off x="8182560" y="6304880"/>
            <a:ext cx="95053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532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788"/>
    </mc:Choice>
    <mc:Fallback xmlns="">
      <p:transition spd="slow" advTm="3678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52718"/>
            <a:ext cx="7055380" cy="140053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Reading Expectations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1" y="1249743"/>
            <a:ext cx="8649323" cy="4195481"/>
          </a:xfrm>
        </p:spPr>
        <p:txBody>
          <a:bodyPr/>
          <a:lstStyle/>
          <a:p>
            <a:pPr marL="0" indent="0">
              <a:buNone/>
            </a:pPr>
            <a:r>
              <a:rPr lang="en-GB" sz="1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Year 5 will have reading records.  This is to ensure that both parents and teachers are able to track what children are reading. 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Children are able to write in this themselves and there is a space for adults at home and teachers to sign at the end of the week.</a:t>
            </a:r>
          </a:p>
          <a:p>
            <a:pPr marL="0" indent="0">
              <a:buNone/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B13DBE11-27B9-4EB2-B3F9-0FBD7E029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" b="5760"/>
          <a:stretch/>
        </p:blipFill>
        <p:spPr bwMode="auto">
          <a:xfrm>
            <a:off x="885517" y="2420887"/>
            <a:ext cx="5400600" cy="433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loud 3">
            <a:extLst>
              <a:ext uri="{FF2B5EF4-FFF2-40B4-BE49-F238E27FC236}">
                <a16:creationId xmlns:a16="http://schemas.microsoft.com/office/drawing/2014/main" id="{60FBC222-3CFD-40EC-BD3D-B16C110318B3}"/>
              </a:ext>
            </a:extLst>
          </p:cNvPr>
          <p:cNvSpPr/>
          <p:nvPr/>
        </p:nvSpPr>
        <p:spPr>
          <a:xfrm>
            <a:off x="6229181" y="2662849"/>
            <a:ext cx="2699792" cy="3157216"/>
          </a:xfrm>
          <a:prstGeom prst="cloud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We expect to see children’s reading records every day, so that we can read with them.</a:t>
            </a:r>
            <a:endParaRPr lang="en-GB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4F234A-C059-47C1-BDB6-649C780E4D1B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471C27-FBA6-494D-ABED-9D26B881CE68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638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2BCB8-1CDA-4901-8436-B292C07C3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81" y="490678"/>
            <a:ext cx="8428123" cy="99417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winkl Cursive Unlooped" panose="02000000000000000000" pitchFamily="2" charset="0"/>
              </a:rPr>
              <a:t>How can we support children with their reading?</a:t>
            </a:r>
            <a:endParaRPr lang="en-GB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7D0CD5B-9E51-4A76-8CC1-E4A3644BC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278" y="1851422"/>
            <a:ext cx="1932613" cy="1449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C934372-F2F3-467B-8611-6825BD27B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41" y="5255276"/>
            <a:ext cx="1995790" cy="12299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BAB3D9C-1CBC-4380-A49F-E1AAD30E990B}"/>
              </a:ext>
            </a:extLst>
          </p:cNvPr>
          <p:cNvSpPr txBox="1"/>
          <p:nvPr/>
        </p:nvSpPr>
        <p:spPr>
          <a:xfrm>
            <a:off x="690485" y="3474887"/>
            <a:ext cx="16850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Support your child with creating an imaginative page or two for our class reading scrap book which each child will bring home this year.</a:t>
            </a:r>
            <a:endParaRPr lang="en-GB" sz="12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ACDE1F-F346-4DDF-BECC-C2A949A4B9C1}"/>
              </a:ext>
            </a:extLst>
          </p:cNvPr>
          <p:cNvSpPr txBox="1"/>
          <p:nvPr/>
        </p:nvSpPr>
        <p:spPr>
          <a:xfrm>
            <a:off x="2779309" y="1834743"/>
            <a:ext cx="1870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Read to your child (even though they might think they’re too old!)</a:t>
            </a:r>
            <a:endParaRPr lang="en-GB" sz="135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469A354-F392-4223-BB94-07F02BD9E622}"/>
              </a:ext>
            </a:extLst>
          </p:cNvPr>
          <p:cNvSpPr txBox="1"/>
          <p:nvPr/>
        </p:nvSpPr>
        <p:spPr>
          <a:xfrm>
            <a:off x="5883275" y="3092815"/>
            <a:ext cx="187036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Read alongside your child.</a:t>
            </a:r>
            <a:endParaRPr lang="en-GB" sz="135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32" name="Picture 8" descr="I'm an adult who has stopped reading ...">
            <a:extLst>
              <a:ext uri="{FF2B5EF4-FFF2-40B4-BE49-F238E27FC236}">
                <a16:creationId xmlns:a16="http://schemas.microsoft.com/office/drawing/2014/main" id="{4C978FFE-414C-451D-8B54-811C616D4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953" y="4318106"/>
            <a:ext cx="2119308" cy="1410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B4A2BF1-AA2F-41E3-9BF9-E0DBBA4F5EFE}"/>
              </a:ext>
            </a:extLst>
          </p:cNvPr>
          <p:cNvSpPr txBox="1"/>
          <p:nvPr/>
        </p:nvSpPr>
        <p:spPr>
          <a:xfrm>
            <a:off x="5340870" y="4108550"/>
            <a:ext cx="1084811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Be a role model by reading and talking about what you have read.</a:t>
            </a:r>
            <a:endParaRPr lang="en-GB" sz="135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BC4B2F86-393E-42E0-8A2F-036250F96744}"/>
              </a:ext>
            </a:extLst>
          </p:cNvPr>
          <p:cNvSpPr/>
          <p:nvPr/>
        </p:nvSpPr>
        <p:spPr>
          <a:xfrm>
            <a:off x="545828" y="3439409"/>
            <a:ext cx="1932613" cy="160513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43A7D79-72F3-4D8F-8AD8-5AAA5B10F000}"/>
              </a:ext>
            </a:extLst>
          </p:cNvPr>
          <p:cNvSpPr/>
          <p:nvPr/>
        </p:nvSpPr>
        <p:spPr>
          <a:xfrm>
            <a:off x="2697035" y="1823838"/>
            <a:ext cx="1995790" cy="8951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1D0121B4-0CDC-40F2-96F7-28D149FF5B7C}"/>
              </a:ext>
            </a:extLst>
          </p:cNvPr>
          <p:cNvSpPr/>
          <p:nvPr/>
        </p:nvSpPr>
        <p:spPr>
          <a:xfrm>
            <a:off x="5883275" y="3128364"/>
            <a:ext cx="1560894" cy="522063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pic>
        <p:nvPicPr>
          <p:cNvPr id="1030" name="Picture 6" descr="Adult Reading To Child Stock Photos ...">
            <a:extLst>
              <a:ext uri="{FF2B5EF4-FFF2-40B4-BE49-F238E27FC236}">
                <a16:creationId xmlns:a16="http://schemas.microsoft.com/office/drawing/2014/main" id="{E69EE192-4B33-4886-9FD6-F4A90B2DF4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147" y="2718938"/>
            <a:ext cx="2207419" cy="1164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10 Year Old Reading Stock Photos ...">
            <a:extLst>
              <a:ext uri="{FF2B5EF4-FFF2-40B4-BE49-F238E27FC236}">
                <a16:creationId xmlns:a16="http://schemas.microsoft.com/office/drawing/2014/main" id="{4382C76E-6A85-4B34-A3C5-C70FDF0964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071" y="1756040"/>
            <a:ext cx="2016791" cy="1342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D209051-B97A-439F-91D7-52B195046C42}"/>
              </a:ext>
            </a:extLst>
          </p:cNvPr>
          <p:cNvSpPr/>
          <p:nvPr/>
        </p:nvSpPr>
        <p:spPr>
          <a:xfrm>
            <a:off x="5286470" y="4108550"/>
            <a:ext cx="1084811" cy="20567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pic>
        <p:nvPicPr>
          <p:cNvPr id="1034" name="Picture 10" descr="What's on at The Amelia, Tunbridge Wells">
            <a:extLst>
              <a:ext uri="{FF2B5EF4-FFF2-40B4-BE49-F238E27FC236}">
                <a16:creationId xmlns:a16="http://schemas.microsoft.com/office/drawing/2014/main" id="{4D2E246F-299A-476E-8F3D-6B39FC4C3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8458" y="3802487"/>
            <a:ext cx="1758920" cy="99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515EAB8-87D2-4B3B-BD89-53A1C90F4602}"/>
              </a:ext>
            </a:extLst>
          </p:cNvPr>
          <p:cNvSpPr txBox="1"/>
          <p:nvPr/>
        </p:nvSpPr>
        <p:spPr>
          <a:xfrm>
            <a:off x="7043593" y="4946906"/>
            <a:ext cx="1870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Borrow books (including audio books) from the local library.</a:t>
            </a:r>
            <a:endParaRPr lang="en-GB" sz="135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11083D57-BC0A-4F38-9C06-FCFCABA791CD}"/>
              </a:ext>
            </a:extLst>
          </p:cNvPr>
          <p:cNvSpPr/>
          <p:nvPr/>
        </p:nvSpPr>
        <p:spPr>
          <a:xfrm>
            <a:off x="7005304" y="4874042"/>
            <a:ext cx="1870363" cy="107523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pic>
        <p:nvPicPr>
          <p:cNvPr id="32" name="Picture 4" descr="5 places to listen to free audiobooks ...">
            <a:extLst>
              <a:ext uri="{FF2B5EF4-FFF2-40B4-BE49-F238E27FC236}">
                <a16:creationId xmlns:a16="http://schemas.microsoft.com/office/drawing/2014/main" id="{EB469B33-CC72-498C-BEF1-2B710359D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0474" y="3073518"/>
            <a:ext cx="943511" cy="892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3359514-DFD2-4182-890D-A67E0D017D9B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856FD81-4D28-4F9A-A81B-943A940B7A88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014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lvine A5 Reading Record Book 40 Page ...">
            <a:extLst>
              <a:ext uri="{FF2B5EF4-FFF2-40B4-BE49-F238E27FC236}">
                <a16:creationId xmlns:a16="http://schemas.microsoft.com/office/drawing/2014/main" id="{CC048961-9034-4B1F-B450-01F05B77A8D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08354">
            <a:off x="563000" y="1764319"/>
            <a:ext cx="1852220" cy="1852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286F179-9CCE-4C93-AAA6-DFAD3771B9E1}"/>
              </a:ext>
            </a:extLst>
          </p:cNvPr>
          <p:cNvSpPr txBox="1"/>
          <p:nvPr/>
        </p:nvSpPr>
        <p:spPr>
          <a:xfrm>
            <a:off x="365900" y="3957347"/>
            <a:ext cx="2482819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Fill in your child’s reading record and encourage them to do the same. This is a written record filled in by teachers, adults at home and children to share and celebrate the children’s reading progress.</a:t>
            </a:r>
          </a:p>
          <a:p>
            <a:endParaRPr lang="en-GB" sz="1350" dirty="0">
              <a:latin typeface="Twinkl Cursive Unlooped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728EA-E545-43A0-8509-6DAA60D75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701995">
            <a:off x="3529023" y="4357535"/>
            <a:ext cx="1865300" cy="21359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3E5857-E51E-462F-A629-2077AD77CF4E}"/>
              </a:ext>
            </a:extLst>
          </p:cNvPr>
          <p:cNvSpPr txBox="1"/>
          <p:nvPr/>
        </p:nvSpPr>
        <p:spPr>
          <a:xfrm>
            <a:off x="3284849" y="1800013"/>
            <a:ext cx="1871093" cy="1962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Encourage your child to borrow an ambitious, age appropriate book from our Reading Trees and earn a Bronze, Silver and Gold Reading Tree Award!</a:t>
            </a:r>
          </a:p>
          <a:p>
            <a:endParaRPr lang="en-US" sz="1350" dirty="0">
              <a:latin typeface="Twinkl Cursive Unlooped" panose="02000000000000000000" pitchFamily="2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C62D73-36F4-42AC-80A9-A1EE23F0932F}"/>
              </a:ext>
            </a:extLst>
          </p:cNvPr>
          <p:cNvSpPr/>
          <p:nvPr/>
        </p:nvSpPr>
        <p:spPr>
          <a:xfrm>
            <a:off x="237149" y="3934240"/>
            <a:ext cx="2740320" cy="161585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D0637B0-8D1E-4698-B58D-BC97B89D3E2A}"/>
              </a:ext>
            </a:extLst>
          </p:cNvPr>
          <p:cNvSpPr/>
          <p:nvPr/>
        </p:nvSpPr>
        <p:spPr>
          <a:xfrm>
            <a:off x="3120298" y="1790350"/>
            <a:ext cx="2069813" cy="209493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2F2679-9FC1-4789-8DE4-226E324FE6E6}"/>
              </a:ext>
            </a:extLst>
          </p:cNvPr>
          <p:cNvSpPr txBox="1"/>
          <p:nvPr/>
        </p:nvSpPr>
        <p:spPr>
          <a:xfrm>
            <a:off x="5584888" y="1590443"/>
            <a:ext cx="2740320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Ask questions about the books your child is reading.</a:t>
            </a:r>
          </a:p>
          <a:p>
            <a:endParaRPr lang="en-US" sz="105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You might ask them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>
                <a:solidFill>
                  <a:schemeClr val="bg1"/>
                </a:solidFill>
                <a:latin typeface="Twinkl Cursive Unlooped" panose="02000000000000000000" pitchFamily="2" charset="0"/>
              </a:rPr>
              <a:t>Summarise</a:t>
            </a: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 what they have read,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Share their </a:t>
            </a:r>
            <a:r>
              <a:rPr lang="en-US" sz="1200" dirty="0" err="1">
                <a:solidFill>
                  <a:schemeClr val="bg1"/>
                </a:solidFill>
                <a:latin typeface="Twinkl Cursive Unlooped" panose="02000000000000000000" pitchFamily="2" charset="0"/>
              </a:rPr>
              <a:t>favourite</a:t>
            </a: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 part,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Describe their </a:t>
            </a:r>
            <a:r>
              <a:rPr lang="en-US" sz="1200" dirty="0" err="1">
                <a:solidFill>
                  <a:schemeClr val="bg1"/>
                </a:solidFill>
                <a:latin typeface="Twinkl Cursive Unlooped" panose="02000000000000000000" pitchFamily="2" charset="0"/>
              </a:rPr>
              <a:t>favourite</a:t>
            </a: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 (and least </a:t>
            </a:r>
            <a:r>
              <a:rPr lang="en-US" sz="1200" dirty="0" err="1">
                <a:solidFill>
                  <a:schemeClr val="bg1"/>
                </a:solidFill>
                <a:latin typeface="Twinkl Cursive Unlooped" panose="02000000000000000000" pitchFamily="2" charset="0"/>
              </a:rPr>
              <a:t>favourite</a:t>
            </a: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) character,</a:t>
            </a:r>
          </a:p>
          <a:p>
            <a:endParaRPr lang="en-US" sz="1200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>
                <a:solidFill>
                  <a:schemeClr val="bg1"/>
                </a:solidFill>
                <a:latin typeface="Twinkl Cursive Unlooped" panose="02000000000000000000" pitchFamily="2" charset="0"/>
              </a:rPr>
              <a:t>Explain why they think the author chose a particular word or phrase</a:t>
            </a:r>
            <a:r>
              <a:rPr lang="en-US" sz="1200" dirty="0">
                <a:latin typeface="Twinkl Cursive Unlooped" panose="02000000000000000000" pitchFamily="2" charset="0"/>
              </a:rPr>
              <a:t>.</a:t>
            </a:r>
          </a:p>
        </p:txBody>
      </p:sp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88FF1EEC-2332-439F-A772-2A4B3EDF75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37602">
            <a:off x="6965012" y="4252567"/>
            <a:ext cx="1497192" cy="2089046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F715CAF-D931-403C-BCC9-38243CD30812}"/>
              </a:ext>
            </a:extLst>
          </p:cNvPr>
          <p:cNvSpPr/>
          <p:nvPr/>
        </p:nvSpPr>
        <p:spPr>
          <a:xfrm>
            <a:off x="5464120" y="1529296"/>
            <a:ext cx="2861088" cy="262360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latin typeface="Twinkl Cursive Unlooped" panose="02000000000000000000" pitchFamily="2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0530F00-91D2-4D0D-98B7-FE01789E6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11" y="443593"/>
            <a:ext cx="8428123" cy="99417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Twinkl Cursive Unlooped" panose="02000000000000000000" pitchFamily="2" charset="0"/>
              </a:rPr>
              <a:t>How can we support children with their reading?</a:t>
            </a:r>
            <a:endParaRPr lang="en-GB" dirty="0">
              <a:solidFill>
                <a:schemeClr val="bg1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0B1275-C2F1-4BF2-88F7-8ED144C30720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Curriculum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650FF39-4628-4896-AEA4-C9B880439D7F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517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476672"/>
            <a:ext cx="820891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Recognising our values </a:t>
            </a:r>
          </a:p>
          <a:p>
            <a:endParaRPr lang="en-GB" sz="40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By displaying our school values of </a:t>
            </a:r>
            <a:r>
              <a:rPr lang="en-GB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kindness</a:t>
            </a: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, </a:t>
            </a:r>
            <a:r>
              <a:rPr lang="en-GB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respect, friendship, honesty </a:t>
            </a: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and</a:t>
            </a:r>
            <a:r>
              <a:rPr lang="en-GB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perseverance, </a:t>
            </a: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children earn:</a:t>
            </a:r>
          </a:p>
          <a:p>
            <a:endParaRPr lang="en-GB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Value points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Star of the Week certificates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Postcards of praise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Excellence Awards at the end of term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Dojo points or Table points</a:t>
            </a:r>
          </a:p>
          <a:p>
            <a:endParaRPr lang="en-US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3" name="Picture 2" descr="Download &lt;strong&gt;Rewards&lt;/strong&gt; Free &lt;strong&gt;Clipart&lt;/strong&gt; HD HQ PNG Image | FreePNGIm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5380235"/>
            <a:ext cx="3940706" cy="14777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54356E-E4AE-49FB-9975-2247B9DED23C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Behaviour and expectations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65B34D-E46E-4E4D-889F-BB96CE00E616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0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62"/>
    </mc:Choice>
    <mc:Fallback xmlns="">
      <p:transition spd="slow" advTm="13662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943201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Healthy Snacks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119" y="1841484"/>
            <a:ext cx="8335762" cy="4195481"/>
          </a:xfrm>
        </p:spPr>
        <p:txBody>
          <a:bodyPr>
            <a:normAutofit fontScale="40000" lnSpcReduction="20000"/>
          </a:bodyPr>
          <a:lstStyle/>
          <a:p>
            <a:r>
              <a:rPr lang="en-US" sz="5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ensure your child’s snack for breaktime is a healthy, balanced snack.</a:t>
            </a:r>
          </a:p>
          <a:p>
            <a:pPr marL="0" indent="0">
              <a:buNone/>
            </a:pPr>
            <a:endParaRPr lang="en-US" sz="50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US" sz="5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remember that we are a nut free school.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US" sz="50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5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Changes to our Food Policy: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n-US" sz="50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 have stopped the </a:t>
            </a:r>
            <a:r>
              <a:rPr lang="en-US" sz="5000" dirty="0">
                <a:solidFill>
                  <a:srgbClr val="002060"/>
                </a:solidFill>
                <a:latin typeface="Twinkl Cursive Unlooped" panose="02000000000000000000" pitchFamily="2" charset="0"/>
              </a:rPr>
              <a:t>practice of bringing birthday treats and sweets into school.</a:t>
            </a:r>
          </a:p>
          <a:p>
            <a:pPr lvl="1" algn="just">
              <a:lnSpc>
                <a:spcPct val="115000"/>
              </a:lnSpc>
              <a:spcAft>
                <a:spcPts val="1000"/>
              </a:spcAft>
            </a:pPr>
            <a:r>
              <a:rPr lang="en-US" sz="5000" dirty="0">
                <a:solidFill>
                  <a:srgbClr val="002060"/>
                </a:solidFill>
                <a:latin typeface="Twinkl Cursive Unlooped" panose="02000000000000000000" pitchFamily="2" charset="0"/>
              </a:rPr>
              <a:t>Changes to packed lunches can be found on the school website.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26" name="Picture 2" descr="Fruit Vegetable Clip Art Free Clipart Vegetables Feebase - Clipart Of Fruit  Transparent PNG - 600x522 - Free Download on Nice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329" y="188640"/>
            <a:ext cx="1644466" cy="1207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B6D9C21-B263-46CD-873D-BEB50010A77C}"/>
              </a:ext>
            </a:extLst>
          </p:cNvPr>
          <p:cNvSpPr txBox="1"/>
          <p:nvPr/>
        </p:nvSpPr>
        <p:spPr>
          <a:xfrm>
            <a:off x="270664" y="164656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Behaviour and expectations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A76676-ED5A-4CA8-9742-1F0EEB4F2BE5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CP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36A9E0-FB26-4888-BCB9-CFBF20C3796D}"/>
              </a:ext>
            </a:extLst>
          </p:cNvPr>
          <p:cNvSpPr txBox="1"/>
          <p:nvPr/>
        </p:nvSpPr>
        <p:spPr>
          <a:xfrm>
            <a:off x="1403648" y="5770014"/>
            <a:ext cx="68897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winkl Cursive Unlooped" panose="02000000000000000000" pitchFamily="2" charset="0"/>
                <a:hlinkClick r:id="rId4"/>
              </a:rPr>
              <a:t>https://www.discovery.kent.sch.uk/assets/Documents/Attachments/TDS-Food-Policy-September-2024.pdf</a:t>
            </a:r>
            <a:r>
              <a:rPr lang="en-GB" dirty="0">
                <a:solidFill>
                  <a:schemeClr val="bg1"/>
                </a:solidFill>
                <a:latin typeface="Twinkl Cursive Unlooped" panose="02000000000000000000" pitchFamily="2" charset="0"/>
              </a:rPr>
              <a:t> - Link to food policy</a:t>
            </a:r>
          </a:p>
        </p:txBody>
      </p:sp>
    </p:spTree>
    <p:extLst>
      <p:ext uri="{BB962C8B-B14F-4D97-AF65-F5344CB8AC3E}">
        <p14:creationId xmlns:p14="http://schemas.microsoft.com/office/powerpoint/2010/main" val="1579308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Phones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573" y="1484784"/>
            <a:ext cx="6711654" cy="419548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If your child brings a phone into school, </a:t>
            </a:r>
            <a:r>
              <a:rPr lang="en-US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it must be switched off at the gate.</a:t>
            </a:r>
          </a:p>
          <a:p>
            <a:endParaRPr lang="en-US" sz="2800" b="1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>
              <a:spcBef>
                <a:spcPts val="0"/>
              </a:spcBef>
            </a:pP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Your child’s phone will be kept in a phone box in class during the day and returned at the end of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  the day.</a:t>
            </a:r>
            <a:endParaRPr lang="en-GB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" name="Picture 3" descr="Iphone &lt;strong&gt;Cellphone&lt;/strong&gt; Smartphone · Free vector graphic on Pixaba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6143" y="3140968"/>
            <a:ext cx="2824314" cy="288032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FA4FF10-E291-4A43-8C84-AFDA66FD6341}"/>
              </a:ext>
            </a:extLst>
          </p:cNvPr>
          <p:cNvSpPr txBox="1"/>
          <p:nvPr/>
        </p:nvSpPr>
        <p:spPr>
          <a:xfrm>
            <a:off x="8184912" y="5949280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887A0C-DC8B-4D40-A517-AF6ABCA999C1}"/>
              </a:ext>
            </a:extLst>
          </p:cNvPr>
          <p:cNvSpPr txBox="1"/>
          <p:nvPr/>
        </p:nvSpPr>
        <p:spPr>
          <a:xfrm>
            <a:off x="323528" y="169530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New to Year 5</a:t>
            </a:r>
            <a:endParaRPr lang="en-GB" dirty="0"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111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26"/>
    </mc:Choice>
    <mc:Fallback xmlns="">
      <p:transition spd="slow" advTm="13226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744" y="789474"/>
            <a:ext cx="7055380" cy="14005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Walking Home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710" y="1951947"/>
            <a:ext cx="6711654" cy="4195481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Children in Year 5 are allowed to walk home alone – with your permission</a:t>
            </a:r>
          </a:p>
          <a:p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We will need </a:t>
            </a:r>
            <a:r>
              <a:rPr lang="en-US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written</a:t>
            </a: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</a:t>
            </a:r>
            <a:r>
              <a:rPr lang="en-US" sz="28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permission</a:t>
            </a: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from you to be able to </a:t>
            </a:r>
            <a:r>
              <a:rPr lang="en-US" sz="2800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authorise</a:t>
            </a:r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this.</a:t>
            </a:r>
          </a:p>
          <a:p>
            <a:r>
              <a:rPr lang="en-US" sz="2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also inform us if any other adults will be collecting your child.</a:t>
            </a:r>
            <a:endParaRPr lang="en-GB" sz="2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" name="Picture 3" descr="Boy Running Vector Young · Free image on Pixabay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3366500"/>
            <a:ext cx="3476160" cy="27809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BDA107-4388-4253-BDE6-FE196C83C6A4}"/>
              </a:ext>
            </a:extLst>
          </p:cNvPr>
          <p:cNvSpPr txBox="1"/>
          <p:nvPr/>
        </p:nvSpPr>
        <p:spPr>
          <a:xfrm>
            <a:off x="8193462" y="6173935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12B35-70EC-4B67-8EAB-8D6E43E21C06}"/>
              </a:ext>
            </a:extLst>
          </p:cNvPr>
          <p:cNvSpPr txBox="1"/>
          <p:nvPr/>
        </p:nvSpPr>
        <p:spPr>
          <a:xfrm>
            <a:off x="323528" y="169530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New to Year 5</a:t>
            </a:r>
            <a:endParaRPr lang="en-GB" dirty="0"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72"/>
    </mc:Choice>
    <mc:Fallback xmlns="">
      <p:transition spd="slow" advTm="13272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4300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Secondary Transfer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763" y="1737372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Now is the time to start thinking about secondary transfer for your child, you could:</a:t>
            </a:r>
          </a:p>
          <a:p>
            <a:pPr>
              <a:buFontTx/>
              <a:buChar char="-"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Look on secondary school websites to ‘get a feel’ for each school.</a:t>
            </a:r>
          </a:p>
          <a:p>
            <a:pPr>
              <a:buFontTx/>
              <a:buChar char="-"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Look on secondary school websites for any experience days offered at that school that may interest your child. </a:t>
            </a:r>
          </a:p>
          <a:p>
            <a:pPr>
              <a:buFontTx/>
              <a:buChar char="-"/>
            </a:pP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In May or June, come along to Dr </a:t>
            </a:r>
            <a:r>
              <a:rPr lang="en-GB" sz="2400" dirty="0" err="1">
                <a:solidFill>
                  <a:schemeClr val="bg2"/>
                </a:solidFill>
                <a:latin typeface="Twinkl Cursive Unlooped" panose="02000000000000000000" pitchFamily="2" charset="0"/>
              </a:rPr>
              <a:t>Wilce-Cordner’s</a:t>
            </a:r>
            <a:r>
              <a:rPr lang="en-GB" sz="24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presentation for all Year 5 parents to discuss secondary transfer and the Kent Test registration process. </a:t>
            </a:r>
          </a:p>
          <a:p>
            <a:pPr marL="0" indent="0">
              <a:buNone/>
            </a:pPr>
            <a:endParaRPr lang="en-GB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>
              <a:buFontTx/>
              <a:buChar char="-"/>
            </a:pPr>
            <a:endParaRPr lang="en-GB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" name="Picture 3" descr="&lt;strong&gt;School&lt;/strong&gt; Building Vector &lt;strong&gt;Clipart&lt;/strong&gt; image - Free stock photo ...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5826536"/>
            <a:ext cx="1659268" cy="9361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4B9D30-5EC5-4680-BF59-8F85BD8074EC}"/>
              </a:ext>
            </a:extLst>
          </p:cNvPr>
          <p:cNvSpPr txBox="1"/>
          <p:nvPr/>
        </p:nvSpPr>
        <p:spPr>
          <a:xfrm>
            <a:off x="8645241" y="6263734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1A3B1C-3BB6-4443-A201-EC0D0B8C5610}"/>
              </a:ext>
            </a:extLst>
          </p:cNvPr>
          <p:cNvSpPr txBox="1"/>
          <p:nvPr/>
        </p:nvSpPr>
        <p:spPr>
          <a:xfrm>
            <a:off x="323528" y="169530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New to Year 5</a:t>
            </a:r>
            <a:endParaRPr lang="en-GB" dirty="0"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60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70"/>
    </mc:Choice>
    <mc:Fallback xmlns="">
      <p:transition spd="slow" advTm="3667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1388" y="538862"/>
            <a:ext cx="7055380" cy="1400530"/>
          </a:xfrm>
        </p:spPr>
        <p:txBody>
          <a:bodyPr/>
          <a:lstStyle/>
          <a:p>
            <a:r>
              <a:rPr lang="en-GB" dirty="0">
                <a:solidFill>
                  <a:schemeClr val="bg2"/>
                </a:solidFill>
                <a:latin typeface="Twinkl Cursive Unlooped" panose="02000000000000000000" pitchFamily="2" charset="0"/>
              </a:rPr>
              <a:t>Communication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28" y="1340768"/>
            <a:ext cx="8496944" cy="5127658"/>
          </a:xfrm>
        </p:spPr>
        <p:txBody>
          <a:bodyPr>
            <a:normAutofit fontScale="40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As a school we welcome communication from our parents.  If you have any concerns, we would much rather answer them directly as soon as possible. This could be done through email, a face to face conversation or a telephone call. </a:t>
            </a:r>
          </a:p>
          <a:p>
            <a:pPr marL="0" indent="0" algn="ctr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46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always contact your child’s Class Teacher in the first instance.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Emails will be answered Monday – Friday, between the hours of 7:30am – 5pm.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en-GB" sz="46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Staff will respond to emails within 48 hours. If the email appears to be a complex matter, we will either phone you or invite you to come into school and meet with us.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endParaRPr lang="en-GB" sz="46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If your enquiry is urgent please telephone the school office </a:t>
            </a:r>
          </a:p>
          <a:p>
            <a:pPr marL="0" indent="0" algn="just">
              <a:lnSpc>
                <a:spcPct val="120000"/>
              </a:lnSpc>
              <a:spcBef>
                <a:spcPts val="600"/>
              </a:spcBef>
              <a:buNone/>
            </a:pPr>
            <a:r>
              <a:rPr lang="en-GB" sz="46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     during the school day. </a:t>
            </a:r>
          </a:p>
          <a:p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1026" name="Picture 2" descr="C:\Users\Tina\AppData\Local\Microsoft\Windows\Temporary Internet Files\Content.IE5\MONTBKB3\email-clipart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5301208"/>
            <a:ext cx="1283551" cy="1362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217C44-A17C-4644-9F7C-62E50078831F}"/>
              </a:ext>
            </a:extLst>
          </p:cNvPr>
          <p:cNvSpPr txBox="1"/>
          <p:nvPr/>
        </p:nvSpPr>
        <p:spPr>
          <a:xfrm>
            <a:off x="265422" y="162511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Communication and support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D4D1EE-3698-4F9F-A833-1A9DDE0527A6}"/>
              </a:ext>
            </a:extLst>
          </p:cNvPr>
          <p:cNvSpPr txBox="1"/>
          <p:nvPr/>
        </p:nvSpPr>
        <p:spPr>
          <a:xfrm>
            <a:off x="6968958" y="6308457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93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70"/>
    </mc:Choice>
    <mc:Fallback xmlns="">
      <p:transition spd="slow" advTm="4557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  <a:latin typeface="Twinkl Cursive Unlooped" panose="02000000000000000000" pitchFamily="2" charset="0"/>
              </a:rPr>
              <a:t>Reporting absences</a:t>
            </a:r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412776"/>
            <a:ext cx="6711654" cy="4195481"/>
          </a:xfrm>
        </p:spPr>
        <p:txBody>
          <a:bodyPr/>
          <a:lstStyle/>
          <a:p>
            <a:r>
              <a:rPr lang="en-US" sz="1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inform the school office if your child will be absent.</a:t>
            </a:r>
          </a:p>
          <a:p>
            <a:endParaRPr lang="en-US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US" sz="1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The best way to do this is via email.</a:t>
            </a:r>
          </a:p>
          <a:p>
            <a:endParaRPr lang="en-US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r>
              <a:rPr lang="en-US" sz="1800" dirty="0">
                <a:solidFill>
                  <a:schemeClr val="bg2"/>
                </a:solidFill>
                <a:latin typeface="Twinkl Cursive Unlooped" panose="02000000000000000000" pitchFamily="2" charset="0"/>
              </a:rPr>
              <a:t>The school office’s email is: </a:t>
            </a:r>
            <a:r>
              <a:rPr lang="en-US" sz="1800" dirty="0">
                <a:solidFill>
                  <a:schemeClr val="bg2"/>
                </a:solidFill>
                <a:latin typeface="Twinkl Cursive Unlooped" panose="02000000000000000000" pitchFamily="2" charset="0"/>
                <a:hlinkClick r:id="rId3"/>
              </a:rPr>
              <a:t>office@discovery.kent.sch.uk</a:t>
            </a:r>
            <a:endParaRPr lang="en-US" sz="1800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  <a:p>
            <a:endParaRPr lang="en-GB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4100" name="Picture 4" descr="Email SVG Mail Eps Mail Symbol Email Clipart Email Button - Etsy U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8229" y="2247200"/>
            <a:ext cx="1400529" cy="1400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F0F659-868C-4D14-B470-6E3B9E9C2D9B}"/>
              </a:ext>
            </a:extLst>
          </p:cNvPr>
          <p:cNvSpPr txBox="1"/>
          <p:nvPr/>
        </p:nvSpPr>
        <p:spPr>
          <a:xfrm>
            <a:off x="265422" y="162511"/>
            <a:ext cx="4992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Communication and support</a:t>
            </a:r>
            <a:endParaRPr lang="en-GB" dirty="0">
              <a:latin typeface="Twinkl Cursive Unlooped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EC8B5-7B78-4B94-9AFD-F94464D3E466}"/>
              </a:ext>
            </a:extLst>
          </p:cNvPr>
          <p:cNvSpPr txBox="1"/>
          <p:nvPr/>
        </p:nvSpPr>
        <p:spPr>
          <a:xfrm>
            <a:off x="8193462" y="6173935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55162C-D36C-4945-A726-467BED8452B2}"/>
              </a:ext>
            </a:extLst>
          </p:cNvPr>
          <p:cNvSpPr txBox="1">
            <a:spLocks/>
          </p:cNvSpPr>
          <p:nvPr/>
        </p:nvSpPr>
        <p:spPr>
          <a:xfrm>
            <a:off x="1315117" y="4907992"/>
            <a:ext cx="8527746" cy="14005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6" indent="-342906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62" indent="-285755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20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2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3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42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49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57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64" indent="-228604" algn="l" defTabSz="457207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n-US" sz="24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Please send all medication in to the office. </a:t>
            </a:r>
          </a:p>
          <a:p>
            <a:pPr marL="0" indent="0" algn="ctr">
              <a:buFont typeface="Wingdings 3" charset="2"/>
              <a:buNone/>
            </a:pPr>
            <a:r>
              <a:rPr lang="en-US" sz="2400" b="1" dirty="0">
                <a:solidFill>
                  <a:schemeClr val="bg2"/>
                </a:solidFill>
                <a:latin typeface="Twinkl Cursive Unlooped" panose="02000000000000000000" pitchFamily="2" charset="0"/>
              </a:rPr>
              <a:t>It must not remain in your child’s bag.</a:t>
            </a:r>
            <a:endParaRPr lang="en-GB" sz="2400" b="1" dirty="0">
              <a:solidFill>
                <a:schemeClr val="bg2"/>
              </a:solidFill>
              <a:latin typeface="Twinkl Cursive Unlooped" panose="02000000000000000000" pitchFamily="2" charset="0"/>
            </a:endParaRPr>
          </a:p>
        </p:txBody>
      </p:sp>
      <p:pic>
        <p:nvPicPr>
          <p:cNvPr id="9" name="Picture 2" descr="53,186 Medicine clipart Images, Stock Photos &amp; Vectors | Shutterstock">
            <a:extLst>
              <a:ext uri="{FF2B5EF4-FFF2-40B4-BE49-F238E27FC236}">
                <a16:creationId xmlns:a16="http://schemas.microsoft.com/office/drawing/2014/main" id="{E7DEBB64-E887-4D57-B058-0A060160E4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53"/>
          <a:stretch/>
        </p:blipFill>
        <p:spPr bwMode="auto">
          <a:xfrm>
            <a:off x="241087" y="4375383"/>
            <a:ext cx="2148061" cy="1929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7753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43B026B-4A91-42D6-AC53-6F39854E8E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113" y="1637179"/>
            <a:ext cx="5571629" cy="39763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3DD4909-BF8D-4C7D-A307-792FDF9B60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22" y="3429000"/>
            <a:ext cx="2722463" cy="27542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C271E5-CDC2-445E-865C-0B77BC8015EC}"/>
              </a:ext>
            </a:extLst>
          </p:cNvPr>
          <p:cNvSpPr txBox="1"/>
          <p:nvPr/>
        </p:nvSpPr>
        <p:spPr>
          <a:xfrm>
            <a:off x="588810" y="764704"/>
            <a:ext cx="242848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Follow us on Instagram for exciting learning updates!</a:t>
            </a:r>
            <a:endParaRPr lang="en-GB" sz="280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4F882DD-2799-4F7A-A6E3-9F4EF1FAAC86}"/>
              </a:ext>
            </a:extLst>
          </p:cNvPr>
          <p:cNvSpPr txBox="1"/>
          <p:nvPr/>
        </p:nvSpPr>
        <p:spPr>
          <a:xfrm>
            <a:off x="8193462" y="6173935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3597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nds holding a globe with a red ribbon&#10;&#10;AI-generated content may be incorrect.">
            <a:extLst>
              <a:ext uri="{FF2B5EF4-FFF2-40B4-BE49-F238E27FC236}">
                <a16:creationId xmlns:a16="http://schemas.microsoft.com/office/drawing/2014/main" id="{556FFE0B-757C-95FE-F47A-9FCB87DCD0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73" y="10802"/>
            <a:ext cx="1620372" cy="16203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856788-1713-1F6F-02FE-F9B9E529CBD4}"/>
              </a:ext>
            </a:extLst>
          </p:cNvPr>
          <p:cNvSpPr txBox="1"/>
          <p:nvPr/>
        </p:nvSpPr>
        <p:spPr>
          <a:xfrm>
            <a:off x="0" y="1620372"/>
            <a:ext cx="885631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The FODS committee are a group of volunteers made up of parents, teachers and staff members.</a:t>
            </a:r>
          </a:p>
          <a:p>
            <a:endParaRPr lang="en-US" sz="1400" dirty="0">
              <a:solidFill>
                <a:srgbClr val="0070C0"/>
              </a:solidFill>
              <a:latin typeface="Twinkl Cursive Unlooped" panose="02000000000000000000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We plan and run multiple fundraising initiatives over the year to raise money which is donated to the school including: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Fireworks night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Christmas Fair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Summer Fair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Raffles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Easter Egg hunt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Christmas cards designed by your child to buy and send at Christmas</a:t>
            </a:r>
          </a:p>
          <a:p>
            <a:endParaRPr lang="en-US" sz="1400" dirty="0">
              <a:solidFill>
                <a:srgbClr val="0070C0"/>
              </a:solidFill>
              <a:latin typeface="Twinkl Cursive Unlooped" panose="02000000000000000000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These donations go towards various projects which benefit your children day to day in school.</a:t>
            </a:r>
          </a:p>
          <a:p>
            <a:endParaRPr lang="en-US" sz="1400" dirty="0">
              <a:solidFill>
                <a:srgbClr val="0070C0"/>
              </a:solidFill>
              <a:latin typeface="Twinkl Cursive Unlooped" panose="02000000000000000000" pitchFamily="2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We are always looking for volunteers and committee members to help make all our work possible. </a:t>
            </a: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We welcome anyone who would like to give some of their time to help the FODs in their plans, that can be in the lead up to</a:t>
            </a:r>
          </a:p>
          <a:p>
            <a:r>
              <a:rPr lang="en-US" sz="14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or on event day itself. </a:t>
            </a:r>
          </a:p>
          <a:p>
            <a:endParaRPr lang="en-US" sz="1400" dirty="0">
              <a:solidFill>
                <a:srgbClr val="0070C0"/>
              </a:solidFill>
              <a:latin typeface="Twinkl Cursive Unlooped" panose="02000000000000000000" pitchFamily="2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If you would like to find out more or offer your help, contact Amy Russell and Lou Bettridge at </a:t>
            </a:r>
            <a:r>
              <a:rPr lang="en-US" sz="28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  <a:hlinkClick r:id="rId4"/>
              </a:rPr>
              <a:t>discovery.fods@gmail.com</a:t>
            </a:r>
            <a:r>
              <a:rPr lang="en-US" sz="2800" b="1" dirty="0">
                <a:solidFill>
                  <a:srgbClr val="0070C0"/>
                </a:solidFill>
                <a:latin typeface="Twinkl Cursive Unlooped" panose="02000000000000000000" pitchFamily="2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C6D524-1EC0-4DF0-A97F-9AAFEEE58D57}"/>
              </a:ext>
            </a:extLst>
          </p:cNvPr>
          <p:cNvSpPr txBox="1"/>
          <p:nvPr/>
        </p:nvSpPr>
        <p:spPr>
          <a:xfrm>
            <a:off x="8193462" y="6453336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18648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157DE-14F3-45E2-BFBA-30EC6D877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203726"/>
            <a:ext cx="7055380" cy="1400530"/>
          </a:xfrm>
        </p:spPr>
        <p:txBody>
          <a:bodyPr/>
          <a:lstStyle/>
          <a:p>
            <a:r>
              <a:rPr lang="en-US" b="1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Reminder: Key days for Year 5</a:t>
            </a:r>
            <a:endParaRPr lang="en-GB" b="1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4A6BE7-FD65-4B0A-87DD-9C6A0E989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732" y="1628800"/>
            <a:ext cx="7975722" cy="49076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>
                <a:solidFill>
                  <a:schemeClr val="tx2">
                    <a:lumMod val="10000"/>
                  </a:schemeClr>
                </a:solidFill>
                <a:latin typeface="Twinkl Cursive Unlooped" panose="02000000000000000000" pitchFamily="2" charset="0"/>
              </a:rPr>
              <a:t>PE</a:t>
            </a:r>
          </a:p>
          <a:p>
            <a:pPr>
              <a:spcAft>
                <a:spcPts val="1200"/>
              </a:spcAft>
            </a:pPr>
            <a:r>
              <a:rPr lang="en-US" sz="2400" u="sng" dirty="0">
                <a:solidFill>
                  <a:schemeClr val="tx2">
                    <a:lumMod val="10000"/>
                  </a:schemeClr>
                </a:solidFill>
                <a:latin typeface="Twinkl Cursive Unlooped" panose="02000000000000000000" pitchFamily="2" charset="0"/>
              </a:rPr>
              <a:t>Jackson</a:t>
            </a:r>
            <a:r>
              <a:rPr lang="en-US" sz="2400" dirty="0">
                <a:solidFill>
                  <a:schemeClr val="tx2">
                    <a:lumMod val="10000"/>
                  </a:schemeClr>
                </a:solidFill>
                <a:latin typeface="Twinkl Cursive Unlooped" panose="02000000000000000000" pitchFamily="2" charset="0"/>
              </a:rPr>
              <a:t>: Monday and Tuesday        </a:t>
            </a:r>
          </a:p>
          <a:p>
            <a:pPr marL="0" indent="0">
              <a:buNone/>
            </a:pPr>
            <a:endParaRPr lang="en-US" sz="2400" u="sng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Reading Records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In school every day</a:t>
            </a:r>
          </a:p>
          <a:p>
            <a:endParaRPr lang="en-US" sz="2400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r>
              <a:rPr lang="en-US" sz="2400" u="sng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Homework</a:t>
            </a:r>
          </a:p>
          <a:p>
            <a:r>
              <a:rPr lang="en-US" sz="2400" dirty="0">
                <a:solidFill>
                  <a:schemeClr val="bg2">
                    <a:lumMod val="50000"/>
                  </a:schemeClr>
                </a:solidFill>
                <a:latin typeface="Twinkl Cursive Unlooped" panose="02000000000000000000" pitchFamily="2" charset="0"/>
              </a:rPr>
              <a:t>Handed out on Fridays, due in Wednesdays</a:t>
            </a:r>
          </a:p>
          <a:p>
            <a:pPr marL="0" indent="0">
              <a:buNone/>
            </a:pPr>
            <a:endParaRPr lang="en-US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  <a:p>
            <a:pPr marL="0" indent="0">
              <a:buNone/>
            </a:pPr>
            <a:endParaRPr lang="en-GB" dirty="0">
              <a:solidFill>
                <a:schemeClr val="bg2">
                  <a:lumMod val="50000"/>
                </a:schemeClr>
              </a:solidFill>
              <a:latin typeface="Twinkl Cursive Unlooped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3F0383-1D8F-4A74-9962-D844727E92BB}"/>
              </a:ext>
            </a:extLst>
          </p:cNvPr>
          <p:cNvSpPr txBox="1"/>
          <p:nvPr/>
        </p:nvSpPr>
        <p:spPr>
          <a:xfrm>
            <a:off x="8193462" y="6173935"/>
            <a:ext cx="95053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7030A0"/>
                </a:solidFill>
                <a:latin typeface="Twinkl Cursive Unlooped" panose="02000000000000000000" pitchFamily="2" charset="0"/>
              </a:rPr>
              <a:t>RI</a:t>
            </a:r>
            <a:endParaRPr lang="en-GB" dirty="0">
              <a:solidFill>
                <a:srgbClr val="7030A0"/>
              </a:solidFill>
              <a:latin typeface="Twinkl Cursive Unlooped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6145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&lt;strong&gt;Thank&lt;/strong&gt; &lt;strong&gt;You&lt;/strong&gt; - Handwriting image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4" y="3717032"/>
            <a:ext cx="7055380" cy="140053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Any questions? </a:t>
            </a: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</a:t>
            </a:r>
            <a:endParaRPr lang="en-GB" dirty="0">
              <a:solidFill>
                <a:schemeClr val="bg2"/>
              </a:solidFill>
            </a:endParaRP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7EA1D165-0134-4787-91D5-61A064C94F72}"/>
              </a:ext>
            </a:extLst>
          </p:cNvPr>
          <p:cNvSpPr/>
          <p:nvPr/>
        </p:nvSpPr>
        <p:spPr>
          <a:xfrm>
            <a:off x="395536" y="4797152"/>
            <a:ext cx="5976664" cy="1800200"/>
          </a:xfrm>
          <a:prstGeom prst="cloud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If we don’t have the opportunity to speak to you now, please do email us. </a:t>
            </a:r>
            <a:endParaRPr lang="en-GB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880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45"/>
    </mc:Choice>
    <mc:Fallback xmlns="">
      <p:transition spd="slow" advTm="4845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42a06c9-1e28-4531-93b2-6974b354fd85" xsi:nil="true"/>
    <lcf76f155ced4ddcb4097134ff3c332f xmlns="4acbfdd2-efe4-4c11-a9cf-c59ecd37b16d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37CCF18C36D34FBF088C9C76673DFF" ma:contentTypeVersion="34" ma:contentTypeDescription="Create a new document." ma:contentTypeScope="" ma:versionID="e61f1d12f75985591142dfce6e12e262">
  <xsd:schema xmlns:xsd="http://www.w3.org/2001/XMLSchema" xmlns:xs="http://www.w3.org/2001/XMLSchema" xmlns:p="http://schemas.microsoft.com/office/2006/metadata/properties" xmlns:ns1="http://schemas.microsoft.com/sharepoint/v3" xmlns:ns2="4acbfdd2-efe4-4c11-a9cf-c59ecd37b16d" xmlns:ns3="e42a06c9-1e28-4531-93b2-6974b354fd85" xmlns:ns4="b7535d53-041e-44c9-99d5-d7123b086266" targetNamespace="http://schemas.microsoft.com/office/2006/metadata/properties" ma:root="true" ma:fieldsID="bca29447b26c5379cb4c9a7ead5bc011" ns1:_="" ns2:_="" ns3:_="" ns4:_="">
    <xsd:import namespace="http://schemas.microsoft.com/sharepoint/v3"/>
    <xsd:import namespace="4acbfdd2-efe4-4c11-a9cf-c59ecd37b16d"/>
    <xsd:import namespace="e42a06c9-1e28-4531-93b2-6974b354fd85"/>
    <xsd:import namespace="b7535d53-041e-44c9-99d5-d7123b086266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cbfdd2-efe4-4c11-a9cf-c59ecd37b16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58b86219-4d6c-4519-8e10-897ec542c2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2a06c9-1e28-4531-93b2-6974b354fd85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4305a037-b1cb-49c5-bb0d-fbd88f4ff0da}" ma:internalName="TaxCatchAll" ma:showField="CatchAllData" ma:web="e42a06c9-1e28-4531-93b2-6974b354fd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535d53-041e-44c9-99d5-d7123b086266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BA45D6-A268-4FAE-9E1B-7AA6273EFD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D8DB0B-2CA8-4B9A-880E-53B20B4F20A6}">
  <ds:schemaRefs>
    <ds:schemaRef ds:uri="http://schemas.microsoft.com/office/2006/metadata/properties"/>
    <ds:schemaRef ds:uri="http://schemas.microsoft.com/office/infopath/2007/PartnerControls"/>
    <ds:schemaRef ds:uri="e42a06c9-1e28-4531-93b2-6974b354fd85"/>
    <ds:schemaRef ds:uri="4acbfdd2-efe4-4c11-a9cf-c59ecd37b16d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8B5D062B-7FAD-412A-ABE3-3252E68A68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acbfdd2-efe4-4c11-a9cf-c59ecd37b16d"/>
    <ds:schemaRef ds:uri="e42a06c9-1e28-4531-93b2-6974b354fd85"/>
    <ds:schemaRef ds:uri="b7535d53-041e-44c9-99d5-d7123b0862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9297</TotalTime>
  <Words>1507</Words>
  <Application>Microsoft Office PowerPoint</Application>
  <PresentationFormat>On-screen Show (4:3)</PresentationFormat>
  <Paragraphs>259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Century Gothic</vt:lpstr>
      <vt:lpstr>Twinkl Cursive Unlooped</vt:lpstr>
      <vt:lpstr>Wingdings 3</vt:lpstr>
      <vt:lpstr>Ion</vt:lpstr>
      <vt:lpstr>Year 5 Hawking Jackson Johnson</vt:lpstr>
      <vt:lpstr>Staffing</vt:lpstr>
      <vt:lpstr>Staffing</vt:lpstr>
      <vt:lpstr>Staffing</vt:lpstr>
      <vt:lpstr>PowerPoint Presentation</vt:lpstr>
      <vt:lpstr>PowerPoint Presentation</vt:lpstr>
      <vt:lpstr>Unique Experiences</vt:lpstr>
      <vt:lpstr>Finding out more about Year 5: Class Webpage</vt:lpstr>
      <vt:lpstr>PowerPoint Presentation</vt:lpstr>
      <vt:lpstr>PowerPoint Presentation</vt:lpstr>
      <vt:lpstr>Homework Expectations</vt:lpstr>
      <vt:lpstr>Reading Expectations</vt:lpstr>
      <vt:lpstr>How can we support children with their reading?</vt:lpstr>
      <vt:lpstr>How can we support children with their reading?</vt:lpstr>
      <vt:lpstr>PowerPoint Presentation</vt:lpstr>
      <vt:lpstr>Healthy Snacks</vt:lpstr>
      <vt:lpstr>Phones</vt:lpstr>
      <vt:lpstr>Walking Home</vt:lpstr>
      <vt:lpstr>Secondary Transfer</vt:lpstr>
      <vt:lpstr>Communication </vt:lpstr>
      <vt:lpstr>Reporting absences</vt:lpstr>
      <vt:lpstr>PowerPoint Presentation</vt:lpstr>
      <vt:lpstr>PowerPoint Presentation</vt:lpstr>
      <vt:lpstr>Reminder: Key days for Year 5</vt:lpstr>
      <vt:lpstr>Any questions? </vt:lpstr>
    </vt:vector>
  </TitlesOfParts>
  <Company>Discovery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Charlotte Berry</dc:creator>
  <cp:lastModifiedBy>Alexandra Charlton</cp:lastModifiedBy>
  <cp:revision>192</cp:revision>
  <cp:lastPrinted>2025-09-05T14:33:17Z</cp:lastPrinted>
  <dcterms:created xsi:type="dcterms:W3CDTF">2013-06-13T14:56:52Z</dcterms:created>
  <dcterms:modified xsi:type="dcterms:W3CDTF">2026-09-13T12:41:11Z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0x010100F637CCF18C36D34FBF088C9C76673DFF</vt:lpwstr>
  </property>
  <property fmtid="{D5CDD505-2E9C-101B-9397-08002B2CF9AE}" pid="3" name="MediaServiceImageTags">
    <vt:lpwstr/>
  </property>
</Properties>
</file>