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handoutMasterIdLst>
    <p:handoutMasterId r:id="rId30"/>
  </p:handoutMasterIdLst>
  <p:sldIdLst>
    <p:sldId id="256" r:id="rId2"/>
    <p:sldId id="257" r:id="rId3"/>
    <p:sldId id="313" r:id="rId4"/>
    <p:sldId id="314" r:id="rId5"/>
    <p:sldId id="260" r:id="rId6"/>
    <p:sldId id="258" r:id="rId7"/>
    <p:sldId id="300" r:id="rId8"/>
    <p:sldId id="317" r:id="rId9"/>
    <p:sldId id="265" r:id="rId10"/>
    <p:sldId id="325" r:id="rId11"/>
    <p:sldId id="327" r:id="rId12"/>
    <p:sldId id="328" r:id="rId13"/>
    <p:sldId id="329" r:id="rId14"/>
    <p:sldId id="305" r:id="rId15"/>
    <p:sldId id="307" r:id="rId16"/>
    <p:sldId id="316" r:id="rId17"/>
    <p:sldId id="315" r:id="rId18"/>
    <p:sldId id="321" r:id="rId19"/>
    <p:sldId id="330" r:id="rId20"/>
    <p:sldId id="324" r:id="rId21"/>
    <p:sldId id="323" r:id="rId22"/>
    <p:sldId id="320" r:id="rId23"/>
    <p:sldId id="294" r:id="rId24"/>
    <p:sldId id="288" r:id="rId25"/>
    <p:sldId id="332" r:id="rId26"/>
    <p:sldId id="331" r:id="rId27"/>
    <p:sldId id="319" r:id="rId2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D9"/>
    <a:srgbClr val="00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1382" autoAdjust="0"/>
  </p:normalViewPr>
  <p:slideViewPr>
    <p:cSldViewPr>
      <p:cViewPr varScale="1">
        <p:scale>
          <a:sx n="65" d="100"/>
          <a:sy n="65" d="100"/>
        </p:scale>
        <p:origin x="160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97802F2-463A-4275-8522-CDA1836E2124}" type="datetimeFigureOut">
              <a:rPr lang="en-GB" smtClean="0"/>
              <a:t>10/09/2025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2F0E3B7-DBD5-4535-AE99-913851C5CF32}" type="slidenum">
              <a:rPr lang="en-GB" smtClean="0"/>
              <a:t>‹#›</a:t>
            </a:fld>
            <a:endParaRPr lang="en-GB"/>
          </a:p>
        </p:txBody>
      </p:sp>
    </p:spTree>
    <p:extLst>
      <p:ext uri="{BB962C8B-B14F-4D97-AF65-F5344CB8AC3E}">
        <p14:creationId xmlns:p14="http://schemas.microsoft.com/office/powerpoint/2010/main" val="513114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07EC6E9-3215-4663-9804-2611B7C579D6}" type="datetimeFigureOut">
              <a:rPr lang="en-GB" smtClean="0"/>
              <a:t>10/09/2025</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4DA4636-AEB6-40B3-8404-DF959E69FA23}" type="slidenum">
              <a:rPr lang="en-GB" smtClean="0"/>
              <a:t>‹#›</a:t>
            </a:fld>
            <a:endParaRPr lang="en-GB"/>
          </a:p>
        </p:txBody>
      </p:sp>
    </p:spTree>
    <p:extLst>
      <p:ext uri="{BB962C8B-B14F-4D97-AF65-F5344CB8AC3E}">
        <p14:creationId xmlns:p14="http://schemas.microsoft.com/office/powerpoint/2010/main" val="56525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1</a:t>
            </a:fld>
            <a:endParaRPr lang="en-GB"/>
          </a:p>
        </p:txBody>
      </p:sp>
    </p:spTree>
    <p:extLst>
      <p:ext uri="{BB962C8B-B14F-4D97-AF65-F5344CB8AC3E}">
        <p14:creationId xmlns:p14="http://schemas.microsoft.com/office/powerpoint/2010/main" val="1522767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A4636-AEB6-40B3-8404-DF959E69FA23}" type="slidenum">
              <a:rPr lang="en-GB" smtClean="0"/>
              <a:t>10</a:t>
            </a:fld>
            <a:endParaRPr lang="en-GB"/>
          </a:p>
        </p:txBody>
      </p:sp>
    </p:spTree>
    <p:extLst>
      <p:ext uri="{BB962C8B-B14F-4D97-AF65-F5344CB8AC3E}">
        <p14:creationId xmlns:p14="http://schemas.microsoft.com/office/powerpoint/2010/main" val="3947097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A4636-AEB6-40B3-8404-DF959E69FA23}" type="slidenum">
              <a:rPr lang="en-GB" smtClean="0"/>
              <a:t>11</a:t>
            </a:fld>
            <a:endParaRPr lang="en-GB"/>
          </a:p>
        </p:txBody>
      </p:sp>
    </p:spTree>
    <p:extLst>
      <p:ext uri="{BB962C8B-B14F-4D97-AF65-F5344CB8AC3E}">
        <p14:creationId xmlns:p14="http://schemas.microsoft.com/office/powerpoint/2010/main" val="104168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A4636-AEB6-40B3-8404-DF959E69FA23}" type="slidenum">
              <a:rPr lang="en-GB" smtClean="0"/>
              <a:t>12</a:t>
            </a:fld>
            <a:endParaRPr lang="en-GB"/>
          </a:p>
        </p:txBody>
      </p:sp>
    </p:spTree>
    <p:extLst>
      <p:ext uri="{BB962C8B-B14F-4D97-AF65-F5344CB8AC3E}">
        <p14:creationId xmlns:p14="http://schemas.microsoft.com/office/powerpoint/2010/main" val="533753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A4636-AEB6-40B3-8404-DF959E69FA23}" type="slidenum">
              <a:rPr lang="en-GB" smtClean="0"/>
              <a:t>13</a:t>
            </a:fld>
            <a:endParaRPr lang="en-GB"/>
          </a:p>
        </p:txBody>
      </p:sp>
    </p:spTree>
    <p:extLst>
      <p:ext uri="{BB962C8B-B14F-4D97-AF65-F5344CB8AC3E}">
        <p14:creationId xmlns:p14="http://schemas.microsoft.com/office/powerpoint/2010/main" val="1793120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14</a:t>
            </a:fld>
            <a:endParaRPr lang="en-GB"/>
          </a:p>
        </p:txBody>
      </p:sp>
    </p:spTree>
    <p:extLst>
      <p:ext uri="{BB962C8B-B14F-4D97-AF65-F5344CB8AC3E}">
        <p14:creationId xmlns:p14="http://schemas.microsoft.com/office/powerpoint/2010/main" val="3803360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15</a:t>
            </a:fld>
            <a:endParaRPr lang="en-GB"/>
          </a:p>
        </p:txBody>
      </p:sp>
    </p:spTree>
    <p:extLst>
      <p:ext uri="{BB962C8B-B14F-4D97-AF65-F5344CB8AC3E}">
        <p14:creationId xmlns:p14="http://schemas.microsoft.com/office/powerpoint/2010/main" val="3349799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16</a:t>
            </a:fld>
            <a:endParaRPr lang="en-GB"/>
          </a:p>
        </p:txBody>
      </p:sp>
    </p:spTree>
    <p:extLst>
      <p:ext uri="{BB962C8B-B14F-4D97-AF65-F5344CB8AC3E}">
        <p14:creationId xmlns:p14="http://schemas.microsoft.com/office/powerpoint/2010/main" val="3865396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17</a:t>
            </a:fld>
            <a:endParaRPr lang="en-GB"/>
          </a:p>
        </p:txBody>
      </p:sp>
    </p:spTree>
    <p:extLst>
      <p:ext uri="{BB962C8B-B14F-4D97-AF65-F5344CB8AC3E}">
        <p14:creationId xmlns:p14="http://schemas.microsoft.com/office/powerpoint/2010/main" val="971936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A4636-AEB6-40B3-8404-DF959E69FA23}" type="slidenum">
              <a:rPr lang="en-GB" smtClean="0"/>
              <a:t>18</a:t>
            </a:fld>
            <a:endParaRPr lang="en-GB"/>
          </a:p>
        </p:txBody>
      </p:sp>
    </p:spTree>
    <p:extLst>
      <p:ext uri="{BB962C8B-B14F-4D97-AF65-F5344CB8AC3E}">
        <p14:creationId xmlns:p14="http://schemas.microsoft.com/office/powerpoint/2010/main" val="258731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A4636-AEB6-40B3-8404-DF959E69FA23}" type="slidenum">
              <a:rPr lang="en-GB" smtClean="0"/>
              <a:t>19</a:t>
            </a:fld>
            <a:endParaRPr lang="en-GB"/>
          </a:p>
        </p:txBody>
      </p:sp>
    </p:spTree>
    <p:extLst>
      <p:ext uri="{BB962C8B-B14F-4D97-AF65-F5344CB8AC3E}">
        <p14:creationId xmlns:p14="http://schemas.microsoft.com/office/powerpoint/2010/main" val="2157593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2</a:t>
            </a:fld>
            <a:endParaRPr lang="en-GB"/>
          </a:p>
        </p:txBody>
      </p:sp>
    </p:spTree>
    <p:extLst>
      <p:ext uri="{BB962C8B-B14F-4D97-AF65-F5344CB8AC3E}">
        <p14:creationId xmlns:p14="http://schemas.microsoft.com/office/powerpoint/2010/main" val="1797614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A4636-AEB6-40B3-8404-DF959E69FA23}" type="slidenum">
              <a:rPr lang="en-GB" smtClean="0"/>
              <a:t>20</a:t>
            </a:fld>
            <a:endParaRPr lang="en-GB"/>
          </a:p>
        </p:txBody>
      </p:sp>
    </p:spTree>
    <p:extLst>
      <p:ext uri="{BB962C8B-B14F-4D97-AF65-F5344CB8AC3E}">
        <p14:creationId xmlns:p14="http://schemas.microsoft.com/office/powerpoint/2010/main" val="3162977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A4636-AEB6-40B3-8404-DF959E69FA23}" type="slidenum">
              <a:rPr lang="en-GB" smtClean="0"/>
              <a:t>21</a:t>
            </a:fld>
            <a:endParaRPr lang="en-GB"/>
          </a:p>
        </p:txBody>
      </p:sp>
    </p:spTree>
    <p:extLst>
      <p:ext uri="{BB962C8B-B14F-4D97-AF65-F5344CB8AC3E}">
        <p14:creationId xmlns:p14="http://schemas.microsoft.com/office/powerpoint/2010/main" val="2160001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A4636-AEB6-40B3-8404-DF959E69FA23}" type="slidenum">
              <a:rPr lang="en-GB" smtClean="0"/>
              <a:t>22</a:t>
            </a:fld>
            <a:endParaRPr lang="en-GB"/>
          </a:p>
        </p:txBody>
      </p:sp>
    </p:spTree>
    <p:extLst>
      <p:ext uri="{BB962C8B-B14F-4D97-AF65-F5344CB8AC3E}">
        <p14:creationId xmlns:p14="http://schemas.microsoft.com/office/powerpoint/2010/main" val="1462729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23</a:t>
            </a:fld>
            <a:endParaRPr lang="en-GB"/>
          </a:p>
        </p:txBody>
      </p:sp>
    </p:spTree>
    <p:extLst>
      <p:ext uri="{BB962C8B-B14F-4D97-AF65-F5344CB8AC3E}">
        <p14:creationId xmlns:p14="http://schemas.microsoft.com/office/powerpoint/2010/main" val="3555045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24</a:t>
            </a:fld>
            <a:endParaRPr lang="en-GB"/>
          </a:p>
        </p:txBody>
      </p:sp>
    </p:spTree>
    <p:extLst>
      <p:ext uri="{BB962C8B-B14F-4D97-AF65-F5344CB8AC3E}">
        <p14:creationId xmlns:p14="http://schemas.microsoft.com/office/powerpoint/2010/main" val="1433335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A4636-AEB6-40B3-8404-DF959E69FA23}" type="slidenum">
              <a:rPr lang="en-GB" smtClean="0"/>
              <a:t>25</a:t>
            </a:fld>
            <a:endParaRPr lang="en-GB"/>
          </a:p>
        </p:txBody>
      </p:sp>
    </p:spTree>
    <p:extLst>
      <p:ext uri="{BB962C8B-B14F-4D97-AF65-F5344CB8AC3E}">
        <p14:creationId xmlns:p14="http://schemas.microsoft.com/office/powerpoint/2010/main" val="780072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A4636-AEB6-40B3-8404-DF959E69FA23}" type="slidenum">
              <a:rPr lang="en-GB" smtClean="0"/>
              <a:t>26</a:t>
            </a:fld>
            <a:endParaRPr lang="en-GB"/>
          </a:p>
        </p:txBody>
      </p:sp>
    </p:spTree>
    <p:extLst>
      <p:ext uri="{BB962C8B-B14F-4D97-AF65-F5344CB8AC3E}">
        <p14:creationId xmlns:p14="http://schemas.microsoft.com/office/powerpoint/2010/main" val="2972405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27</a:t>
            </a:fld>
            <a:endParaRPr lang="en-GB"/>
          </a:p>
        </p:txBody>
      </p:sp>
    </p:spTree>
    <p:extLst>
      <p:ext uri="{BB962C8B-B14F-4D97-AF65-F5344CB8AC3E}">
        <p14:creationId xmlns:p14="http://schemas.microsoft.com/office/powerpoint/2010/main" val="2405758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3</a:t>
            </a:fld>
            <a:endParaRPr lang="en-GB"/>
          </a:p>
        </p:txBody>
      </p:sp>
    </p:spTree>
    <p:extLst>
      <p:ext uri="{BB962C8B-B14F-4D97-AF65-F5344CB8AC3E}">
        <p14:creationId xmlns:p14="http://schemas.microsoft.com/office/powerpoint/2010/main" val="17085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4</a:t>
            </a:fld>
            <a:endParaRPr lang="en-GB"/>
          </a:p>
        </p:txBody>
      </p:sp>
    </p:spTree>
    <p:extLst>
      <p:ext uri="{BB962C8B-B14F-4D97-AF65-F5344CB8AC3E}">
        <p14:creationId xmlns:p14="http://schemas.microsoft.com/office/powerpoint/2010/main" val="119735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5</a:t>
            </a:fld>
            <a:endParaRPr lang="en-GB"/>
          </a:p>
        </p:txBody>
      </p:sp>
    </p:spTree>
    <p:extLst>
      <p:ext uri="{BB962C8B-B14F-4D97-AF65-F5344CB8AC3E}">
        <p14:creationId xmlns:p14="http://schemas.microsoft.com/office/powerpoint/2010/main" val="3996423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6</a:t>
            </a:fld>
            <a:endParaRPr lang="en-GB"/>
          </a:p>
        </p:txBody>
      </p:sp>
    </p:spTree>
    <p:extLst>
      <p:ext uri="{BB962C8B-B14F-4D97-AF65-F5344CB8AC3E}">
        <p14:creationId xmlns:p14="http://schemas.microsoft.com/office/powerpoint/2010/main" val="4270366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7</a:t>
            </a:fld>
            <a:endParaRPr lang="en-GB"/>
          </a:p>
        </p:txBody>
      </p:sp>
    </p:spTree>
    <p:extLst>
      <p:ext uri="{BB962C8B-B14F-4D97-AF65-F5344CB8AC3E}">
        <p14:creationId xmlns:p14="http://schemas.microsoft.com/office/powerpoint/2010/main" val="1695754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8</a:t>
            </a:fld>
            <a:endParaRPr lang="en-GB"/>
          </a:p>
        </p:txBody>
      </p:sp>
    </p:spTree>
    <p:extLst>
      <p:ext uri="{BB962C8B-B14F-4D97-AF65-F5344CB8AC3E}">
        <p14:creationId xmlns:p14="http://schemas.microsoft.com/office/powerpoint/2010/main" val="407133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DA4636-AEB6-40B3-8404-DF959E69FA23}" type="slidenum">
              <a:rPr lang="en-GB" smtClean="0"/>
              <a:t>9</a:t>
            </a:fld>
            <a:endParaRPr lang="en-GB"/>
          </a:p>
        </p:txBody>
      </p:sp>
    </p:spTree>
    <p:extLst>
      <p:ext uri="{BB962C8B-B14F-4D97-AF65-F5344CB8AC3E}">
        <p14:creationId xmlns:p14="http://schemas.microsoft.com/office/powerpoint/2010/main" val="2710145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072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900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0093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296734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9235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18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4629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8115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427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0172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600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918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3498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3"/>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4"/>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148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2"/>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3"/>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422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5"/>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6"/>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468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677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236E213-0169-4FFF-8A77-53C76F08D1BE}" type="datetimeFigureOut">
              <a:rPr lang="en-GB" smtClean="0">
                <a:solidFill>
                  <a:prstClr val="black">
                    <a:tint val="75000"/>
                  </a:prstClr>
                </a:solidFill>
              </a:rPr>
              <a:pPr/>
              <a:t>10/09/2025</a:t>
            </a:fld>
            <a:endParaRPr lang="en-GB">
              <a:solidFill>
                <a:prstClr val="black">
                  <a:tint val="75000"/>
                </a:prstClr>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106AA1B9-1993-4DE1-AECB-B25EE37D15C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4043912"/>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discovery.kent.sch.uk/year-groups/year-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https://www.discovery.kent.sch.uk/curriculum/learning-updates/year-5-learning-updates/" TargetMode="Externa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hyperlink" Target="mailto:acharlton@discovery.kent.sch.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mailto:office@discovery.kent.sch.u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mailto:dstapley@discovery.kent.sch.u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ringles@discovery.kent.sch.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4"/>
            <a:ext cx="7772400" cy="3600400"/>
          </a:xfrm>
        </p:spPr>
        <p:txBody>
          <a:bodyPr>
            <a:normAutofit fontScale="90000"/>
          </a:bodyPr>
          <a:lstStyle/>
          <a:p>
            <a:r>
              <a:rPr lang="en-GB" b="1" u="sng" dirty="0">
                <a:solidFill>
                  <a:schemeClr val="bg2"/>
                </a:solidFill>
              </a:rPr>
              <a:t>Year 5</a:t>
            </a:r>
            <a:br>
              <a:rPr lang="en-GB" dirty="0">
                <a:solidFill>
                  <a:schemeClr val="bg2"/>
                </a:solidFill>
              </a:rPr>
            </a:br>
            <a:r>
              <a:rPr lang="en-GB" dirty="0">
                <a:solidFill>
                  <a:schemeClr val="bg2"/>
                </a:solidFill>
              </a:rPr>
              <a:t>Hawking</a:t>
            </a:r>
            <a:br>
              <a:rPr lang="en-GB" dirty="0">
                <a:solidFill>
                  <a:schemeClr val="bg2"/>
                </a:solidFill>
              </a:rPr>
            </a:br>
            <a:r>
              <a:rPr lang="en-GB" dirty="0">
                <a:solidFill>
                  <a:schemeClr val="bg2"/>
                </a:solidFill>
              </a:rPr>
              <a:t>Jackson</a:t>
            </a:r>
            <a:br>
              <a:rPr lang="en-GB" dirty="0">
                <a:solidFill>
                  <a:schemeClr val="bg2"/>
                </a:solidFill>
              </a:rPr>
            </a:br>
            <a:r>
              <a:rPr lang="en-GB" dirty="0">
                <a:solidFill>
                  <a:schemeClr val="bg2"/>
                </a:solidFill>
              </a:rPr>
              <a:t>Johnson</a:t>
            </a:r>
          </a:p>
        </p:txBody>
      </p:sp>
      <p:sp>
        <p:nvSpPr>
          <p:cNvPr id="3" name="Subtitle 2"/>
          <p:cNvSpPr>
            <a:spLocks noGrp="1"/>
          </p:cNvSpPr>
          <p:nvPr>
            <p:ph type="subTitle" idx="1"/>
          </p:nvPr>
        </p:nvSpPr>
        <p:spPr>
          <a:xfrm>
            <a:off x="1371600" y="5093217"/>
            <a:ext cx="6400800" cy="1752600"/>
          </a:xfrm>
        </p:spPr>
        <p:txBody>
          <a:bodyPr/>
          <a:lstStyle/>
          <a:p>
            <a:r>
              <a:rPr lang="en-GB" dirty="0">
                <a:solidFill>
                  <a:schemeClr val="bg2"/>
                </a:solidFill>
              </a:rPr>
              <a:t>Meet the teacher</a:t>
            </a:r>
          </a:p>
          <a:p>
            <a:r>
              <a:rPr lang="en-GB" dirty="0">
                <a:solidFill>
                  <a:schemeClr val="bg2"/>
                </a:solidFill>
              </a:rPr>
              <a:t>September 2025</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62" y="5693377"/>
            <a:ext cx="1114425" cy="1162050"/>
          </a:xfrm>
          <a:prstGeom prst="rect">
            <a:avLst/>
          </a:prstGeom>
        </p:spPr>
      </p:pic>
      <p:sp>
        <p:nvSpPr>
          <p:cNvPr id="5" name="Explosion 2 4"/>
          <p:cNvSpPr/>
          <p:nvPr/>
        </p:nvSpPr>
        <p:spPr>
          <a:xfrm>
            <a:off x="5004048" y="548680"/>
            <a:ext cx="3816424" cy="568863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Please sign in on the sheet at the back </a:t>
            </a:r>
            <a:r>
              <a:rPr lang="en-US" sz="2800" dirty="0">
                <a:sym typeface="Wingdings" panose="05000000000000000000" pitchFamily="2" charset="2"/>
              </a:rPr>
              <a:t></a:t>
            </a:r>
            <a:endParaRPr lang="en-GB" sz="2800" dirty="0"/>
          </a:p>
        </p:txBody>
      </p:sp>
    </p:spTree>
    <p:extLst>
      <p:ext uri="{BB962C8B-B14F-4D97-AF65-F5344CB8AC3E}">
        <p14:creationId xmlns:p14="http://schemas.microsoft.com/office/powerpoint/2010/main" val="1541491725"/>
      </p:ext>
    </p:extLst>
  </p:cSld>
  <p:clrMapOvr>
    <a:masterClrMapping/>
  </p:clrMapOvr>
  <mc:AlternateContent xmlns:mc="http://schemas.openxmlformats.org/markup-compatibility/2006" xmlns:p14="http://schemas.microsoft.com/office/powerpoint/2010/main">
    <mc:Choice Requires="p14">
      <p:transition spd="slow" p14:dur="2000" advTm="3300"/>
    </mc:Choice>
    <mc:Fallback xmlns="">
      <p:transition spd="slow" advTm="33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52718"/>
            <a:ext cx="7055380" cy="1400530"/>
          </a:xfrm>
        </p:spPr>
        <p:txBody>
          <a:bodyPr/>
          <a:lstStyle/>
          <a:p>
            <a:r>
              <a:rPr lang="en-GB" dirty="0">
                <a:solidFill>
                  <a:schemeClr val="bg2"/>
                </a:solidFill>
              </a:rPr>
              <a:t>Reading Expectations</a:t>
            </a:r>
          </a:p>
        </p:txBody>
      </p:sp>
      <p:sp>
        <p:nvSpPr>
          <p:cNvPr id="3" name="Content Placeholder 2"/>
          <p:cNvSpPr>
            <a:spLocks noGrp="1"/>
          </p:cNvSpPr>
          <p:nvPr>
            <p:ph idx="1"/>
          </p:nvPr>
        </p:nvSpPr>
        <p:spPr>
          <a:xfrm>
            <a:off x="179511" y="1249743"/>
            <a:ext cx="8649323" cy="4195481"/>
          </a:xfrm>
        </p:spPr>
        <p:txBody>
          <a:bodyPr/>
          <a:lstStyle/>
          <a:p>
            <a:pPr marL="0" indent="0">
              <a:buNone/>
            </a:pPr>
            <a:r>
              <a:rPr lang="en-GB" sz="1600" dirty="0">
                <a:solidFill>
                  <a:schemeClr val="bg2"/>
                </a:solidFill>
              </a:rPr>
              <a:t>Year 5 will have reading records.  This is to ensure that both parents and teachers are able to track what children are reading. </a:t>
            </a:r>
          </a:p>
          <a:p>
            <a:pPr marL="0" indent="0">
              <a:buNone/>
            </a:pPr>
            <a:r>
              <a:rPr lang="en-GB" sz="1600" dirty="0">
                <a:solidFill>
                  <a:schemeClr val="bg2"/>
                </a:solidFill>
              </a:rPr>
              <a:t>Children are able to write in this themselves and there is a space for adults at home and teachers to sign at the end of the week.</a:t>
            </a:r>
          </a:p>
          <a:p>
            <a:pPr marL="0" indent="0">
              <a:buNone/>
            </a:pPr>
            <a:endParaRPr lang="en-GB" dirty="0">
              <a:solidFill>
                <a:schemeClr val="bg2"/>
              </a:solidFill>
            </a:endParaRPr>
          </a:p>
        </p:txBody>
      </p:sp>
      <p:pic>
        <p:nvPicPr>
          <p:cNvPr id="1026" name="Picture 2" descr="Image preview">
            <a:extLst>
              <a:ext uri="{FF2B5EF4-FFF2-40B4-BE49-F238E27FC236}">
                <a16:creationId xmlns:a16="http://schemas.microsoft.com/office/drawing/2014/main" id="{B13DBE11-27B9-4EB2-B3F9-0FBD7E029A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9" b="5760"/>
          <a:stretch/>
        </p:blipFill>
        <p:spPr bwMode="auto">
          <a:xfrm>
            <a:off x="885517" y="2420887"/>
            <a:ext cx="5400600" cy="4332649"/>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a:extLst>
              <a:ext uri="{FF2B5EF4-FFF2-40B4-BE49-F238E27FC236}">
                <a16:creationId xmlns:a16="http://schemas.microsoft.com/office/drawing/2014/main" id="{60FBC222-3CFD-40EC-BD3D-B16C110318B3}"/>
              </a:ext>
            </a:extLst>
          </p:cNvPr>
          <p:cNvSpPr/>
          <p:nvPr/>
        </p:nvSpPr>
        <p:spPr>
          <a:xfrm>
            <a:off x="6286117" y="3248066"/>
            <a:ext cx="2699792" cy="187220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50000"/>
                  </a:schemeClr>
                </a:solidFill>
              </a:rPr>
              <a:t>Reading records due in on Wednesdays</a:t>
            </a:r>
            <a:endParaRPr lang="en-GB" dirty="0">
              <a:solidFill>
                <a:schemeClr val="bg2">
                  <a:lumMod val="50000"/>
                </a:schemeClr>
              </a:solidFill>
            </a:endParaRPr>
          </a:p>
        </p:txBody>
      </p:sp>
    </p:spTree>
    <p:extLst>
      <p:ext uri="{BB962C8B-B14F-4D97-AF65-F5344CB8AC3E}">
        <p14:creationId xmlns:p14="http://schemas.microsoft.com/office/powerpoint/2010/main" val="91063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DFA404-82EB-477E-9D42-C1977285ECC5}"/>
              </a:ext>
            </a:extLst>
          </p:cNvPr>
          <p:cNvPicPr>
            <a:picLocks noChangeAspect="1"/>
          </p:cNvPicPr>
          <p:nvPr/>
        </p:nvPicPr>
        <p:blipFill>
          <a:blip r:embed="rId3"/>
          <a:stretch>
            <a:fillRect/>
          </a:stretch>
        </p:blipFill>
        <p:spPr>
          <a:xfrm>
            <a:off x="186670" y="1933077"/>
            <a:ext cx="4182059" cy="2057687"/>
          </a:xfrm>
          <a:prstGeom prst="rect">
            <a:avLst/>
          </a:prstGeom>
        </p:spPr>
      </p:pic>
      <p:sp>
        <p:nvSpPr>
          <p:cNvPr id="2" name="Title 1">
            <a:extLst>
              <a:ext uri="{FF2B5EF4-FFF2-40B4-BE49-F238E27FC236}">
                <a16:creationId xmlns:a16="http://schemas.microsoft.com/office/drawing/2014/main" id="{24B13E28-9956-46AC-AAFF-A382D00B6DFF}"/>
              </a:ext>
            </a:extLst>
          </p:cNvPr>
          <p:cNvSpPr>
            <a:spLocks noGrp="1"/>
          </p:cNvSpPr>
          <p:nvPr>
            <p:ph type="title"/>
          </p:nvPr>
        </p:nvSpPr>
        <p:spPr>
          <a:xfrm>
            <a:off x="262839" y="219409"/>
            <a:ext cx="6410717" cy="786310"/>
          </a:xfrm>
        </p:spPr>
        <p:txBody>
          <a:bodyPr/>
          <a:lstStyle/>
          <a:p>
            <a:r>
              <a:rPr lang="en-US" sz="3000" dirty="0">
                <a:solidFill>
                  <a:schemeClr val="tx2">
                    <a:lumMod val="25000"/>
                  </a:schemeClr>
                </a:solidFill>
              </a:rPr>
              <a:t>The importance of Reading</a:t>
            </a:r>
            <a:endParaRPr lang="en-GB" sz="3000" dirty="0">
              <a:solidFill>
                <a:schemeClr val="tx2">
                  <a:lumMod val="25000"/>
                </a:schemeClr>
              </a:solidFill>
            </a:endParaRPr>
          </a:p>
        </p:txBody>
      </p:sp>
      <p:sp>
        <p:nvSpPr>
          <p:cNvPr id="3" name="Content Placeholder 2">
            <a:extLst>
              <a:ext uri="{FF2B5EF4-FFF2-40B4-BE49-F238E27FC236}">
                <a16:creationId xmlns:a16="http://schemas.microsoft.com/office/drawing/2014/main" id="{A9725072-4A5E-4D81-BBD8-86E922D155D5}"/>
              </a:ext>
            </a:extLst>
          </p:cNvPr>
          <p:cNvSpPr>
            <a:spLocks noGrp="1"/>
          </p:cNvSpPr>
          <p:nvPr>
            <p:ph idx="1"/>
          </p:nvPr>
        </p:nvSpPr>
        <p:spPr>
          <a:xfrm>
            <a:off x="418989" y="886946"/>
            <a:ext cx="6847981" cy="885869"/>
          </a:xfrm>
        </p:spPr>
        <p:txBody>
          <a:bodyPr>
            <a:noAutofit/>
          </a:bodyPr>
          <a:lstStyle/>
          <a:p>
            <a:pPr marL="0" indent="0">
              <a:buNone/>
            </a:pPr>
            <a:r>
              <a:rPr lang="en-US" sz="1350" dirty="0">
                <a:solidFill>
                  <a:schemeClr val="tx2">
                    <a:lumMod val="25000"/>
                  </a:schemeClr>
                </a:solidFill>
              </a:rPr>
              <a:t>A growing body of evidence…consistently links </a:t>
            </a:r>
            <a:r>
              <a:rPr lang="en-US" sz="1350" b="1" dirty="0">
                <a:solidFill>
                  <a:schemeClr val="tx2">
                    <a:lumMod val="25000"/>
                  </a:schemeClr>
                </a:solidFill>
              </a:rPr>
              <a:t>reading for pleasure </a:t>
            </a:r>
            <a:r>
              <a:rPr lang="en-US" sz="1350" dirty="0">
                <a:solidFill>
                  <a:schemeClr val="tx2">
                    <a:lumMod val="25000"/>
                  </a:schemeClr>
                </a:solidFill>
              </a:rPr>
              <a:t>with a wide range of benefits, from </a:t>
            </a:r>
            <a:r>
              <a:rPr lang="en-US" sz="1350" b="1" dirty="0">
                <a:solidFill>
                  <a:schemeClr val="tx2">
                    <a:lumMod val="25000"/>
                  </a:schemeClr>
                </a:solidFill>
              </a:rPr>
              <a:t>improved academic outcomes</a:t>
            </a:r>
            <a:r>
              <a:rPr lang="en-US" sz="1350" dirty="0">
                <a:solidFill>
                  <a:schemeClr val="tx2">
                    <a:lumMod val="25000"/>
                  </a:schemeClr>
                </a:solidFill>
              </a:rPr>
              <a:t> and </a:t>
            </a:r>
            <a:r>
              <a:rPr lang="en-US" sz="1350" b="1" dirty="0">
                <a:solidFill>
                  <a:schemeClr val="tx2">
                    <a:lumMod val="25000"/>
                  </a:schemeClr>
                </a:solidFill>
              </a:rPr>
              <a:t>future employment prospects </a:t>
            </a:r>
            <a:r>
              <a:rPr lang="en-US" sz="1350" dirty="0">
                <a:solidFill>
                  <a:schemeClr val="tx2">
                    <a:lumMod val="25000"/>
                  </a:schemeClr>
                </a:solidFill>
              </a:rPr>
              <a:t>to </a:t>
            </a:r>
            <a:r>
              <a:rPr lang="en-US" sz="1350" b="1" dirty="0">
                <a:solidFill>
                  <a:schemeClr val="tx2">
                    <a:lumMod val="25000"/>
                  </a:schemeClr>
                </a:solidFill>
              </a:rPr>
              <a:t>enhanced mental wellbeing</a:t>
            </a:r>
            <a:r>
              <a:rPr lang="en-US" sz="1350" dirty="0">
                <a:solidFill>
                  <a:schemeClr val="tx2">
                    <a:lumMod val="25000"/>
                  </a:schemeClr>
                </a:solidFill>
              </a:rPr>
              <a:t>. </a:t>
            </a:r>
            <a:br>
              <a:rPr lang="en-US" sz="1350" dirty="0">
                <a:solidFill>
                  <a:schemeClr val="tx2">
                    <a:lumMod val="25000"/>
                  </a:schemeClr>
                </a:solidFill>
              </a:rPr>
            </a:br>
            <a:r>
              <a:rPr lang="en-US" sz="900" dirty="0">
                <a:solidFill>
                  <a:schemeClr val="tx2">
                    <a:lumMod val="25000"/>
                  </a:schemeClr>
                </a:solidFill>
              </a:rPr>
              <a:t>(see, e.g. Sullivan &amp; Brown, 2015; WPI, 2021;Sun et al., 2023).</a:t>
            </a:r>
            <a:endParaRPr lang="en-GB" sz="1350" dirty="0">
              <a:solidFill>
                <a:schemeClr val="tx2">
                  <a:lumMod val="25000"/>
                </a:schemeClr>
              </a:solidFill>
            </a:endParaRPr>
          </a:p>
        </p:txBody>
      </p:sp>
      <p:pic>
        <p:nvPicPr>
          <p:cNvPr id="5" name="Picture 4">
            <a:extLst>
              <a:ext uri="{FF2B5EF4-FFF2-40B4-BE49-F238E27FC236}">
                <a16:creationId xmlns:a16="http://schemas.microsoft.com/office/drawing/2014/main" id="{D1470636-A344-4074-943B-4ED24806F0D2}"/>
              </a:ext>
            </a:extLst>
          </p:cNvPr>
          <p:cNvPicPr>
            <a:picLocks noChangeAspect="1"/>
          </p:cNvPicPr>
          <p:nvPr/>
        </p:nvPicPr>
        <p:blipFill>
          <a:blip r:embed="rId4"/>
          <a:stretch>
            <a:fillRect/>
          </a:stretch>
        </p:blipFill>
        <p:spPr>
          <a:xfrm>
            <a:off x="7581079" y="47191"/>
            <a:ext cx="1055169" cy="1375194"/>
          </a:xfrm>
          <a:prstGeom prst="rect">
            <a:avLst/>
          </a:prstGeom>
        </p:spPr>
      </p:pic>
      <p:pic>
        <p:nvPicPr>
          <p:cNvPr id="9" name="Picture 8">
            <a:extLst>
              <a:ext uri="{FF2B5EF4-FFF2-40B4-BE49-F238E27FC236}">
                <a16:creationId xmlns:a16="http://schemas.microsoft.com/office/drawing/2014/main" id="{FB455914-F6BB-4C03-907C-C2131163CE6E}"/>
              </a:ext>
            </a:extLst>
          </p:cNvPr>
          <p:cNvPicPr>
            <a:picLocks noChangeAspect="1"/>
          </p:cNvPicPr>
          <p:nvPr/>
        </p:nvPicPr>
        <p:blipFill>
          <a:blip r:embed="rId5"/>
          <a:stretch>
            <a:fillRect/>
          </a:stretch>
        </p:blipFill>
        <p:spPr>
          <a:xfrm>
            <a:off x="5906454" y="2155795"/>
            <a:ext cx="3070692" cy="3800918"/>
          </a:xfrm>
          <a:prstGeom prst="rect">
            <a:avLst/>
          </a:prstGeom>
        </p:spPr>
      </p:pic>
      <p:pic>
        <p:nvPicPr>
          <p:cNvPr id="11" name="Picture 10">
            <a:extLst>
              <a:ext uri="{FF2B5EF4-FFF2-40B4-BE49-F238E27FC236}">
                <a16:creationId xmlns:a16="http://schemas.microsoft.com/office/drawing/2014/main" id="{8BA02020-2AB7-4973-826C-D83DB9C427AC}"/>
              </a:ext>
            </a:extLst>
          </p:cNvPr>
          <p:cNvPicPr>
            <a:picLocks noChangeAspect="1"/>
          </p:cNvPicPr>
          <p:nvPr/>
        </p:nvPicPr>
        <p:blipFill>
          <a:blip r:embed="rId6"/>
          <a:stretch>
            <a:fillRect/>
          </a:stretch>
        </p:blipFill>
        <p:spPr>
          <a:xfrm>
            <a:off x="418989" y="6340506"/>
            <a:ext cx="527858" cy="298085"/>
          </a:xfrm>
          <a:prstGeom prst="rect">
            <a:avLst/>
          </a:prstGeom>
        </p:spPr>
      </p:pic>
      <p:sp>
        <p:nvSpPr>
          <p:cNvPr id="12" name="TextBox 11">
            <a:extLst>
              <a:ext uri="{FF2B5EF4-FFF2-40B4-BE49-F238E27FC236}">
                <a16:creationId xmlns:a16="http://schemas.microsoft.com/office/drawing/2014/main" id="{74AA02E9-D50D-4F2A-9FAD-B059738E0C77}"/>
              </a:ext>
            </a:extLst>
          </p:cNvPr>
          <p:cNvSpPr txBox="1"/>
          <p:nvPr/>
        </p:nvSpPr>
        <p:spPr>
          <a:xfrm>
            <a:off x="6143389" y="2258252"/>
            <a:ext cx="1091942" cy="1938992"/>
          </a:xfrm>
          <a:prstGeom prst="rect">
            <a:avLst/>
          </a:prstGeom>
          <a:noFill/>
        </p:spPr>
        <p:txBody>
          <a:bodyPr wrap="square" rtlCol="0">
            <a:spAutoFit/>
          </a:bodyPr>
          <a:lstStyle/>
          <a:p>
            <a:r>
              <a:rPr lang="en-US" sz="1500" b="1" dirty="0">
                <a:solidFill>
                  <a:schemeClr val="accent1">
                    <a:lumMod val="75000"/>
                  </a:schemeClr>
                </a:solidFill>
              </a:rPr>
              <a:t>When children read often, they are likely to enjoy it more!</a:t>
            </a:r>
            <a:endParaRPr lang="en-GB" sz="1500" b="1" dirty="0">
              <a:solidFill>
                <a:schemeClr val="accent1">
                  <a:lumMod val="75000"/>
                </a:schemeClr>
              </a:solidFill>
            </a:endParaRPr>
          </a:p>
        </p:txBody>
      </p:sp>
      <p:sp>
        <p:nvSpPr>
          <p:cNvPr id="13" name="TextBox 12">
            <a:extLst>
              <a:ext uri="{FF2B5EF4-FFF2-40B4-BE49-F238E27FC236}">
                <a16:creationId xmlns:a16="http://schemas.microsoft.com/office/drawing/2014/main" id="{426BE80F-77D0-4D7B-A390-9A82CF31211F}"/>
              </a:ext>
            </a:extLst>
          </p:cNvPr>
          <p:cNvSpPr txBox="1"/>
          <p:nvPr/>
        </p:nvSpPr>
        <p:spPr>
          <a:xfrm>
            <a:off x="4010654" y="3831245"/>
            <a:ext cx="1648854" cy="1384995"/>
          </a:xfrm>
          <a:prstGeom prst="rect">
            <a:avLst/>
          </a:prstGeom>
          <a:noFill/>
        </p:spPr>
        <p:txBody>
          <a:bodyPr wrap="square" rtlCol="0">
            <a:spAutoFit/>
          </a:bodyPr>
          <a:lstStyle/>
          <a:p>
            <a:r>
              <a:rPr lang="en-US" sz="1200" b="1" dirty="0">
                <a:solidFill>
                  <a:schemeClr val="tx2">
                    <a:lumMod val="25000"/>
                  </a:schemeClr>
                </a:solidFill>
              </a:rPr>
              <a:t>There was an almost 10% decrease in children who enjoy reading in their free time between 2023-2024.</a:t>
            </a:r>
            <a:endParaRPr lang="en-GB" sz="1200" b="1" dirty="0">
              <a:solidFill>
                <a:schemeClr val="tx2">
                  <a:lumMod val="25000"/>
                </a:schemeClr>
              </a:solidFill>
            </a:endParaRPr>
          </a:p>
        </p:txBody>
      </p:sp>
      <p:sp>
        <p:nvSpPr>
          <p:cNvPr id="14" name="Arrow: Down 13">
            <a:extLst>
              <a:ext uri="{FF2B5EF4-FFF2-40B4-BE49-F238E27FC236}">
                <a16:creationId xmlns:a16="http://schemas.microsoft.com/office/drawing/2014/main" id="{B1BA6CC0-A7DF-4B42-8E87-3B64468E55C2}"/>
              </a:ext>
            </a:extLst>
          </p:cNvPr>
          <p:cNvSpPr/>
          <p:nvPr/>
        </p:nvSpPr>
        <p:spPr>
          <a:xfrm rot="7158773">
            <a:off x="3513927" y="2719012"/>
            <a:ext cx="179133" cy="13536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TextBox 14">
            <a:extLst>
              <a:ext uri="{FF2B5EF4-FFF2-40B4-BE49-F238E27FC236}">
                <a16:creationId xmlns:a16="http://schemas.microsoft.com/office/drawing/2014/main" id="{60373781-9D78-4B1A-BC80-314AB5AE8BDB}"/>
              </a:ext>
            </a:extLst>
          </p:cNvPr>
          <p:cNvSpPr txBox="1"/>
          <p:nvPr/>
        </p:nvSpPr>
        <p:spPr>
          <a:xfrm>
            <a:off x="278984" y="4703265"/>
            <a:ext cx="3446218" cy="1169551"/>
          </a:xfrm>
          <a:prstGeom prst="rect">
            <a:avLst/>
          </a:prstGeom>
          <a:noFill/>
        </p:spPr>
        <p:txBody>
          <a:bodyPr wrap="square" rtlCol="0">
            <a:spAutoFit/>
          </a:bodyPr>
          <a:lstStyle/>
          <a:p>
            <a:r>
              <a:rPr lang="en-US" sz="1400" b="1" dirty="0">
                <a:solidFill>
                  <a:schemeClr val="tx2">
                    <a:lumMod val="25000"/>
                  </a:schemeClr>
                </a:solidFill>
              </a:rPr>
              <a:t>In 2024, just 34.6% of over 1 million children questioned said that they enjoyed reading in their free time very much or quite a lot. In 2005, the figure was 51.4%.</a:t>
            </a:r>
            <a:endParaRPr lang="en-GB" sz="1400" b="1" dirty="0">
              <a:solidFill>
                <a:schemeClr val="tx2">
                  <a:lumMod val="25000"/>
                </a:schemeClr>
              </a:solidFill>
            </a:endParaRPr>
          </a:p>
        </p:txBody>
      </p:sp>
      <p:sp>
        <p:nvSpPr>
          <p:cNvPr id="16" name="TextBox 15">
            <a:extLst>
              <a:ext uri="{FF2B5EF4-FFF2-40B4-BE49-F238E27FC236}">
                <a16:creationId xmlns:a16="http://schemas.microsoft.com/office/drawing/2014/main" id="{EDD3E8AC-0A0B-40AB-9ED1-A9DE4090A28F}"/>
              </a:ext>
            </a:extLst>
          </p:cNvPr>
          <p:cNvSpPr txBox="1"/>
          <p:nvPr/>
        </p:nvSpPr>
        <p:spPr>
          <a:xfrm>
            <a:off x="1115616" y="6347485"/>
            <a:ext cx="1188132" cy="334835"/>
          </a:xfrm>
          <a:prstGeom prst="rect">
            <a:avLst/>
          </a:prstGeom>
          <a:noFill/>
        </p:spPr>
        <p:txBody>
          <a:bodyPr wrap="square" rtlCol="0">
            <a:spAutoFit/>
          </a:bodyPr>
          <a:lstStyle/>
          <a:p>
            <a:r>
              <a:rPr lang="en-US" sz="788" dirty="0">
                <a:solidFill>
                  <a:schemeClr val="tx2">
                    <a:lumMod val="25000"/>
                  </a:schemeClr>
                </a:solidFill>
              </a:rPr>
              <a:t>Author: Keith Topping</a:t>
            </a:r>
            <a:endParaRPr lang="en-GB" sz="788" dirty="0">
              <a:solidFill>
                <a:schemeClr val="tx2">
                  <a:lumMod val="25000"/>
                </a:schemeClr>
              </a:solidFill>
            </a:endParaRPr>
          </a:p>
        </p:txBody>
      </p:sp>
      <p:sp>
        <p:nvSpPr>
          <p:cNvPr id="4" name="Rectangle: Rounded Corners 3">
            <a:extLst>
              <a:ext uri="{FF2B5EF4-FFF2-40B4-BE49-F238E27FC236}">
                <a16:creationId xmlns:a16="http://schemas.microsoft.com/office/drawing/2014/main" id="{0CA0E777-15C2-4CE7-A87C-DE02B5BFCDDA}"/>
              </a:ext>
            </a:extLst>
          </p:cNvPr>
          <p:cNvSpPr/>
          <p:nvPr/>
        </p:nvSpPr>
        <p:spPr>
          <a:xfrm>
            <a:off x="215907" y="4611867"/>
            <a:ext cx="3428184" cy="14477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Rectangle: Rounded Corners 16">
            <a:extLst>
              <a:ext uri="{FF2B5EF4-FFF2-40B4-BE49-F238E27FC236}">
                <a16:creationId xmlns:a16="http://schemas.microsoft.com/office/drawing/2014/main" id="{E463D7E2-C3A7-4B54-B207-33B5D527079A}"/>
              </a:ext>
            </a:extLst>
          </p:cNvPr>
          <p:cNvSpPr/>
          <p:nvPr/>
        </p:nvSpPr>
        <p:spPr>
          <a:xfrm>
            <a:off x="3891037" y="3735304"/>
            <a:ext cx="1768471" cy="16760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Rectangle: Rounded Corners 17">
            <a:extLst>
              <a:ext uri="{FF2B5EF4-FFF2-40B4-BE49-F238E27FC236}">
                <a16:creationId xmlns:a16="http://schemas.microsoft.com/office/drawing/2014/main" id="{1B3DC97D-34BB-4FE2-A645-E510489AE3C4}"/>
              </a:ext>
            </a:extLst>
          </p:cNvPr>
          <p:cNvSpPr/>
          <p:nvPr/>
        </p:nvSpPr>
        <p:spPr>
          <a:xfrm>
            <a:off x="6070508" y="2289895"/>
            <a:ext cx="1237704" cy="1938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135762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2BCB8-1CDA-4901-8436-B292C07C399B}"/>
              </a:ext>
            </a:extLst>
          </p:cNvPr>
          <p:cNvSpPr>
            <a:spLocks noGrp="1"/>
          </p:cNvSpPr>
          <p:nvPr>
            <p:ph type="title"/>
          </p:nvPr>
        </p:nvSpPr>
        <p:spPr>
          <a:xfrm>
            <a:off x="251520" y="194995"/>
            <a:ext cx="8428123" cy="994172"/>
          </a:xfrm>
        </p:spPr>
        <p:txBody>
          <a:bodyPr/>
          <a:lstStyle/>
          <a:p>
            <a:r>
              <a:rPr lang="en-US" dirty="0">
                <a:solidFill>
                  <a:schemeClr val="bg1"/>
                </a:solidFill>
              </a:rPr>
              <a:t>How can we support children with their reading?</a:t>
            </a:r>
            <a:endParaRPr lang="en-GB" dirty="0">
              <a:solidFill>
                <a:schemeClr val="bg1"/>
              </a:solidFill>
            </a:endParaRPr>
          </a:p>
        </p:txBody>
      </p:sp>
      <p:pic>
        <p:nvPicPr>
          <p:cNvPr id="1026" name="Picture 2">
            <a:extLst>
              <a:ext uri="{FF2B5EF4-FFF2-40B4-BE49-F238E27FC236}">
                <a16:creationId xmlns:a16="http://schemas.microsoft.com/office/drawing/2014/main" id="{A7D0CD5B-9E51-4A76-8CC1-E4A3644BC7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278" y="1851422"/>
            <a:ext cx="1932613" cy="14494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C934372-F2F3-467B-8611-6825BD27B1A2}"/>
              </a:ext>
            </a:extLst>
          </p:cNvPr>
          <p:cNvPicPr>
            <a:picLocks noChangeAspect="1"/>
          </p:cNvPicPr>
          <p:nvPr/>
        </p:nvPicPr>
        <p:blipFill>
          <a:blip r:embed="rId4"/>
          <a:stretch>
            <a:fillRect/>
          </a:stretch>
        </p:blipFill>
        <p:spPr>
          <a:xfrm>
            <a:off x="493241" y="5255276"/>
            <a:ext cx="1995790" cy="1229919"/>
          </a:xfrm>
          <a:prstGeom prst="rect">
            <a:avLst/>
          </a:prstGeom>
        </p:spPr>
      </p:pic>
      <p:sp>
        <p:nvSpPr>
          <p:cNvPr id="13" name="TextBox 12">
            <a:extLst>
              <a:ext uri="{FF2B5EF4-FFF2-40B4-BE49-F238E27FC236}">
                <a16:creationId xmlns:a16="http://schemas.microsoft.com/office/drawing/2014/main" id="{FBAB3D9C-1CBC-4380-A49F-E1AAD30E990B}"/>
              </a:ext>
            </a:extLst>
          </p:cNvPr>
          <p:cNvSpPr txBox="1"/>
          <p:nvPr/>
        </p:nvSpPr>
        <p:spPr>
          <a:xfrm>
            <a:off x="690485" y="3474887"/>
            <a:ext cx="1685064" cy="1569660"/>
          </a:xfrm>
          <a:prstGeom prst="rect">
            <a:avLst/>
          </a:prstGeom>
          <a:noFill/>
        </p:spPr>
        <p:txBody>
          <a:bodyPr wrap="square" rtlCol="0">
            <a:spAutoFit/>
          </a:bodyPr>
          <a:lstStyle/>
          <a:p>
            <a:r>
              <a:rPr lang="en-US" sz="1200" dirty="0">
                <a:solidFill>
                  <a:schemeClr val="bg1"/>
                </a:solidFill>
              </a:rPr>
              <a:t>Support your child with creating an imaginative page or two for our class reading scrap book which each child will bring home this year.</a:t>
            </a:r>
            <a:endParaRPr lang="en-GB" sz="1200" dirty="0">
              <a:solidFill>
                <a:schemeClr val="bg1"/>
              </a:solidFill>
            </a:endParaRPr>
          </a:p>
        </p:txBody>
      </p:sp>
      <p:sp>
        <p:nvSpPr>
          <p:cNvPr id="18" name="TextBox 17">
            <a:extLst>
              <a:ext uri="{FF2B5EF4-FFF2-40B4-BE49-F238E27FC236}">
                <a16:creationId xmlns:a16="http://schemas.microsoft.com/office/drawing/2014/main" id="{2AACDE1F-F346-4DDF-BECC-C2A949A4B9C1}"/>
              </a:ext>
            </a:extLst>
          </p:cNvPr>
          <p:cNvSpPr txBox="1"/>
          <p:nvPr/>
        </p:nvSpPr>
        <p:spPr>
          <a:xfrm>
            <a:off x="2779309" y="1834743"/>
            <a:ext cx="1870364" cy="923330"/>
          </a:xfrm>
          <a:prstGeom prst="rect">
            <a:avLst/>
          </a:prstGeom>
          <a:noFill/>
        </p:spPr>
        <p:txBody>
          <a:bodyPr wrap="square" rtlCol="0">
            <a:spAutoFit/>
          </a:bodyPr>
          <a:lstStyle/>
          <a:p>
            <a:r>
              <a:rPr lang="en-US" sz="1350" dirty="0">
                <a:solidFill>
                  <a:schemeClr val="bg2">
                    <a:lumMod val="50000"/>
                  </a:schemeClr>
                </a:solidFill>
              </a:rPr>
              <a:t>Read to your child (even though they might think they’re too old!)</a:t>
            </a:r>
            <a:endParaRPr lang="en-GB" sz="1350" dirty="0">
              <a:solidFill>
                <a:schemeClr val="bg2">
                  <a:lumMod val="50000"/>
                </a:schemeClr>
              </a:solidFill>
            </a:endParaRPr>
          </a:p>
        </p:txBody>
      </p:sp>
      <p:sp>
        <p:nvSpPr>
          <p:cNvPr id="19" name="TextBox 18">
            <a:extLst>
              <a:ext uri="{FF2B5EF4-FFF2-40B4-BE49-F238E27FC236}">
                <a16:creationId xmlns:a16="http://schemas.microsoft.com/office/drawing/2014/main" id="{1469A354-F392-4223-BB94-07F02BD9E622}"/>
              </a:ext>
            </a:extLst>
          </p:cNvPr>
          <p:cNvSpPr txBox="1"/>
          <p:nvPr/>
        </p:nvSpPr>
        <p:spPr>
          <a:xfrm>
            <a:off x="5883275" y="3092815"/>
            <a:ext cx="1870364" cy="507831"/>
          </a:xfrm>
          <a:prstGeom prst="rect">
            <a:avLst/>
          </a:prstGeom>
          <a:noFill/>
        </p:spPr>
        <p:txBody>
          <a:bodyPr wrap="square" rtlCol="0">
            <a:spAutoFit/>
          </a:bodyPr>
          <a:lstStyle/>
          <a:p>
            <a:r>
              <a:rPr lang="en-US" sz="1350" dirty="0">
                <a:solidFill>
                  <a:schemeClr val="bg2">
                    <a:lumMod val="50000"/>
                  </a:schemeClr>
                </a:solidFill>
              </a:rPr>
              <a:t>Read alongside your child.</a:t>
            </a:r>
            <a:endParaRPr lang="en-GB" sz="1350" dirty="0">
              <a:solidFill>
                <a:schemeClr val="bg2">
                  <a:lumMod val="50000"/>
                </a:schemeClr>
              </a:solidFill>
            </a:endParaRPr>
          </a:p>
        </p:txBody>
      </p:sp>
      <p:pic>
        <p:nvPicPr>
          <p:cNvPr id="1032" name="Picture 8" descr="I'm an adult who has stopped reading ...">
            <a:extLst>
              <a:ext uri="{FF2B5EF4-FFF2-40B4-BE49-F238E27FC236}">
                <a16:creationId xmlns:a16="http://schemas.microsoft.com/office/drawing/2014/main" id="{4C978FFE-414C-451D-8B54-811C616D4F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9953" y="4318106"/>
            <a:ext cx="2119308" cy="141030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9B4A2BF1-AA2F-41E3-9BF9-E0DBBA4F5EFE}"/>
              </a:ext>
            </a:extLst>
          </p:cNvPr>
          <p:cNvSpPr txBox="1"/>
          <p:nvPr/>
        </p:nvSpPr>
        <p:spPr>
          <a:xfrm>
            <a:off x="5340870" y="4108550"/>
            <a:ext cx="1084811" cy="1962076"/>
          </a:xfrm>
          <a:prstGeom prst="rect">
            <a:avLst/>
          </a:prstGeom>
          <a:noFill/>
        </p:spPr>
        <p:txBody>
          <a:bodyPr wrap="square" rtlCol="0">
            <a:spAutoFit/>
          </a:bodyPr>
          <a:lstStyle/>
          <a:p>
            <a:r>
              <a:rPr lang="en-US" sz="1350" dirty="0">
                <a:solidFill>
                  <a:schemeClr val="bg2">
                    <a:lumMod val="50000"/>
                  </a:schemeClr>
                </a:solidFill>
              </a:rPr>
              <a:t>Be a role model by reading and talking about what you have read.</a:t>
            </a:r>
            <a:endParaRPr lang="en-GB" sz="1350" dirty="0">
              <a:solidFill>
                <a:schemeClr val="bg2">
                  <a:lumMod val="50000"/>
                </a:schemeClr>
              </a:solidFill>
            </a:endParaRPr>
          </a:p>
        </p:txBody>
      </p:sp>
      <p:sp>
        <p:nvSpPr>
          <p:cNvPr id="23" name="Rectangle: Rounded Corners 22">
            <a:extLst>
              <a:ext uri="{FF2B5EF4-FFF2-40B4-BE49-F238E27FC236}">
                <a16:creationId xmlns:a16="http://schemas.microsoft.com/office/drawing/2014/main" id="{BC4B2F86-393E-42E0-8A2F-036250F96744}"/>
              </a:ext>
            </a:extLst>
          </p:cNvPr>
          <p:cNvSpPr/>
          <p:nvPr/>
        </p:nvSpPr>
        <p:spPr>
          <a:xfrm>
            <a:off x="545828" y="3439409"/>
            <a:ext cx="1932613" cy="16051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Rectangle: Rounded Corners 23">
            <a:extLst>
              <a:ext uri="{FF2B5EF4-FFF2-40B4-BE49-F238E27FC236}">
                <a16:creationId xmlns:a16="http://schemas.microsoft.com/office/drawing/2014/main" id="{043A7D79-72F3-4D8F-8AD8-5AAA5B10F000}"/>
              </a:ext>
            </a:extLst>
          </p:cNvPr>
          <p:cNvSpPr/>
          <p:nvPr/>
        </p:nvSpPr>
        <p:spPr>
          <a:xfrm>
            <a:off x="2697035" y="1823838"/>
            <a:ext cx="1995790" cy="8951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7" name="Rectangle: Rounded Corners 26">
            <a:extLst>
              <a:ext uri="{FF2B5EF4-FFF2-40B4-BE49-F238E27FC236}">
                <a16:creationId xmlns:a16="http://schemas.microsoft.com/office/drawing/2014/main" id="{1D0121B4-0CDC-40F2-96F7-28D149FF5B7C}"/>
              </a:ext>
            </a:extLst>
          </p:cNvPr>
          <p:cNvSpPr/>
          <p:nvPr/>
        </p:nvSpPr>
        <p:spPr>
          <a:xfrm>
            <a:off x="5883275" y="3128364"/>
            <a:ext cx="1560894" cy="5220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30" name="Picture 6" descr="Adult Reading To Child Stock Photos ...">
            <a:extLst>
              <a:ext uri="{FF2B5EF4-FFF2-40B4-BE49-F238E27FC236}">
                <a16:creationId xmlns:a16="http://schemas.microsoft.com/office/drawing/2014/main" id="{E69EE192-4B33-4886-9FD6-F4A90B2DF4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6147" y="2718938"/>
            <a:ext cx="2207419" cy="11644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 Year Old Reading Stock Photos ...">
            <a:extLst>
              <a:ext uri="{FF2B5EF4-FFF2-40B4-BE49-F238E27FC236}">
                <a16:creationId xmlns:a16="http://schemas.microsoft.com/office/drawing/2014/main" id="{4382C76E-6A85-4B34-A3C5-C70FDF0964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9071" y="1756040"/>
            <a:ext cx="2016791" cy="134208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Rounded Corners 27">
            <a:extLst>
              <a:ext uri="{FF2B5EF4-FFF2-40B4-BE49-F238E27FC236}">
                <a16:creationId xmlns:a16="http://schemas.microsoft.com/office/drawing/2014/main" id="{2D209051-B97A-439F-91D7-52B195046C42}"/>
              </a:ext>
            </a:extLst>
          </p:cNvPr>
          <p:cNvSpPr/>
          <p:nvPr/>
        </p:nvSpPr>
        <p:spPr>
          <a:xfrm>
            <a:off x="5286470" y="4108550"/>
            <a:ext cx="1084811" cy="20567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34" name="Picture 10" descr="What's on at The Amelia, Tunbridge Wells">
            <a:extLst>
              <a:ext uri="{FF2B5EF4-FFF2-40B4-BE49-F238E27FC236}">
                <a16:creationId xmlns:a16="http://schemas.microsoft.com/office/drawing/2014/main" id="{4D2E246F-299A-476E-8F3D-6B39FC4C3D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8458" y="3802487"/>
            <a:ext cx="1758920" cy="99417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4515EAB8-87D2-4B3B-BD89-53A1C90F4602}"/>
              </a:ext>
            </a:extLst>
          </p:cNvPr>
          <p:cNvSpPr txBox="1"/>
          <p:nvPr/>
        </p:nvSpPr>
        <p:spPr>
          <a:xfrm>
            <a:off x="7043593" y="4946906"/>
            <a:ext cx="1870364" cy="923330"/>
          </a:xfrm>
          <a:prstGeom prst="rect">
            <a:avLst/>
          </a:prstGeom>
          <a:noFill/>
        </p:spPr>
        <p:txBody>
          <a:bodyPr wrap="square" rtlCol="0">
            <a:spAutoFit/>
          </a:bodyPr>
          <a:lstStyle/>
          <a:p>
            <a:r>
              <a:rPr lang="en-US" sz="1350" dirty="0">
                <a:solidFill>
                  <a:schemeClr val="bg2">
                    <a:lumMod val="50000"/>
                  </a:schemeClr>
                </a:solidFill>
              </a:rPr>
              <a:t>Borrow books (including audio books) from the local library.</a:t>
            </a:r>
            <a:endParaRPr lang="en-GB" sz="1350" dirty="0">
              <a:solidFill>
                <a:schemeClr val="bg2">
                  <a:lumMod val="50000"/>
                </a:schemeClr>
              </a:solidFill>
            </a:endParaRPr>
          </a:p>
        </p:txBody>
      </p:sp>
      <p:sp>
        <p:nvSpPr>
          <p:cNvPr id="31" name="Rectangle: Rounded Corners 30">
            <a:extLst>
              <a:ext uri="{FF2B5EF4-FFF2-40B4-BE49-F238E27FC236}">
                <a16:creationId xmlns:a16="http://schemas.microsoft.com/office/drawing/2014/main" id="{11083D57-BC0A-4F38-9C06-FCFCABA791CD}"/>
              </a:ext>
            </a:extLst>
          </p:cNvPr>
          <p:cNvSpPr/>
          <p:nvPr/>
        </p:nvSpPr>
        <p:spPr>
          <a:xfrm>
            <a:off x="7005304" y="4874042"/>
            <a:ext cx="1870363" cy="1075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2" name="Picture 4" descr="5 places to listen to free audiobooks ...">
            <a:extLst>
              <a:ext uri="{FF2B5EF4-FFF2-40B4-BE49-F238E27FC236}">
                <a16:creationId xmlns:a16="http://schemas.microsoft.com/office/drawing/2014/main" id="{EB469B33-CC72-498C-BEF1-2B710359D4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70474" y="3073518"/>
            <a:ext cx="943511" cy="89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014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ilvine A5 Reading Record Book 40 Page ...">
            <a:extLst>
              <a:ext uri="{FF2B5EF4-FFF2-40B4-BE49-F238E27FC236}">
                <a16:creationId xmlns:a16="http://schemas.microsoft.com/office/drawing/2014/main" id="{CC048961-9034-4B1F-B450-01F05B77A8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20908354">
            <a:off x="563000" y="1764319"/>
            <a:ext cx="1852220" cy="18522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286F179-9CCE-4C93-AAA6-DFAD3771B9E1}"/>
              </a:ext>
            </a:extLst>
          </p:cNvPr>
          <p:cNvSpPr txBox="1"/>
          <p:nvPr/>
        </p:nvSpPr>
        <p:spPr>
          <a:xfrm>
            <a:off x="365900" y="3957347"/>
            <a:ext cx="2482819" cy="1592744"/>
          </a:xfrm>
          <a:prstGeom prst="rect">
            <a:avLst/>
          </a:prstGeom>
          <a:noFill/>
        </p:spPr>
        <p:txBody>
          <a:bodyPr wrap="square" rtlCol="0">
            <a:spAutoFit/>
          </a:bodyPr>
          <a:lstStyle/>
          <a:p>
            <a:r>
              <a:rPr lang="en-US" sz="1200" dirty="0">
                <a:solidFill>
                  <a:schemeClr val="bg1"/>
                </a:solidFill>
              </a:rPr>
              <a:t>Fill in your child’s reading record and encourage them to do the same. This is a written record filled in by teachers, adults at home and children to share and celebrate the children’s reading progress.</a:t>
            </a:r>
          </a:p>
          <a:p>
            <a:endParaRPr lang="en-GB" sz="1350" dirty="0"/>
          </a:p>
        </p:txBody>
      </p:sp>
      <p:pic>
        <p:nvPicPr>
          <p:cNvPr id="6" name="Picture 5">
            <a:extLst>
              <a:ext uri="{FF2B5EF4-FFF2-40B4-BE49-F238E27FC236}">
                <a16:creationId xmlns:a16="http://schemas.microsoft.com/office/drawing/2014/main" id="{EB2728EA-E545-43A0-8509-6DAA60D75954}"/>
              </a:ext>
            </a:extLst>
          </p:cNvPr>
          <p:cNvPicPr>
            <a:picLocks noChangeAspect="1"/>
          </p:cNvPicPr>
          <p:nvPr/>
        </p:nvPicPr>
        <p:blipFill>
          <a:blip r:embed="rId4"/>
          <a:stretch>
            <a:fillRect/>
          </a:stretch>
        </p:blipFill>
        <p:spPr>
          <a:xfrm rot="20701995">
            <a:off x="3529023" y="4357535"/>
            <a:ext cx="1865300" cy="2135952"/>
          </a:xfrm>
          <a:prstGeom prst="rect">
            <a:avLst/>
          </a:prstGeom>
        </p:spPr>
      </p:pic>
      <p:sp>
        <p:nvSpPr>
          <p:cNvPr id="7" name="TextBox 6">
            <a:extLst>
              <a:ext uri="{FF2B5EF4-FFF2-40B4-BE49-F238E27FC236}">
                <a16:creationId xmlns:a16="http://schemas.microsoft.com/office/drawing/2014/main" id="{843E5857-E51E-462F-A629-2077AD77CF4E}"/>
              </a:ext>
            </a:extLst>
          </p:cNvPr>
          <p:cNvSpPr txBox="1"/>
          <p:nvPr/>
        </p:nvSpPr>
        <p:spPr>
          <a:xfrm>
            <a:off x="3284849" y="1800013"/>
            <a:ext cx="1871093" cy="2169825"/>
          </a:xfrm>
          <a:prstGeom prst="rect">
            <a:avLst/>
          </a:prstGeom>
          <a:noFill/>
        </p:spPr>
        <p:txBody>
          <a:bodyPr wrap="square" rtlCol="0">
            <a:spAutoFit/>
          </a:bodyPr>
          <a:lstStyle/>
          <a:p>
            <a:r>
              <a:rPr lang="en-US" sz="1350" dirty="0">
                <a:solidFill>
                  <a:schemeClr val="bg1"/>
                </a:solidFill>
              </a:rPr>
              <a:t>Encourage your child to borrow an ambitious, age appropriate book from our Reading Trees and earn a Bronze, Silver and Gold Reading Tree Award!</a:t>
            </a:r>
          </a:p>
          <a:p>
            <a:endParaRPr lang="en-US" sz="1350" dirty="0"/>
          </a:p>
        </p:txBody>
      </p:sp>
      <p:sp>
        <p:nvSpPr>
          <p:cNvPr id="8" name="Rectangle: Rounded Corners 7">
            <a:extLst>
              <a:ext uri="{FF2B5EF4-FFF2-40B4-BE49-F238E27FC236}">
                <a16:creationId xmlns:a16="http://schemas.microsoft.com/office/drawing/2014/main" id="{C7C62D73-36F4-42AC-80A9-A1EE23F0932F}"/>
              </a:ext>
            </a:extLst>
          </p:cNvPr>
          <p:cNvSpPr/>
          <p:nvPr/>
        </p:nvSpPr>
        <p:spPr>
          <a:xfrm>
            <a:off x="237149" y="3934240"/>
            <a:ext cx="2740320" cy="16158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Rounded Corners 8">
            <a:extLst>
              <a:ext uri="{FF2B5EF4-FFF2-40B4-BE49-F238E27FC236}">
                <a16:creationId xmlns:a16="http://schemas.microsoft.com/office/drawing/2014/main" id="{7D0637B0-8D1E-4698-B58D-BC97B89D3E2A}"/>
              </a:ext>
            </a:extLst>
          </p:cNvPr>
          <p:cNvSpPr/>
          <p:nvPr/>
        </p:nvSpPr>
        <p:spPr>
          <a:xfrm>
            <a:off x="3120298" y="1790350"/>
            <a:ext cx="2069813" cy="20949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TextBox 9">
            <a:extLst>
              <a:ext uri="{FF2B5EF4-FFF2-40B4-BE49-F238E27FC236}">
                <a16:creationId xmlns:a16="http://schemas.microsoft.com/office/drawing/2014/main" id="{172F2679-9FC1-4789-8DE4-226E324FE6E6}"/>
              </a:ext>
            </a:extLst>
          </p:cNvPr>
          <p:cNvSpPr txBox="1"/>
          <p:nvPr/>
        </p:nvSpPr>
        <p:spPr>
          <a:xfrm>
            <a:off x="5584888" y="1590443"/>
            <a:ext cx="2740320" cy="2516073"/>
          </a:xfrm>
          <a:prstGeom prst="rect">
            <a:avLst/>
          </a:prstGeom>
          <a:noFill/>
        </p:spPr>
        <p:txBody>
          <a:bodyPr wrap="square" rtlCol="0">
            <a:spAutoFit/>
          </a:bodyPr>
          <a:lstStyle/>
          <a:p>
            <a:r>
              <a:rPr lang="en-US" sz="1350" dirty="0">
                <a:solidFill>
                  <a:schemeClr val="bg1"/>
                </a:solidFill>
              </a:rPr>
              <a:t>Ask questions about the books your child is reading.</a:t>
            </a:r>
          </a:p>
          <a:p>
            <a:endParaRPr lang="en-US" sz="1050" dirty="0">
              <a:solidFill>
                <a:schemeClr val="bg1"/>
              </a:solidFill>
            </a:endParaRPr>
          </a:p>
          <a:p>
            <a:r>
              <a:rPr lang="en-US" sz="1200" dirty="0">
                <a:solidFill>
                  <a:schemeClr val="bg1"/>
                </a:solidFill>
              </a:rPr>
              <a:t>You might ask them to:</a:t>
            </a:r>
          </a:p>
          <a:p>
            <a:pPr>
              <a:buFont typeface="Arial" panose="020B0604020202020204" pitchFamily="34" charset="0"/>
              <a:buChar char="•"/>
            </a:pPr>
            <a:r>
              <a:rPr lang="en-US" sz="1200" dirty="0" err="1">
                <a:solidFill>
                  <a:schemeClr val="bg1"/>
                </a:solidFill>
              </a:rPr>
              <a:t>Summarise</a:t>
            </a:r>
            <a:r>
              <a:rPr lang="en-US" sz="1200" dirty="0">
                <a:solidFill>
                  <a:schemeClr val="bg1"/>
                </a:solidFill>
              </a:rPr>
              <a:t> what they have read,</a:t>
            </a:r>
          </a:p>
          <a:p>
            <a:pPr>
              <a:buFont typeface="Arial" panose="020B0604020202020204" pitchFamily="34" charset="0"/>
              <a:buChar char="•"/>
            </a:pPr>
            <a:endParaRPr lang="en-US" sz="1200" dirty="0">
              <a:solidFill>
                <a:schemeClr val="bg1"/>
              </a:solidFill>
            </a:endParaRPr>
          </a:p>
          <a:p>
            <a:pPr>
              <a:buFont typeface="Arial" panose="020B0604020202020204" pitchFamily="34" charset="0"/>
              <a:buChar char="•"/>
            </a:pPr>
            <a:r>
              <a:rPr lang="en-US" sz="1200" dirty="0">
                <a:solidFill>
                  <a:schemeClr val="bg1"/>
                </a:solidFill>
              </a:rPr>
              <a:t>Share their </a:t>
            </a:r>
            <a:r>
              <a:rPr lang="en-US" sz="1200" dirty="0" err="1">
                <a:solidFill>
                  <a:schemeClr val="bg1"/>
                </a:solidFill>
              </a:rPr>
              <a:t>favourite</a:t>
            </a:r>
            <a:r>
              <a:rPr lang="en-US" sz="1200" dirty="0">
                <a:solidFill>
                  <a:schemeClr val="bg1"/>
                </a:solidFill>
              </a:rPr>
              <a:t> part,</a:t>
            </a:r>
          </a:p>
          <a:p>
            <a:pPr>
              <a:buFont typeface="Arial" panose="020B0604020202020204" pitchFamily="34" charset="0"/>
              <a:buChar char="•"/>
            </a:pPr>
            <a:endParaRPr lang="en-US" sz="1200" dirty="0">
              <a:solidFill>
                <a:schemeClr val="bg1"/>
              </a:solidFill>
            </a:endParaRPr>
          </a:p>
          <a:p>
            <a:pPr>
              <a:buFont typeface="Arial" panose="020B0604020202020204" pitchFamily="34" charset="0"/>
              <a:buChar char="•"/>
            </a:pPr>
            <a:r>
              <a:rPr lang="en-US" sz="1200" dirty="0">
                <a:solidFill>
                  <a:schemeClr val="bg1"/>
                </a:solidFill>
              </a:rPr>
              <a:t>Describe their </a:t>
            </a:r>
            <a:r>
              <a:rPr lang="en-US" sz="1200" dirty="0" err="1">
                <a:solidFill>
                  <a:schemeClr val="bg1"/>
                </a:solidFill>
              </a:rPr>
              <a:t>favourite</a:t>
            </a:r>
            <a:r>
              <a:rPr lang="en-US" sz="1200" dirty="0">
                <a:solidFill>
                  <a:schemeClr val="bg1"/>
                </a:solidFill>
              </a:rPr>
              <a:t> (and least </a:t>
            </a:r>
            <a:r>
              <a:rPr lang="en-US" sz="1200" dirty="0" err="1">
                <a:solidFill>
                  <a:schemeClr val="bg1"/>
                </a:solidFill>
              </a:rPr>
              <a:t>favourite</a:t>
            </a:r>
            <a:r>
              <a:rPr lang="en-US" sz="1200" dirty="0">
                <a:solidFill>
                  <a:schemeClr val="bg1"/>
                </a:solidFill>
              </a:rPr>
              <a:t>) character,</a:t>
            </a:r>
          </a:p>
          <a:p>
            <a:endParaRPr lang="en-US" sz="1200" dirty="0">
              <a:solidFill>
                <a:schemeClr val="bg1"/>
              </a:solidFill>
            </a:endParaRPr>
          </a:p>
          <a:p>
            <a:pPr>
              <a:buFont typeface="Arial" panose="020B0604020202020204" pitchFamily="34" charset="0"/>
              <a:buChar char="•"/>
            </a:pPr>
            <a:r>
              <a:rPr lang="en-US" sz="1200" dirty="0">
                <a:solidFill>
                  <a:schemeClr val="bg1"/>
                </a:solidFill>
              </a:rPr>
              <a:t>Explain why they think the author chose a particular word or phrase</a:t>
            </a:r>
            <a:r>
              <a:rPr lang="en-US" sz="1200" dirty="0"/>
              <a:t>.</a:t>
            </a:r>
          </a:p>
        </p:txBody>
      </p:sp>
      <p:pic>
        <p:nvPicPr>
          <p:cNvPr id="11" name="Content Placeholder 4">
            <a:extLst>
              <a:ext uri="{FF2B5EF4-FFF2-40B4-BE49-F238E27FC236}">
                <a16:creationId xmlns:a16="http://schemas.microsoft.com/office/drawing/2014/main" id="{88FF1EEC-2332-439F-A772-2A4B3EDF750D}"/>
              </a:ext>
            </a:extLst>
          </p:cNvPr>
          <p:cNvPicPr>
            <a:picLocks noChangeAspect="1"/>
          </p:cNvPicPr>
          <p:nvPr/>
        </p:nvPicPr>
        <p:blipFill>
          <a:blip r:embed="rId5"/>
          <a:stretch>
            <a:fillRect/>
          </a:stretch>
        </p:blipFill>
        <p:spPr>
          <a:xfrm rot="237602">
            <a:off x="6965012" y="4252567"/>
            <a:ext cx="1497192" cy="2089046"/>
          </a:xfrm>
          <a:prstGeom prst="rect">
            <a:avLst/>
          </a:prstGeom>
        </p:spPr>
      </p:pic>
      <p:sp>
        <p:nvSpPr>
          <p:cNvPr id="13" name="Rectangle: Rounded Corners 12">
            <a:extLst>
              <a:ext uri="{FF2B5EF4-FFF2-40B4-BE49-F238E27FC236}">
                <a16:creationId xmlns:a16="http://schemas.microsoft.com/office/drawing/2014/main" id="{8F715CAF-D931-403C-BCC9-38243CD30812}"/>
              </a:ext>
            </a:extLst>
          </p:cNvPr>
          <p:cNvSpPr/>
          <p:nvPr/>
        </p:nvSpPr>
        <p:spPr>
          <a:xfrm>
            <a:off x="5464120" y="1529296"/>
            <a:ext cx="2861088" cy="26236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Title 1">
            <a:extLst>
              <a:ext uri="{FF2B5EF4-FFF2-40B4-BE49-F238E27FC236}">
                <a16:creationId xmlns:a16="http://schemas.microsoft.com/office/drawing/2014/main" id="{20530F00-91D2-4D0D-98B7-FE01789E6EF7}"/>
              </a:ext>
            </a:extLst>
          </p:cNvPr>
          <p:cNvSpPr>
            <a:spLocks noGrp="1"/>
          </p:cNvSpPr>
          <p:nvPr>
            <p:ph type="title"/>
          </p:nvPr>
        </p:nvSpPr>
        <p:spPr>
          <a:xfrm>
            <a:off x="155650" y="134115"/>
            <a:ext cx="8428123" cy="994172"/>
          </a:xfrm>
        </p:spPr>
        <p:txBody>
          <a:bodyPr/>
          <a:lstStyle/>
          <a:p>
            <a:r>
              <a:rPr lang="en-US" dirty="0">
                <a:solidFill>
                  <a:schemeClr val="bg1"/>
                </a:solidFill>
              </a:rPr>
              <a:t>How can we support children with their reading?</a:t>
            </a:r>
            <a:endParaRPr lang="en-GB" dirty="0">
              <a:solidFill>
                <a:schemeClr val="bg1"/>
              </a:solidFill>
            </a:endParaRPr>
          </a:p>
        </p:txBody>
      </p:sp>
    </p:spTree>
    <p:extLst>
      <p:ext uri="{BB962C8B-B14F-4D97-AF65-F5344CB8AC3E}">
        <p14:creationId xmlns:p14="http://schemas.microsoft.com/office/powerpoint/2010/main" val="397851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8208912" cy="5632311"/>
          </a:xfrm>
          <a:prstGeom prst="rect">
            <a:avLst/>
          </a:prstGeom>
          <a:noFill/>
        </p:spPr>
        <p:txBody>
          <a:bodyPr wrap="square" rtlCol="0">
            <a:spAutoFit/>
          </a:bodyPr>
          <a:lstStyle/>
          <a:p>
            <a:r>
              <a:rPr lang="en-GB" sz="4000" dirty="0">
                <a:solidFill>
                  <a:schemeClr val="bg2"/>
                </a:solidFill>
                <a:latin typeface="+mj-lt"/>
              </a:rPr>
              <a:t>Recognising our values </a:t>
            </a:r>
          </a:p>
          <a:p>
            <a:endParaRPr lang="en-GB" sz="4000" dirty="0">
              <a:solidFill>
                <a:schemeClr val="bg2"/>
              </a:solidFill>
              <a:latin typeface="+mj-lt"/>
            </a:endParaRPr>
          </a:p>
          <a:p>
            <a:r>
              <a:rPr lang="en-GB" sz="2800" dirty="0">
                <a:solidFill>
                  <a:schemeClr val="bg2"/>
                </a:solidFill>
                <a:latin typeface="+mj-lt"/>
              </a:rPr>
              <a:t>By displaying our school values of </a:t>
            </a:r>
            <a:r>
              <a:rPr lang="en-GB" sz="2800" b="1" dirty="0">
                <a:solidFill>
                  <a:schemeClr val="bg2"/>
                </a:solidFill>
                <a:latin typeface="+mj-lt"/>
              </a:rPr>
              <a:t>kindness</a:t>
            </a:r>
            <a:r>
              <a:rPr lang="en-GB" sz="2800" dirty="0">
                <a:solidFill>
                  <a:schemeClr val="bg2"/>
                </a:solidFill>
                <a:latin typeface="+mj-lt"/>
              </a:rPr>
              <a:t>, </a:t>
            </a:r>
            <a:r>
              <a:rPr lang="en-GB" sz="2800" b="1" dirty="0">
                <a:solidFill>
                  <a:schemeClr val="bg2"/>
                </a:solidFill>
                <a:latin typeface="+mj-lt"/>
              </a:rPr>
              <a:t>respect, friendship, honesty </a:t>
            </a:r>
            <a:r>
              <a:rPr lang="en-GB" sz="2800" dirty="0">
                <a:solidFill>
                  <a:schemeClr val="bg2"/>
                </a:solidFill>
                <a:latin typeface="+mj-lt"/>
              </a:rPr>
              <a:t>and</a:t>
            </a:r>
            <a:r>
              <a:rPr lang="en-GB" sz="2800" b="1" dirty="0">
                <a:solidFill>
                  <a:schemeClr val="bg2"/>
                </a:solidFill>
                <a:latin typeface="+mj-lt"/>
              </a:rPr>
              <a:t> perseverance, </a:t>
            </a:r>
            <a:r>
              <a:rPr lang="en-GB" sz="2800" dirty="0">
                <a:solidFill>
                  <a:schemeClr val="bg2"/>
                </a:solidFill>
                <a:latin typeface="+mj-lt"/>
              </a:rPr>
              <a:t>children earn:</a:t>
            </a:r>
          </a:p>
          <a:p>
            <a:endParaRPr lang="en-GB" sz="2800" dirty="0">
              <a:solidFill>
                <a:schemeClr val="bg2"/>
              </a:solidFill>
              <a:latin typeface="+mj-lt"/>
            </a:endParaRPr>
          </a:p>
          <a:p>
            <a:pPr marL="285750" indent="-285750">
              <a:buFont typeface="Arial" panose="020B0604020202020204" pitchFamily="34" charset="0"/>
              <a:buChar char="•"/>
            </a:pPr>
            <a:r>
              <a:rPr lang="en-GB" sz="2800" dirty="0">
                <a:solidFill>
                  <a:schemeClr val="bg2"/>
                </a:solidFill>
                <a:latin typeface="+mj-lt"/>
              </a:rPr>
              <a:t>Value points </a:t>
            </a:r>
          </a:p>
          <a:p>
            <a:pPr marL="285750" indent="-285750">
              <a:buFont typeface="Arial" panose="020B0604020202020204" pitchFamily="34" charset="0"/>
              <a:buChar char="•"/>
            </a:pPr>
            <a:r>
              <a:rPr lang="en-GB" sz="2800" dirty="0">
                <a:solidFill>
                  <a:schemeClr val="bg2"/>
                </a:solidFill>
                <a:latin typeface="+mj-lt"/>
              </a:rPr>
              <a:t>Star of the Week certificates</a:t>
            </a:r>
          </a:p>
          <a:p>
            <a:pPr marL="285750" indent="-285750">
              <a:buFont typeface="Arial" panose="020B0604020202020204" pitchFamily="34" charset="0"/>
              <a:buChar char="•"/>
            </a:pPr>
            <a:r>
              <a:rPr lang="en-GB" sz="2800" dirty="0">
                <a:solidFill>
                  <a:schemeClr val="bg2"/>
                </a:solidFill>
                <a:latin typeface="+mj-lt"/>
              </a:rPr>
              <a:t>Postcards of praise</a:t>
            </a:r>
          </a:p>
          <a:p>
            <a:pPr marL="285750" indent="-285750">
              <a:buFont typeface="Arial" panose="020B0604020202020204" pitchFamily="34" charset="0"/>
              <a:buChar char="•"/>
            </a:pPr>
            <a:r>
              <a:rPr lang="en-GB" sz="2800" dirty="0">
                <a:solidFill>
                  <a:schemeClr val="bg2"/>
                </a:solidFill>
                <a:latin typeface="+mj-lt"/>
              </a:rPr>
              <a:t>Excellence Awards at the end of term</a:t>
            </a:r>
          </a:p>
          <a:p>
            <a:pPr marL="285750" indent="-285750">
              <a:buFont typeface="Arial" panose="020B0604020202020204" pitchFamily="34" charset="0"/>
              <a:buChar char="•"/>
            </a:pPr>
            <a:r>
              <a:rPr lang="en-US" sz="2800" dirty="0">
                <a:solidFill>
                  <a:schemeClr val="bg2"/>
                </a:solidFill>
                <a:latin typeface="+mj-lt"/>
              </a:rPr>
              <a:t>Dojo points or Table points</a:t>
            </a:r>
          </a:p>
          <a:p>
            <a:endParaRPr lang="en-US" sz="2800" dirty="0">
              <a:solidFill>
                <a:schemeClr val="bg2"/>
              </a:solidFill>
              <a:latin typeface="+mj-lt"/>
            </a:endParaRPr>
          </a:p>
        </p:txBody>
      </p:sp>
      <p:pic>
        <p:nvPicPr>
          <p:cNvPr id="3" name="Picture 2" descr="Download &lt;strong&gt;Rewards&lt;/strong&gt; Free &lt;strong&gt;Clipart&lt;/strong&gt; HD HQ PNG Image | FreePNGIm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5380235"/>
            <a:ext cx="3940706" cy="1477765"/>
          </a:xfrm>
          <a:prstGeom prst="rect">
            <a:avLst/>
          </a:prstGeom>
        </p:spPr>
      </p:pic>
    </p:spTree>
    <p:extLst>
      <p:ext uri="{BB962C8B-B14F-4D97-AF65-F5344CB8AC3E}">
        <p14:creationId xmlns:p14="http://schemas.microsoft.com/office/powerpoint/2010/main" val="4212502986"/>
      </p:ext>
    </p:extLst>
  </p:cSld>
  <p:clrMapOvr>
    <a:masterClrMapping/>
  </p:clrMapOvr>
  <mc:AlternateContent xmlns:mc="http://schemas.openxmlformats.org/markup-compatibility/2006" xmlns:p14="http://schemas.microsoft.com/office/powerpoint/2010/main">
    <mc:Choice Requires="p14">
      <p:transition spd="slow" p14:dur="2000" advTm="13662"/>
    </mc:Choice>
    <mc:Fallback xmlns="">
      <p:transition spd="slow" advTm="1366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62878"/>
            <a:ext cx="8229600" cy="1143000"/>
          </a:xfrm>
          <a:noFill/>
        </p:spPr>
        <p:txBody>
          <a:bodyPr/>
          <a:lstStyle/>
          <a:p>
            <a:r>
              <a:rPr lang="en-GB" sz="3600" dirty="0">
                <a:solidFill>
                  <a:srgbClr val="002060"/>
                </a:solidFill>
              </a:rPr>
              <a:t>When our values are not followed…</a:t>
            </a:r>
          </a:p>
        </p:txBody>
      </p:sp>
      <p:sp>
        <p:nvSpPr>
          <p:cNvPr id="3" name="Content Placeholder 2"/>
          <p:cNvSpPr>
            <a:spLocks noGrp="1"/>
          </p:cNvSpPr>
          <p:nvPr>
            <p:ph idx="1"/>
          </p:nvPr>
        </p:nvSpPr>
        <p:spPr>
          <a:xfrm>
            <a:off x="323528" y="1124744"/>
            <a:ext cx="8229600" cy="5256584"/>
          </a:xfrm>
          <a:noFill/>
        </p:spPr>
        <p:txBody>
          <a:bodyPr>
            <a:normAutofit fontScale="77500" lnSpcReduction="20000"/>
          </a:bodyPr>
          <a:lstStyle/>
          <a:p>
            <a:pPr marL="457207" lvl="1" indent="0">
              <a:buNone/>
            </a:pPr>
            <a:endParaRPr lang="en-GB" sz="3400" dirty="0">
              <a:solidFill>
                <a:srgbClr val="002060"/>
              </a:solidFill>
            </a:endParaRPr>
          </a:p>
          <a:p>
            <a:pPr marL="457207" lvl="1" indent="0">
              <a:buNone/>
            </a:pPr>
            <a:r>
              <a:rPr lang="en-GB" sz="3400" dirty="0">
                <a:solidFill>
                  <a:srgbClr val="002060"/>
                </a:solidFill>
              </a:rPr>
              <a:t>In Year 5, we continue to follow our school behaviour policy and issue sanctions where appropriate. </a:t>
            </a:r>
          </a:p>
          <a:p>
            <a:pPr marL="457207" lvl="1" indent="0">
              <a:buNone/>
            </a:pPr>
            <a:endParaRPr lang="en-GB" sz="3400" dirty="0">
              <a:solidFill>
                <a:srgbClr val="002060"/>
              </a:solidFill>
            </a:endParaRPr>
          </a:p>
          <a:p>
            <a:pPr marL="457207" lvl="1" indent="0">
              <a:buNone/>
            </a:pPr>
            <a:r>
              <a:rPr lang="en-GB" sz="3400" dirty="0">
                <a:solidFill>
                  <a:srgbClr val="002060"/>
                </a:solidFill>
              </a:rPr>
              <a:t>These may be:</a:t>
            </a:r>
          </a:p>
          <a:p>
            <a:pPr lvl="1"/>
            <a:r>
              <a:rPr lang="en-GB" sz="3400" dirty="0">
                <a:solidFill>
                  <a:srgbClr val="002060"/>
                </a:solidFill>
              </a:rPr>
              <a:t>Missing a portion of break/ lunch in order to discuss an incident</a:t>
            </a:r>
          </a:p>
          <a:p>
            <a:pPr lvl="1"/>
            <a:r>
              <a:rPr lang="en-GB" sz="3400" dirty="0">
                <a:solidFill>
                  <a:srgbClr val="002060"/>
                </a:solidFill>
              </a:rPr>
              <a:t>Parent contact, if deemed necessary.  </a:t>
            </a:r>
          </a:p>
          <a:p>
            <a:pPr marL="457207" lvl="1" indent="0">
              <a:buNone/>
            </a:pPr>
            <a:endParaRPr lang="en-GB" sz="3400" dirty="0">
              <a:solidFill>
                <a:srgbClr val="002060"/>
              </a:solidFill>
            </a:endParaRPr>
          </a:p>
          <a:p>
            <a:pPr marL="457207" lvl="1" indent="0">
              <a:buNone/>
            </a:pPr>
            <a:r>
              <a:rPr lang="en-GB" sz="3400" dirty="0">
                <a:solidFill>
                  <a:srgbClr val="002060"/>
                </a:solidFill>
              </a:rPr>
              <a:t>Some serious or ongoing incidents may be escalated to the Year Group Lead, Senior Leaders, Deputy Head or the Headteacher. </a:t>
            </a:r>
          </a:p>
          <a:p>
            <a:endParaRPr lang="en-GB" dirty="0"/>
          </a:p>
        </p:txBody>
      </p:sp>
    </p:spTree>
    <p:extLst>
      <p:ext uri="{BB962C8B-B14F-4D97-AF65-F5344CB8AC3E}">
        <p14:creationId xmlns:p14="http://schemas.microsoft.com/office/powerpoint/2010/main" val="3877431405"/>
      </p:ext>
    </p:extLst>
  </p:cSld>
  <p:clrMapOvr>
    <a:masterClrMapping/>
  </p:clrMapOvr>
  <mc:AlternateContent xmlns:mc="http://schemas.openxmlformats.org/markup-compatibility/2006" xmlns:p14="http://schemas.microsoft.com/office/powerpoint/2010/main">
    <mc:Choice Requires="p14">
      <p:transition spd="slow" p14:dur="2000" advTm="15233"/>
    </mc:Choice>
    <mc:Fallback xmlns="">
      <p:transition spd="slow" advTm="1523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New to Year 5: Phones</a:t>
            </a:r>
            <a:endParaRPr lang="en-GB" dirty="0">
              <a:solidFill>
                <a:schemeClr val="bg2"/>
              </a:solidFill>
            </a:endParaRPr>
          </a:p>
        </p:txBody>
      </p:sp>
      <p:sp>
        <p:nvSpPr>
          <p:cNvPr id="3" name="Content Placeholder 2"/>
          <p:cNvSpPr>
            <a:spLocks noGrp="1"/>
          </p:cNvSpPr>
          <p:nvPr>
            <p:ph idx="1"/>
          </p:nvPr>
        </p:nvSpPr>
        <p:spPr>
          <a:xfrm>
            <a:off x="656573" y="1484784"/>
            <a:ext cx="6711654" cy="4195481"/>
          </a:xfrm>
        </p:spPr>
        <p:txBody>
          <a:bodyPr>
            <a:normAutofit/>
          </a:bodyPr>
          <a:lstStyle/>
          <a:p>
            <a:r>
              <a:rPr lang="en-US" sz="2800" dirty="0">
                <a:solidFill>
                  <a:schemeClr val="bg2"/>
                </a:solidFill>
              </a:rPr>
              <a:t>If your child brings a phone into school, </a:t>
            </a:r>
            <a:r>
              <a:rPr lang="en-US" sz="2800" b="1" dirty="0">
                <a:solidFill>
                  <a:schemeClr val="bg2"/>
                </a:solidFill>
              </a:rPr>
              <a:t>it must be switched off at the gate.</a:t>
            </a:r>
          </a:p>
          <a:p>
            <a:endParaRPr lang="en-US" sz="2800" b="1" dirty="0">
              <a:solidFill>
                <a:schemeClr val="bg2"/>
              </a:solidFill>
            </a:endParaRPr>
          </a:p>
          <a:p>
            <a:pPr>
              <a:spcBef>
                <a:spcPts val="0"/>
              </a:spcBef>
            </a:pPr>
            <a:r>
              <a:rPr lang="en-US" sz="2800" dirty="0">
                <a:solidFill>
                  <a:schemeClr val="bg2"/>
                </a:solidFill>
              </a:rPr>
              <a:t>Your child’s phone will be kept in a phone box in class during the day and returned at the end of </a:t>
            </a:r>
          </a:p>
          <a:p>
            <a:pPr marL="0" indent="0">
              <a:spcBef>
                <a:spcPts val="0"/>
              </a:spcBef>
              <a:buNone/>
            </a:pPr>
            <a:r>
              <a:rPr lang="en-US" sz="2800" dirty="0">
                <a:solidFill>
                  <a:schemeClr val="bg2"/>
                </a:solidFill>
              </a:rPr>
              <a:t>   the day.</a:t>
            </a:r>
            <a:endParaRPr lang="en-GB" sz="2800" dirty="0">
              <a:solidFill>
                <a:schemeClr val="bg2"/>
              </a:solidFill>
            </a:endParaRPr>
          </a:p>
        </p:txBody>
      </p:sp>
      <p:pic>
        <p:nvPicPr>
          <p:cNvPr id="4" name="Picture 3" descr="Iphone &lt;strong&gt;Cellphone&lt;/strong&gt; Smartphone · Free vector graphic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6143" y="3140968"/>
            <a:ext cx="2824314" cy="2880320"/>
          </a:xfrm>
          <a:prstGeom prst="rect">
            <a:avLst/>
          </a:prstGeom>
        </p:spPr>
      </p:pic>
    </p:spTree>
    <p:extLst>
      <p:ext uri="{BB962C8B-B14F-4D97-AF65-F5344CB8AC3E}">
        <p14:creationId xmlns:p14="http://schemas.microsoft.com/office/powerpoint/2010/main" val="1839111434"/>
      </p:ext>
    </p:extLst>
  </p:cSld>
  <p:clrMapOvr>
    <a:masterClrMapping/>
  </p:clrMapOvr>
  <mc:AlternateContent xmlns:mc="http://schemas.openxmlformats.org/markup-compatibility/2006" xmlns:p14="http://schemas.microsoft.com/office/powerpoint/2010/main">
    <mc:Choice Requires="p14">
      <p:transition spd="slow" p14:dur="2000" advTm="13226"/>
    </mc:Choice>
    <mc:Fallback xmlns="">
      <p:transition spd="slow" advTm="1322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New to Year 5: Walking Home</a:t>
            </a:r>
            <a:endParaRPr lang="en-GB" dirty="0">
              <a:solidFill>
                <a:schemeClr val="bg2"/>
              </a:solidFill>
            </a:endParaRPr>
          </a:p>
        </p:txBody>
      </p:sp>
      <p:sp>
        <p:nvSpPr>
          <p:cNvPr id="3" name="Content Placeholder 2"/>
          <p:cNvSpPr>
            <a:spLocks noGrp="1"/>
          </p:cNvSpPr>
          <p:nvPr>
            <p:ph idx="1"/>
          </p:nvPr>
        </p:nvSpPr>
        <p:spPr>
          <a:xfrm>
            <a:off x="484710" y="1951947"/>
            <a:ext cx="6711654" cy="4195481"/>
          </a:xfrm>
        </p:spPr>
        <p:txBody>
          <a:bodyPr>
            <a:normAutofit/>
          </a:bodyPr>
          <a:lstStyle/>
          <a:p>
            <a:r>
              <a:rPr lang="en-US" sz="2800" dirty="0">
                <a:solidFill>
                  <a:schemeClr val="bg2"/>
                </a:solidFill>
              </a:rPr>
              <a:t>Children in Year 5 are allowed to walk home alone – with your permission</a:t>
            </a:r>
          </a:p>
          <a:p>
            <a:r>
              <a:rPr lang="en-US" sz="2800" dirty="0">
                <a:solidFill>
                  <a:schemeClr val="bg2"/>
                </a:solidFill>
              </a:rPr>
              <a:t>We will need </a:t>
            </a:r>
            <a:r>
              <a:rPr lang="en-US" sz="2800" b="1" dirty="0">
                <a:solidFill>
                  <a:schemeClr val="bg2"/>
                </a:solidFill>
              </a:rPr>
              <a:t>written</a:t>
            </a:r>
            <a:r>
              <a:rPr lang="en-US" sz="2800" dirty="0">
                <a:solidFill>
                  <a:schemeClr val="bg2"/>
                </a:solidFill>
              </a:rPr>
              <a:t> </a:t>
            </a:r>
            <a:r>
              <a:rPr lang="en-US" sz="2800" b="1" dirty="0">
                <a:solidFill>
                  <a:schemeClr val="bg2"/>
                </a:solidFill>
              </a:rPr>
              <a:t>permission</a:t>
            </a:r>
            <a:r>
              <a:rPr lang="en-US" sz="2800" dirty="0">
                <a:solidFill>
                  <a:schemeClr val="bg2"/>
                </a:solidFill>
              </a:rPr>
              <a:t> from you to be able to </a:t>
            </a:r>
            <a:r>
              <a:rPr lang="en-US" sz="2800" dirty="0" err="1">
                <a:solidFill>
                  <a:schemeClr val="bg2"/>
                </a:solidFill>
              </a:rPr>
              <a:t>authorise</a:t>
            </a:r>
            <a:r>
              <a:rPr lang="en-US" sz="2800" dirty="0">
                <a:solidFill>
                  <a:schemeClr val="bg2"/>
                </a:solidFill>
              </a:rPr>
              <a:t> this.</a:t>
            </a:r>
          </a:p>
          <a:p>
            <a:r>
              <a:rPr lang="en-US" sz="2800" dirty="0">
                <a:solidFill>
                  <a:schemeClr val="bg2"/>
                </a:solidFill>
              </a:rPr>
              <a:t>Please also inform us if any other adults will be collecting your child.</a:t>
            </a:r>
            <a:endParaRPr lang="en-GB" sz="2800" dirty="0">
              <a:solidFill>
                <a:schemeClr val="bg2"/>
              </a:solidFill>
            </a:endParaRPr>
          </a:p>
        </p:txBody>
      </p:sp>
      <p:pic>
        <p:nvPicPr>
          <p:cNvPr id="4" name="Picture 3" descr="Boy Running Vector Young · Free image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3366500"/>
            <a:ext cx="3476160" cy="2780928"/>
          </a:xfrm>
          <a:prstGeom prst="rect">
            <a:avLst/>
          </a:prstGeom>
        </p:spPr>
      </p:pic>
    </p:spTree>
    <p:extLst>
      <p:ext uri="{BB962C8B-B14F-4D97-AF65-F5344CB8AC3E}">
        <p14:creationId xmlns:p14="http://schemas.microsoft.com/office/powerpoint/2010/main" val="3239561262"/>
      </p:ext>
    </p:extLst>
  </p:cSld>
  <p:clrMapOvr>
    <a:masterClrMapping/>
  </p:clrMapOvr>
  <mc:AlternateContent xmlns:mc="http://schemas.openxmlformats.org/markup-compatibility/2006" xmlns:p14="http://schemas.microsoft.com/office/powerpoint/2010/main">
    <mc:Choice Requires="p14">
      <p:transition spd="slow" p14:dur="2000" advTm="13272"/>
    </mc:Choice>
    <mc:Fallback xmlns="">
      <p:transition spd="slow" advTm="1327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116632"/>
            <a:ext cx="7055380" cy="1400530"/>
          </a:xfrm>
        </p:spPr>
        <p:txBody>
          <a:bodyPr/>
          <a:lstStyle/>
          <a:p>
            <a:r>
              <a:rPr lang="en-US" dirty="0">
                <a:solidFill>
                  <a:schemeClr val="bg2"/>
                </a:solidFill>
              </a:rPr>
              <a:t>Finding out more about Year 5: Class Webpage</a:t>
            </a:r>
            <a:endParaRPr lang="en-GB" dirty="0">
              <a:solidFill>
                <a:schemeClr val="bg2"/>
              </a:solidFill>
            </a:endParaRPr>
          </a:p>
        </p:txBody>
      </p:sp>
      <p:sp>
        <p:nvSpPr>
          <p:cNvPr id="3" name="Content Placeholder 2"/>
          <p:cNvSpPr>
            <a:spLocks noGrp="1"/>
          </p:cNvSpPr>
          <p:nvPr>
            <p:ph idx="1"/>
          </p:nvPr>
        </p:nvSpPr>
        <p:spPr>
          <a:xfrm>
            <a:off x="548502" y="1629906"/>
            <a:ext cx="7191849" cy="4679414"/>
          </a:xfrm>
        </p:spPr>
        <p:txBody>
          <a:bodyPr>
            <a:normAutofit fontScale="92500" lnSpcReduction="20000"/>
          </a:bodyPr>
          <a:lstStyle/>
          <a:p>
            <a:pPr marL="0" indent="0">
              <a:buNone/>
            </a:pPr>
            <a:r>
              <a:rPr lang="en-US" sz="2200" dirty="0">
                <a:solidFill>
                  <a:schemeClr val="bg2"/>
                </a:solidFill>
              </a:rPr>
              <a:t>Information about your child’s class and curriculum can be found on the following webpage:</a:t>
            </a:r>
            <a:endParaRPr lang="en-GB" sz="2200" dirty="0">
              <a:solidFill>
                <a:schemeClr val="bg2"/>
              </a:solidFill>
              <a:hlinkClick r:id="rId3"/>
            </a:endParaRPr>
          </a:p>
          <a:p>
            <a:pPr marL="0" indent="0">
              <a:buNone/>
            </a:pPr>
            <a:endParaRPr lang="en-GB" dirty="0">
              <a:solidFill>
                <a:schemeClr val="bg2"/>
              </a:solidFill>
              <a:hlinkClick r:id="rId3"/>
            </a:endParaRPr>
          </a:p>
          <a:p>
            <a:pPr marL="0" indent="0">
              <a:buNone/>
            </a:pPr>
            <a:endParaRPr lang="en-US" dirty="0">
              <a:solidFill>
                <a:schemeClr val="bg2"/>
              </a:solidFill>
            </a:endParaRPr>
          </a:p>
          <a:p>
            <a:pPr marL="0" indent="0">
              <a:buNone/>
            </a:pPr>
            <a:r>
              <a:rPr lang="en-US" dirty="0">
                <a:solidFill>
                  <a:schemeClr val="bg2"/>
                </a:solidFill>
              </a:rPr>
              <a:t>Learning updates can be found here:</a:t>
            </a:r>
          </a:p>
          <a:p>
            <a:pPr marL="0" indent="0">
              <a:buNone/>
            </a:pPr>
            <a:endParaRPr lang="en-US" dirty="0">
              <a:solidFill>
                <a:schemeClr val="bg2"/>
              </a:solidFill>
            </a:endParaRPr>
          </a:p>
          <a:p>
            <a:pPr marL="0" indent="0">
              <a:buNone/>
            </a:pPr>
            <a:endParaRPr lang="en-US" dirty="0">
              <a:solidFill>
                <a:schemeClr val="bg2"/>
              </a:solidFill>
            </a:endParaRPr>
          </a:p>
          <a:p>
            <a:pPr marL="0" indent="0">
              <a:buNone/>
            </a:pPr>
            <a:endParaRPr lang="en-US" dirty="0">
              <a:solidFill>
                <a:schemeClr val="bg2"/>
              </a:solidFill>
            </a:endParaRPr>
          </a:p>
          <a:p>
            <a:pPr marL="0" indent="0">
              <a:buNone/>
            </a:pPr>
            <a:endParaRPr lang="en-US" dirty="0">
              <a:solidFill>
                <a:schemeClr val="bg2"/>
              </a:solidFill>
            </a:endParaRPr>
          </a:p>
          <a:p>
            <a:pPr marL="0" indent="0">
              <a:buNone/>
            </a:pPr>
            <a:endParaRPr lang="en-US" dirty="0">
              <a:solidFill>
                <a:schemeClr val="bg2"/>
              </a:solidFill>
            </a:endParaRPr>
          </a:p>
          <a:p>
            <a:pPr marL="0" indent="0">
              <a:buNone/>
            </a:pPr>
            <a:endParaRPr lang="en-US" dirty="0">
              <a:solidFill>
                <a:schemeClr val="bg2"/>
              </a:solidFill>
            </a:endParaRPr>
          </a:p>
          <a:p>
            <a:pPr marL="0" indent="0">
              <a:buNone/>
            </a:pPr>
            <a:endParaRPr lang="en-US" dirty="0">
              <a:solidFill>
                <a:schemeClr val="bg2"/>
              </a:solidFill>
            </a:endParaRPr>
          </a:p>
          <a:p>
            <a:pPr marL="0" indent="0">
              <a:buNone/>
            </a:pPr>
            <a:r>
              <a:rPr lang="en-US" dirty="0">
                <a:solidFill>
                  <a:schemeClr val="bg2"/>
                </a:solidFill>
              </a:rPr>
              <a:t>Events are also documented on Instagram….</a:t>
            </a:r>
          </a:p>
        </p:txBody>
      </p:sp>
      <p:pic>
        <p:nvPicPr>
          <p:cNvPr id="5" name="Picture 4">
            <a:hlinkClick r:id="rId3"/>
            <a:extLst>
              <a:ext uri="{FF2B5EF4-FFF2-40B4-BE49-F238E27FC236}">
                <a16:creationId xmlns:a16="http://schemas.microsoft.com/office/drawing/2014/main" id="{8B550BCC-79C5-4E4B-B500-D705463E9488}"/>
              </a:ext>
            </a:extLst>
          </p:cNvPr>
          <p:cNvPicPr>
            <a:picLocks noChangeAspect="1"/>
          </p:cNvPicPr>
          <p:nvPr/>
        </p:nvPicPr>
        <p:blipFill>
          <a:blip r:embed="rId4"/>
          <a:stretch>
            <a:fillRect/>
          </a:stretch>
        </p:blipFill>
        <p:spPr>
          <a:xfrm>
            <a:off x="5940152" y="1988840"/>
            <a:ext cx="2717800" cy="1296144"/>
          </a:xfrm>
          <a:prstGeom prst="rect">
            <a:avLst/>
          </a:prstGeom>
        </p:spPr>
      </p:pic>
      <p:pic>
        <p:nvPicPr>
          <p:cNvPr id="7" name="Picture 6">
            <a:hlinkClick r:id="rId5"/>
            <a:extLst>
              <a:ext uri="{FF2B5EF4-FFF2-40B4-BE49-F238E27FC236}">
                <a16:creationId xmlns:a16="http://schemas.microsoft.com/office/drawing/2014/main" id="{146925D5-463F-4706-898C-94E866310413}"/>
              </a:ext>
            </a:extLst>
          </p:cNvPr>
          <p:cNvPicPr>
            <a:picLocks noChangeAspect="1"/>
          </p:cNvPicPr>
          <p:nvPr/>
        </p:nvPicPr>
        <p:blipFill>
          <a:blip r:embed="rId6"/>
          <a:stretch>
            <a:fillRect/>
          </a:stretch>
        </p:blipFill>
        <p:spPr>
          <a:xfrm>
            <a:off x="3491880" y="3444619"/>
            <a:ext cx="2033338" cy="1367046"/>
          </a:xfrm>
          <a:prstGeom prst="rect">
            <a:avLst/>
          </a:prstGeom>
        </p:spPr>
      </p:pic>
      <p:sp>
        <p:nvSpPr>
          <p:cNvPr id="8" name="Arrow: Up 7">
            <a:extLst>
              <a:ext uri="{FF2B5EF4-FFF2-40B4-BE49-F238E27FC236}">
                <a16:creationId xmlns:a16="http://schemas.microsoft.com/office/drawing/2014/main" id="{90B83F2C-2E60-4738-94AA-381DCC374D37}"/>
              </a:ext>
            </a:extLst>
          </p:cNvPr>
          <p:cNvSpPr/>
          <p:nvPr/>
        </p:nvSpPr>
        <p:spPr>
          <a:xfrm rot="6554190">
            <a:off x="2783068" y="3397432"/>
            <a:ext cx="432048" cy="7491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Up 9">
            <a:extLst>
              <a:ext uri="{FF2B5EF4-FFF2-40B4-BE49-F238E27FC236}">
                <a16:creationId xmlns:a16="http://schemas.microsoft.com/office/drawing/2014/main" id="{7A0C4DF2-8A53-4683-A79E-3DC0AE72F104}"/>
              </a:ext>
            </a:extLst>
          </p:cNvPr>
          <p:cNvSpPr/>
          <p:nvPr/>
        </p:nvSpPr>
        <p:spPr>
          <a:xfrm rot="6554190">
            <a:off x="5322437" y="2162710"/>
            <a:ext cx="432048" cy="7491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8957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3B026B-4A91-42D6-AC53-6F39854E8E87}"/>
              </a:ext>
            </a:extLst>
          </p:cNvPr>
          <p:cNvPicPr>
            <a:picLocks noChangeAspect="1"/>
          </p:cNvPicPr>
          <p:nvPr/>
        </p:nvPicPr>
        <p:blipFill>
          <a:blip r:embed="rId3"/>
          <a:stretch>
            <a:fillRect/>
          </a:stretch>
        </p:blipFill>
        <p:spPr>
          <a:xfrm>
            <a:off x="3205113" y="1637179"/>
            <a:ext cx="5571629" cy="3976334"/>
          </a:xfrm>
          <a:prstGeom prst="rect">
            <a:avLst/>
          </a:prstGeom>
        </p:spPr>
      </p:pic>
      <p:pic>
        <p:nvPicPr>
          <p:cNvPr id="7" name="Picture 6">
            <a:extLst>
              <a:ext uri="{FF2B5EF4-FFF2-40B4-BE49-F238E27FC236}">
                <a16:creationId xmlns:a16="http://schemas.microsoft.com/office/drawing/2014/main" id="{23DD4909-BF8D-4C7D-A307-792FDF9B608E}"/>
              </a:ext>
            </a:extLst>
          </p:cNvPr>
          <p:cNvPicPr>
            <a:picLocks noChangeAspect="1"/>
          </p:cNvPicPr>
          <p:nvPr/>
        </p:nvPicPr>
        <p:blipFill>
          <a:blip r:embed="rId4"/>
          <a:stretch>
            <a:fillRect/>
          </a:stretch>
        </p:blipFill>
        <p:spPr>
          <a:xfrm>
            <a:off x="294830" y="2859246"/>
            <a:ext cx="2722463" cy="2754268"/>
          </a:xfrm>
          <a:prstGeom prst="rect">
            <a:avLst/>
          </a:prstGeom>
        </p:spPr>
      </p:pic>
      <p:sp>
        <p:nvSpPr>
          <p:cNvPr id="8" name="TextBox 7">
            <a:extLst>
              <a:ext uri="{FF2B5EF4-FFF2-40B4-BE49-F238E27FC236}">
                <a16:creationId xmlns:a16="http://schemas.microsoft.com/office/drawing/2014/main" id="{74C271E5-CDC2-445E-865C-0B77BC8015EC}"/>
              </a:ext>
            </a:extLst>
          </p:cNvPr>
          <p:cNvSpPr txBox="1"/>
          <p:nvPr/>
        </p:nvSpPr>
        <p:spPr>
          <a:xfrm>
            <a:off x="588810" y="332656"/>
            <a:ext cx="2428483" cy="2246769"/>
          </a:xfrm>
          <a:prstGeom prst="rect">
            <a:avLst/>
          </a:prstGeom>
          <a:noFill/>
        </p:spPr>
        <p:txBody>
          <a:bodyPr wrap="square" rtlCol="0">
            <a:spAutoFit/>
          </a:bodyPr>
          <a:lstStyle/>
          <a:p>
            <a:r>
              <a:rPr lang="en-US" sz="2800" dirty="0">
                <a:solidFill>
                  <a:schemeClr val="bg2">
                    <a:lumMod val="50000"/>
                  </a:schemeClr>
                </a:solidFill>
              </a:rPr>
              <a:t>Follow us on Instagram for exciting learning updates!</a:t>
            </a:r>
            <a:endParaRPr lang="en-GB" sz="2800" dirty="0">
              <a:solidFill>
                <a:schemeClr val="bg2">
                  <a:lumMod val="50000"/>
                </a:schemeClr>
              </a:solidFill>
            </a:endParaRPr>
          </a:p>
        </p:txBody>
      </p:sp>
    </p:spTree>
    <p:extLst>
      <p:ext uri="{BB962C8B-B14F-4D97-AF65-F5344CB8AC3E}">
        <p14:creationId xmlns:p14="http://schemas.microsoft.com/office/powerpoint/2010/main" val="549359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212"/>
            <a:ext cx="8229600" cy="1143000"/>
          </a:xfrm>
        </p:spPr>
        <p:txBody>
          <a:bodyPr/>
          <a:lstStyle/>
          <a:p>
            <a:pPr algn="ctr"/>
            <a:r>
              <a:rPr lang="en-GB" sz="4400" u="sng" dirty="0">
                <a:solidFill>
                  <a:schemeClr val="bg2"/>
                </a:solidFill>
              </a:rPr>
              <a:t>Staffing</a:t>
            </a:r>
          </a:p>
        </p:txBody>
      </p:sp>
      <p:sp>
        <p:nvSpPr>
          <p:cNvPr id="3" name="Content Placeholder 2"/>
          <p:cNvSpPr>
            <a:spLocks noGrp="1"/>
          </p:cNvSpPr>
          <p:nvPr>
            <p:ph idx="1"/>
          </p:nvPr>
        </p:nvSpPr>
        <p:spPr>
          <a:xfrm>
            <a:off x="251520" y="1124744"/>
            <a:ext cx="4464496" cy="4032448"/>
          </a:xfrm>
          <a:ln>
            <a:solidFill>
              <a:schemeClr val="accent1"/>
            </a:solidFill>
          </a:ln>
        </p:spPr>
        <p:txBody>
          <a:bodyPr>
            <a:noAutofit/>
          </a:bodyPr>
          <a:lstStyle/>
          <a:p>
            <a:pPr marL="0" indent="0">
              <a:buNone/>
            </a:pPr>
            <a:r>
              <a:rPr lang="en-GB" sz="1800" b="1" dirty="0">
                <a:solidFill>
                  <a:schemeClr val="bg2"/>
                </a:solidFill>
              </a:rPr>
              <a:t>Jackson</a:t>
            </a:r>
          </a:p>
          <a:p>
            <a:pPr marL="0" indent="0">
              <a:buNone/>
            </a:pPr>
            <a:r>
              <a:rPr lang="en-GB" sz="1800" dirty="0">
                <a:solidFill>
                  <a:schemeClr val="bg2"/>
                </a:solidFill>
              </a:rPr>
              <a:t>Class Teacher and Year Group Lead: </a:t>
            </a:r>
            <a:br>
              <a:rPr lang="en-GB" sz="1800" dirty="0">
                <a:solidFill>
                  <a:schemeClr val="bg2"/>
                </a:solidFill>
              </a:rPr>
            </a:br>
            <a:r>
              <a:rPr lang="en-GB" sz="1800" dirty="0">
                <a:solidFill>
                  <a:schemeClr val="bg2"/>
                </a:solidFill>
              </a:rPr>
              <a:t>Miss Charlton</a:t>
            </a:r>
          </a:p>
          <a:p>
            <a:pPr marL="0" indent="0">
              <a:buNone/>
            </a:pPr>
            <a:r>
              <a:rPr lang="en-GB" sz="1800" dirty="0">
                <a:solidFill>
                  <a:schemeClr val="bg2"/>
                </a:solidFill>
              </a:rPr>
              <a:t>Email address:</a:t>
            </a:r>
            <a:br>
              <a:rPr lang="en-GB" sz="1800" dirty="0">
                <a:solidFill>
                  <a:schemeClr val="bg2"/>
                </a:solidFill>
              </a:rPr>
            </a:br>
            <a:r>
              <a:rPr lang="en-GB" sz="1800" u="sng" dirty="0">
                <a:solidFill>
                  <a:srgbClr val="0000FF"/>
                </a:solidFill>
                <a:hlinkClick r:id="rId3"/>
              </a:rPr>
              <a:t>acharlton@discovery.kent.sch.uk</a:t>
            </a:r>
            <a:endParaRPr lang="en-GB" sz="1800" u="sng" dirty="0">
              <a:solidFill>
                <a:schemeClr val="bg2"/>
              </a:solidFill>
            </a:endParaRPr>
          </a:p>
          <a:p>
            <a:pPr marL="0" indent="0">
              <a:buNone/>
            </a:pPr>
            <a:br>
              <a:rPr lang="en-GB" sz="1800" dirty="0">
                <a:solidFill>
                  <a:schemeClr val="bg2"/>
                </a:solidFill>
              </a:rPr>
            </a:br>
            <a:r>
              <a:rPr lang="en-GB" sz="1800" dirty="0">
                <a:solidFill>
                  <a:schemeClr val="bg2"/>
                </a:solidFill>
              </a:rPr>
              <a:t>Teaching Assistant:</a:t>
            </a:r>
            <a:br>
              <a:rPr lang="en-GB" sz="1800" dirty="0">
                <a:solidFill>
                  <a:schemeClr val="bg2"/>
                </a:solidFill>
              </a:rPr>
            </a:br>
            <a:r>
              <a:rPr lang="en-GB" sz="1800" dirty="0">
                <a:solidFill>
                  <a:schemeClr val="bg2"/>
                </a:solidFill>
              </a:rPr>
              <a:t>Miss Skinner</a:t>
            </a:r>
          </a:p>
          <a:p>
            <a:pPr marL="0" indent="0">
              <a:buNone/>
            </a:pPr>
            <a:endParaRPr lang="en-GB" sz="1800" dirty="0">
              <a:solidFill>
                <a:schemeClr val="bg2"/>
              </a:solidFill>
            </a:endParaRPr>
          </a:p>
          <a:p>
            <a:pPr marL="0" indent="0">
              <a:spcBef>
                <a:spcPts val="0"/>
              </a:spcBef>
              <a:buNone/>
            </a:pPr>
            <a:r>
              <a:rPr lang="en-GB" sz="1800" dirty="0">
                <a:solidFill>
                  <a:schemeClr val="bg2"/>
                </a:solidFill>
              </a:rPr>
              <a:t>Key Workers:</a:t>
            </a:r>
          </a:p>
          <a:p>
            <a:pPr marL="0" indent="0">
              <a:spcBef>
                <a:spcPts val="0"/>
              </a:spcBef>
              <a:buNone/>
            </a:pPr>
            <a:r>
              <a:rPr lang="en-GB" sz="1800" dirty="0">
                <a:solidFill>
                  <a:schemeClr val="bg2"/>
                </a:solidFill>
              </a:rPr>
              <a:t>Miss Lee</a:t>
            </a:r>
            <a:br>
              <a:rPr lang="en-GB" sz="1800" dirty="0">
                <a:solidFill>
                  <a:schemeClr val="bg2"/>
                </a:solidFill>
              </a:rPr>
            </a:br>
            <a:endParaRPr lang="en-GB" sz="1800" u="sng" dirty="0">
              <a:solidFill>
                <a:srgbClr val="0000FF"/>
              </a:solidFill>
            </a:endParaRPr>
          </a:p>
        </p:txBody>
      </p:sp>
      <p:pic>
        <p:nvPicPr>
          <p:cNvPr id="4" name="Picture 2" descr="Image preview">
            <a:extLst>
              <a:ext uri="{FF2B5EF4-FFF2-40B4-BE49-F238E27FC236}">
                <a16:creationId xmlns:a16="http://schemas.microsoft.com/office/drawing/2014/main" id="{043FF8AE-679D-429E-BB8A-E1E383FC1F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696" y="1229206"/>
            <a:ext cx="1777196" cy="2221495"/>
          </a:xfrm>
          <a:prstGeom prst="rect">
            <a:avLst/>
          </a:prstGeom>
          <a:noFill/>
          <a:ln w="88900" cap="sq" cmpd="sng">
            <a:solidFill>
              <a:schemeClr val="tx1"/>
            </a:solidFill>
            <a:miter lim="800000"/>
          </a:ln>
          <a:effectLst>
            <a:outerShdw blurRad="50800" dist="50800" dir="5400000" algn="ctr" rotWithShape="0">
              <a:schemeClr val="tx1">
                <a:alpha val="39000"/>
              </a:scheme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BFBC745-96BA-4345-873F-45F9761FD8BF}"/>
              </a:ext>
            </a:extLst>
          </p:cNvPr>
          <p:cNvSpPr txBox="1"/>
          <p:nvPr/>
        </p:nvSpPr>
        <p:spPr>
          <a:xfrm>
            <a:off x="4924942" y="3573016"/>
            <a:ext cx="1800200" cy="369332"/>
          </a:xfrm>
          <a:prstGeom prst="rect">
            <a:avLst/>
          </a:prstGeom>
          <a:noFill/>
        </p:spPr>
        <p:txBody>
          <a:bodyPr wrap="square" rtlCol="0">
            <a:spAutoFit/>
          </a:bodyPr>
          <a:lstStyle/>
          <a:p>
            <a:r>
              <a:rPr lang="en-US" dirty="0">
                <a:solidFill>
                  <a:schemeClr val="bg2"/>
                </a:solidFill>
                <a:latin typeface="+mj-lt"/>
              </a:rPr>
              <a:t>Miss Charlton</a:t>
            </a:r>
            <a:endParaRPr lang="en-GB" dirty="0">
              <a:solidFill>
                <a:schemeClr val="bg2"/>
              </a:solidFill>
              <a:latin typeface="+mj-lt"/>
            </a:endParaRPr>
          </a:p>
        </p:txBody>
      </p:sp>
      <p:pic>
        <p:nvPicPr>
          <p:cNvPr id="13" name="Picture 12">
            <a:extLst>
              <a:ext uri="{FF2B5EF4-FFF2-40B4-BE49-F238E27FC236}">
                <a16:creationId xmlns:a16="http://schemas.microsoft.com/office/drawing/2014/main" id="{524E648E-7861-4877-AE37-530B18989B4A}"/>
              </a:ext>
            </a:extLst>
          </p:cNvPr>
          <p:cNvPicPr>
            <a:picLocks noChangeAspect="1"/>
          </p:cNvPicPr>
          <p:nvPr/>
        </p:nvPicPr>
        <p:blipFill>
          <a:blip r:embed="rId5"/>
          <a:stretch>
            <a:fillRect/>
          </a:stretch>
        </p:blipFill>
        <p:spPr>
          <a:xfrm>
            <a:off x="7157440" y="1321553"/>
            <a:ext cx="1747211" cy="2132625"/>
          </a:xfrm>
          <a:prstGeom prst="rect">
            <a:avLst/>
          </a:prstGeom>
        </p:spPr>
      </p:pic>
      <p:sp>
        <p:nvSpPr>
          <p:cNvPr id="16" name="TextBox 15">
            <a:extLst>
              <a:ext uri="{FF2B5EF4-FFF2-40B4-BE49-F238E27FC236}">
                <a16:creationId xmlns:a16="http://schemas.microsoft.com/office/drawing/2014/main" id="{F42BE075-F008-49A0-B5DB-7497B7D16B0E}"/>
              </a:ext>
            </a:extLst>
          </p:cNvPr>
          <p:cNvSpPr txBox="1"/>
          <p:nvPr/>
        </p:nvSpPr>
        <p:spPr>
          <a:xfrm>
            <a:off x="7343800" y="3573016"/>
            <a:ext cx="1800200" cy="369332"/>
          </a:xfrm>
          <a:prstGeom prst="rect">
            <a:avLst/>
          </a:prstGeom>
          <a:noFill/>
        </p:spPr>
        <p:txBody>
          <a:bodyPr wrap="square" rtlCol="0">
            <a:spAutoFit/>
          </a:bodyPr>
          <a:lstStyle/>
          <a:p>
            <a:r>
              <a:rPr lang="en-US" dirty="0">
                <a:solidFill>
                  <a:schemeClr val="bg2"/>
                </a:solidFill>
                <a:latin typeface="+mj-lt"/>
              </a:rPr>
              <a:t>Miss Skinner</a:t>
            </a:r>
            <a:endParaRPr lang="en-GB" dirty="0">
              <a:solidFill>
                <a:schemeClr val="bg2"/>
              </a:solidFill>
              <a:latin typeface="+mj-lt"/>
            </a:endParaRPr>
          </a:p>
        </p:txBody>
      </p:sp>
      <p:pic>
        <p:nvPicPr>
          <p:cNvPr id="17" name="Picture 16">
            <a:extLst>
              <a:ext uri="{FF2B5EF4-FFF2-40B4-BE49-F238E27FC236}">
                <a16:creationId xmlns:a16="http://schemas.microsoft.com/office/drawing/2014/main" id="{E4C4724D-9C7E-4C90-9E8B-859334A477FD}"/>
              </a:ext>
            </a:extLst>
          </p:cNvPr>
          <p:cNvPicPr>
            <a:picLocks noChangeAspect="1"/>
          </p:cNvPicPr>
          <p:nvPr/>
        </p:nvPicPr>
        <p:blipFill>
          <a:blip r:embed="rId6"/>
          <a:stretch>
            <a:fillRect/>
          </a:stretch>
        </p:blipFill>
        <p:spPr>
          <a:xfrm>
            <a:off x="6228184" y="4081802"/>
            <a:ext cx="1547687" cy="2027785"/>
          </a:xfrm>
          <a:prstGeom prst="rect">
            <a:avLst/>
          </a:prstGeom>
        </p:spPr>
      </p:pic>
      <p:sp>
        <p:nvSpPr>
          <p:cNvPr id="18" name="TextBox 17">
            <a:extLst>
              <a:ext uri="{FF2B5EF4-FFF2-40B4-BE49-F238E27FC236}">
                <a16:creationId xmlns:a16="http://schemas.microsoft.com/office/drawing/2014/main" id="{88303223-21D3-4D55-A3FA-26DD54A02E4B}"/>
              </a:ext>
            </a:extLst>
          </p:cNvPr>
          <p:cNvSpPr txBox="1"/>
          <p:nvPr/>
        </p:nvSpPr>
        <p:spPr>
          <a:xfrm>
            <a:off x="6443700" y="6249041"/>
            <a:ext cx="1800200" cy="369332"/>
          </a:xfrm>
          <a:prstGeom prst="rect">
            <a:avLst/>
          </a:prstGeom>
          <a:noFill/>
        </p:spPr>
        <p:txBody>
          <a:bodyPr wrap="square" rtlCol="0">
            <a:spAutoFit/>
          </a:bodyPr>
          <a:lstStyle/>
          <a:p>
            <a:r>
              <a:rPr lang="en-US" dirty="0">
                <a:solidFill>
                  <a:schemeClr val="bg2"/>
                </a:solidFill>
                <a:latin typeface="+mj-lt"/>
              </a:rPr>
              <a:t>Miss Lee</a:t>
            </a:r>
            <a:endParaRPr lang="en-GB" dirty="0">
              <a:solidFill>
                <a:schemeClr val="bg2"/>
              </a:solidFill>
              <a:latin typeface="+mj-lt"/>
            </a:endParaRPr>
          </a:p>
        </p:txBody>
      </p:sp>
    </p:spTree>
    <p:extLst>
      <p:ext uri="{BB962C8B-B14F-4D97-AF65-F5344CB8AC3E}">
        <p14:creationId xmlns:p14="http://schemas.microsoft.com/office/powerpoint/2010/main" val="1916423385"/>
      </p:ext>
    </p:extLst>
  </p:cSld>
  <p:clrMapOvr>
    <a:masterClrMapping/>
  </p:clrMapOvr>
  <mc:AlternateContent xmlns:mc="http://schemas.openxmlformats.org/markup-compatibility/2006" xmlns:p14="http://schemas.microsoft.com/office/powerpoint/2010/main">
    <mc:Choice Requires="p14">
      <p:transition spd="slow" p14:dur="2000" advTm="13266"/>
    </mc:Choice>
    <mc:Fallback xmlns="">
      <p:transition spd="slow" advTm="1326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Reporting absences</a:t>
            </a:r>
            <a:endParaRPr lang="en-GB" dirty="0">
              <a:solidFill>
                <a:schemeClr val="bg2"/>
              </a:solidFill>
            </a:endParaRPr>
          </a:p>
        </p:txBody>
      </p:sp>
      <p:sp>
        <p:nvSpPr>
          <p:cNvPr id="3" name="Content Placeholder 2"/>
          <p:cNvSpPr>
            <a:spLocks noGrp="1"/>
          </p:cNvSpPr>
          <p:nvPr>
            <p:ph idx="1"/>
          </p:nvPr>
        </p:nvSpPr>
        <p:spPr>
          <a:xfrm>
            <a:off x="611560" y="1412776"/>
            <a:ext cx="6711654" cy="4195481"/>
          </a:xfrm>
        </p:spPr>
        <p:txBody>
          <a:bodyPr/>
          <a:lstStyle/>
          <a:p>
            <a:r>
              <a:rPr lang="en-US" sz="2800" dirty="0">
                <a:solidFill>
                  <a:schemeClr val="bg2"/>
                </a:solidFill>
              </a:rPr>
              <a:t>Please inform the school office if your child will be absent.</a:t>
            </a:r>
          </a:p>
          <a:p>
            <a:endParaRPr lang="en-US" sz="2800" dirty="0">
              <a:solidFill>
                <a:schemeClr val="bg2"/>
              </a:solidFill>
            </a:endParaRPr>
          </a:p>
          <a:p>
            <a:r>
              <a:rPr lang="en-US" sz="2800" dirty="0">
                <a:solidFill>
                  <a:schemeClr val="bg2"/>
                </a:solidFill>
              </a:rPr>
              <a:t>The best way to do this is via email.</a:t>
            </a:r>
          </a:p>
          <a:p>
            <a:endParaRPr lang="en-US" sz="2800" dirty="0">
              <a:solidFill>
                <a:schemeClr val="bg2"/>
              </a:solidFill>
            </a:endParaRPr>
          </a:p>
          <a:p>
            <a:r>
              <a:rPr lang="en-US" sz="2800" dirty="0">
                <a:solidFill>
                  <a:schemeClr val="bg2"/>
                </a:solidFill>
              </a:rPr>
              <a:t>The school office’s email is: </a:t>
            </a:r>
            <a:r>
              <a:rPr lang="en-US" sz="2800" dirty="0">
                <a:solidFill>
                  <a:schemeClr val="bg2"/>
                </a:solidFill>
                <a:hlinkClick r:id="rId3"/>
              </a:rPr>
              <a:t>office@discovery.kent.sch.uk</a:t>
            </a:r>
            <a:endParaRPr lang="en-US" sz="2800" dirty="0">
              <a:solidFill>
                <a:schemeClr val="bg2"/>
              </a:solidFill>
            </a:endParaRPr>
          </a:p>
          <a:p>
            <a:endParaRPr lang="en-GB" dirty="0">
              <a:solidFill>
                <a:schemeClr val="bg2"/>
              </a:solidFill>
            </a:endParaRPr>
          </a:p>
        </p:txBody>
      </p:sp>
      <p:pic>
        <p:nvPicPr>
          <p:cNvPr id="4100" name="Picture 4" descr="Email SVG Mail Eps Mail Symbol Email Clipart Email Button - Etsy U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1958" y="3933056"/>
            <a:ext cx="2376263"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753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Medication</a:t>
            </a:r>
            <a:endParaRPr lang="en-GB" dirty="0">
              <a:solidFill>
                <a:schemeClr val="bg2"/>
              </a:solidFill>
            </a:endParaRPr>
          </a:p>
        </p:txBody>
      </p:sp>
      <p:sp>
        <p:nvSpPr>
          <p:cNvPr id="3" name="Content Placeholder 2"/>
          <p:cNvSpPr>
            <a:spLocks noGrp="1"/>
          </p:cNvSpPr>
          <p:nvPr>
            <p:ph idx="1"/>
          </p:nvPr>
        </p:nvSpPr>
        <p:spPr>
          <a:xfrm>
            <a:off x="508750" y="1340768"/>
            <a:ext cx="6711654" cy="4195481"/>
          </a:xfrm>
        </p:spPr>
        <p:txBody>
          <a:bodyPr>
            <a:normAutofit/>
          </a:bodyPr>
          <a:lstStyle/>
          <a:p>
            <a:pPr marL="0" indent="0">
              <a:buNone/>
            </a:pPr>
            <a:r>
              <a:rPr lang="en-US" sz="2400" dirty="0">
                <a:solidFill>
                  <a:schemeClr val="bg2"/>
                </a:solidFill>
              </a:rPr>
              <a:t>Please send all medication in to the office. </a:t>
            </a:r>
          </a:p>
          <a:p>
            <a:pPr marL="0" indent="0">
              <a:buNone/>
            </a:pPr>
            <a:r>
              <a:rPr lang="en-US" sz="2400" dirty="0">
                <a:solidFill>
                  <a:schemeClr val="bg2"/>
                </a:solidFill>
              </a:rPr>
              <a:t>It must not remain in your child’s bag.</a:t>
            </a:r>
            <a:endParaRPr lang="en-GB" sz="2400" dirty="0">
              <a:solidFill>
                <a:schemeClr val="bg2"/>
              </a:solidFill>
            </a:endParaRPr>
          </a:p>
        </p:txBody>
      </p:sp>
      <p:pic>
        <p:nvPicPr>
          <p:cNvPr id="3074" name="Picture 2" descr="53,186 Medicine clipart Images, Stock Photos &amp; Vectors | Shutterstock"/>
          <p:cNvPicPr>
            <a:picLocks noChangeAspect="1" noChangeArrowheads="1"/>
          </p:cNvPicPr>
          <p:nvPr/>
        </p:nvPicPr>
        <p:blipFill rotWithShape="1">
          <a:blip r:embed="rId3">
            <a:extLst>
              <a:ext uri="{28A0092B-C50C-407E-A947-70E740481C1C}">
                <a14:useLocalDpi xmlns:a14="http://schemas.microsoft.com/office/drawing/2010/main" val="0"/>
              </a:ext>
            </a:extLst>
          </a:blip>
          <a:srcRect b="6653"/>
          <a:stretch/>
        </p:blipFill>
        <p:spPr bwMode="auto">
          <a:xfrm>
            <a:off x="2905515" y="2852936"/>
            <a:ext cx="3332969" cy="299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514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Healthy Snacks</a:t>
            </a:r>
            <a:endParaRPr lang="en-GB" dirty="0">
              <a:solidFill>
                <a:schemeClr val="bg2"/>
              </a:solidFill>
            </a:endParaRPr>
          </a:p>
        </p:txBody>
      </p:sp>
      <p:sp>
        <p:nvSpPr>
          <p:cNvPr id="3" name="Content Placeholder 2"/>
          <p:cNvSpPr>
            <a:spLocks noGrp="1"/>
          </p:cNvSpPr>
          <p:nvPr>
            <p:ph idx="1"/>
          </p:nvPr>
        </p:nvSpPr>
        <p:spPr>
          <a:xfrm>
            <a:off x="404119" y="1841484"/>
            <a:ext cx="8335762" cy="4195481"/>
          </a:xfrm>
        </p:spPr>
        <p:txBody>
          <a:bodyPr>
            <a:normAutofit fontScale="40000" lnSpcReduction="20000"/>
          </a:bodyPr>
          <a:lstStyle/>
          <a:p>
            <a:r>
              <a:rPr lang="en-US" sz="5000" dirty="0">
                <a:solidFill>
                  <a:schemeClr val="bg2"/>
                </a:solidFill>
              </a:rPr>
              <a:t>Please ensure your child’s snack for breaktime is a healthy, balanced snack.</a:t>
            </a:r>
          </a:p>
          <a:p>
            <a:pPr marL="0" indent="0">
              <a:buNone/>
            </a:pPr>
            <a:endParaRPr lang="en-US" sz="5000" dirty="0">
              <a:solidFill>
                <a:schemeClr val="bg2"/>
              </a:solidFill>
            </a:endParaRPr>
          </a:p>
          <a:p>
            <a:r>
              <a:rPr lang="en-US" sz="5000" dirty="0">
                <a:solidFill>
                  <a:schemeClr val="bg2"/>
                </a:solidFill>
              </a:rPr>
              <a:t>Please remember that we are a nut free school. </a:t>
            </a:r>
          </a:p>
          <a:p>
            <a:pPr algn="just">
              <a:lnSpc>
                <a:spcPct val="115000"/>
              </a:lnSpc>
              <a:spcAft>
                <a:spcPts val="1000"/>
              </a:spcAft>
            </a:pPr>
            <a:endParaRPr lang="en-US" sz="5000" dirty="0">
              <a:solidFill>
                <a:schemeClr val="bg2"/>
              </a:solidFill>
            </a:endParaRPr>
          </a:p>
          <a:p>
            <a:pPr algn="just">
              <a:lnSpc>
                <a:spcPct val="115000"/>
              </a:lnSpc>
              <a:spcAft>
                <a:spcPts val="1000"/>
              </a:spcAft>
            </a:pPr>
            <a:r>
              <a:rPr lang="en-US" sz="5000" dirty="0">
                <a:solidFill>
                  <a:schemeClr val="bg2"/>
                </a:solidFill>
              </a:rPr>
              <a:t>Changes to our Food Policy:</a:t>
            </a:r>
          </a:p>
          <a:p>
            <a:pPr lvl="1" algn="just">
              <a:lnSpc>
                <a:spcPct val="115000"/>
              </a:lnSpc>
              <a:spcAft>
                <a:spcPts val="1000"/>
              </a:spcAft>
            </a:pPr>
            <a:r>
              <a:rPr lang="en-US" sz="5000" dirty="0">
                <a:solidFill>
                  <a:schemeClr val="bg2"/>
                </a:solidFill>
              </a:rPr>
              <a:t>We have stopped the </a:t>
            </a:r>
            <a:r>
              <a:rPr lang="en-US" sz="5000" dirty="0">
                <a:solidFill>
                  <a:srgbClr val="002060"/>
                </a:solidFill>
              </a:rPr>
              <a:t>practice of bringing birthday treats and sweets into school.</a:t>
            </a:r>
          </a:p>
          <a:p>
            <a:pPr lvl="1" algn="just">
              <a:lnSpc>
                <a:spcPct val="115000"/>
              </a:lnSpc>
              <a:spcAft>
                <a:spcPts val="1000"/>
              </a:spcAft>
            </a:pPr>
            <a:r>
              <a:rPr lang="en-US" sz="5000" dirty="0">
                <a:solidFill>
                  <a:srgbClr val="002060"/>
                </a:solidFill>
              </a:rPr>
              <a:t>Changes to packed lunches can be found on the school website.</a:t>
            </a:r>
          </a:p>
          <a:p>
            <a:pPr algn="just">
              <a:lnSpc>
                <a:spcPct val="115000"/>
              </a:lnSpc>
              <a:spcAft>
                <a:spcPts val="1000"/>
              </a:spcAft>
            </a:pPr>
            <a:endParaRPr lang="en-GB" dirty="0">
              <a:solidFill>
                <a:schemeClr val="bg2"/>
              </a:solidFill>
            </a:endParaRPr>
          </a:p>
        </p:txBody>
      </p:sp>
      <p:pic>
        <p:nvPicPr>
          <p:cNvPr id="1026" name="Picture 2" descr="Fruit Vegetable Clip Art Free Clipart Vegetables Feebase - Clipart Of Fruit  Transparent PNG - 600x522 - Free Download on Ni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8329" y="188640"/>
            <a:ext cx="1644466" cy="1207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308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8160" y="260648"/>
            <a:ext cx="7055380" cy="1400530"/>
          </a:xfrm>
        </p:spPr>
        <p:txBody>
          <a:bodyPr/>
          <a:lstStyle/>
          <a:p>
            <a:r>
              <a:rPr lang="en-GB" dirty="0">
                <a:solidFill>
                  <a:schemeClr val="bg2"/>
                </a:solidFill>
              </a:rPr>
              <a:t>Communication </a:t>
            </a:r>
          </a:p>
        </p:txBody>
      </p:sp>
      <p:sp>
        <p:nvSpPr>
          <p:cNvPr id="5" name="Content Placeholder 4"/>
          <p:cNvSpPr>
            <a:spLocks noGrp="1"/>
          </p:cNvSpPr>
          <p:nvPr>
            <p:ph idx="1"/>
          </p:nvPr>
        </p:nvSpPr>
        <p:spPr>
          <a:xfrm>
            <a:off x="323528" y="1062060"/>
            <a:ext cx="7416824" cy="5406366"/>
          </a:xfrm>
        </p:spPr>
        <p:txBody>
          <a:bodyPr>
            <a:normAutofit fontScale="40000" lnSpcReduction="20000"/>
          </a:bodyPr>
          <a:lstStyle/>
          <a:p>
            <a:pPr algn="just">
              <a:lnSpc>
                <a:spcPct val="120000"/>
              </a:lnSpc>
              <a:spcBef>
                <a:spcPts val="600"/>
              </a:spcBef>
            </a:pPr>
            <a:r>
              <a:rPr lang="en-GB" sz="4600" dirty="0">
                <a:solidFill>
                  <a:schemeClr val="bg2"/>
                </a:solidFill>
              </a:rPr>
              <a:t>As a school we welcome communication from our parents.  If you have any concerns, we would much rather answer them directly as soon as possible. This could be done through email, a face to face conversation or a telephone call. Please always contact your child’s Class Teacher in the first instance.</a:t>
            </a:r>
          </a:p>
          <a:p>
            <a:pPr marL="0" indent="0" algn="just">
              <a:lnSpc>
                <a:spcPct val="120000"/>
              </a:lnSpc>
              <a:spcBef>
                <a:spcPts val="600"/>
              </a:spcBef>
              <a:buNone/>
            </a:pPr>
            <a:r>
              <a:rPr lang="en-GB" sz="4600" dirty="0">
                <a:solidFill>
                  <a:schemeClr val="bg2"/>
                </a:solidFill>
              </a:rPr>
              <a:t> </a:t>
            </a:r>
          </a:p>
          <a:p>
            <a:pPr algn="just">
              <a:lnSpc>
                <a:spcPct val="120000"/>
              </a:lnSpc>
              <a:spcBef>
                <a:spcPts val="600"/>
              </a:spcBef>
            </a:pPr>
            <a:r>
              <a:rPr lang="en-GB" sz="4600" dirty="0">
                <a:solidFill>
                  <a:schemeClr val="bg2"/>
                </a:solidFill>
              </a:rPr>
              <a:t>Emails will be answered Monday – Friday, between the hours of 7:30am – 5pm.</a:t>
            </a:r>
          </a:p>
          <a:p>
            <a:pPr marL="0" indent="0" algn="just">
              <a:lnSpc>
                <a:spcPct val="120000"/>
              </a:lnSpc>
              <a:spcBef>
                <a:spcPts val="600"/>
              </a:spcBef>
              <a:buNone/>
            </a:pPr>
            <a:endParaRPr lang="en-GB" sz="4600" dirty="0">
              <a:solidFill>
                <a:schemeClr val="bg2"/>
              </a:solidFill>
            </a:endParaRPr>
          </a:p>
          <a:p>
            <a:pPr algn="just">
              <a:lnSpc>
                <a:spcPct val="120000"/>
              </a:lnSpc>
              <a:spcBef>
                <a:spcPts val="600"/>
              </a:spcBef>
            </a:pPr>
            <a:r>
              <a:rPr lang="en-GB" sz="4600" dirty="0">
                <a:solidFill>
                  <a:schemeClr val="bg2"/>
                </a:solidFill>
              </a:rPr>
              <a:t>Staff will respond to emails within 48 hours. If the email appears to be a complex matter, we will either phone you or invite you to come into school and meet with us. </a:t>
            </a:r>
            <a:r>
              <a:rPr lang="en-GB" sz="4600" b="1" dirty="0">
                <a:solidFill>
                  <a:schemeClr val="bg2"/>
                </a:solidFill>
              </a:rPr>
              <a:t>Please include both teachers if your child is in Johnson.</a:t>
            </a:r>
          </a:p>
          <a:p>
            <a:pPr algn="just">
              <a:lnSpc>
                <a:spcPct val="120000"/>
              </a:lnSpc>
              <a:spcBef>
                <a:spcPts val="600"/>
              </a:spcBef>
            </a:pPr>
            <a:endParaRPr lang="en-GB" sz="4600" dirty="0">
              <a:solidFill>
                <a:schemeClr val="bg2"/>
              </a:solidFill>
            </a:endParaRPr>
          </a:p>
          <a:p>
            <a:pPr algn="just">
              <a:lnSpc>
                <a:spcPct val="120000"/>
              </a:lnSpc>
              <a:spcBef>
                <a:spcPts val="600"/>
              </a:spcBef>
            </a:pPr>
            <a:r>
              <a:rPr lang="en-GB" sz="4600" dirty="0">
                <a:solidFill>
                  <a:schemeClr val="bg2"/>
                </a:solidFill>
              </a:rPr>
              <a:t>If your enquiry is urgent please telephone the school office during the school day. </a:t>
            </a:r>
          </a:p>
          <a:p>
            <a:endParaRPr lang="en-GB" dirty="0">
              <a:solidFill>
                <a:schemeClr val="bg2"/>
              </a:solidFill>
            </a:endParaRPr>
          </a:p>
        </p:txBody>
      </p:sp>
      <p:pic>
        <p:nvPicPr>
          <p:cNvPr id="1026" name="Picture 2" descr="C:\Users\Tina\AppData\Local\Microsoft\Windows\Temporary Internet Files\Content.IE5\MONTBKB3\email-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301208"/>
            <a:ext cx="1283551" cy="136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935431"/>
      </p:ext>
    </p:extLst>
  </p:cSld>
  <p:clrMapOvr>
    <a:masterClrMapping/>
  </p:clrMapOvr>
  <mc:AlternateContent xmlns:mc="http://schemas.openxmlformats.org/markup-compatibility/2006" xmlns:p14="http://schemas.microsoft.com/office/powerpoint/2010/main">
    <mc:Choice Requires="p14">
      <p:transition spd="slow" p14:dur="2000" advTm="45570"/>
    </mc:Choice>
    <mc:Fallback xmlns="">
      <p:transition spd="slow" advTm="4557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149"/>
            <a:ext cx="8229600" cy="1143000"/>
          </a:xfrm>
        </p:spPr>
        <p:txBody>
          <a:bodyPr/>
          <a:lstStyle/>
          <a:p>
            <a:r>
              <a:rPr lang="en-GB" dirty="0">
                <a:solidFill>
                  <a:schemeClr val="bg2"/>
                </a:solidFill>
              </a:rPr>
              <a:t>Secondary Transfer</a:t>
            </a:r>
          </a:p>
        </p:txBody>
      </p:sp>
      <p:sp>
        <p:nvSpPr>
          <p:cNvPr id="3" name="Content Placeholder 2"/>
          <p:cNvSpPr>
            <a:spLocks noGrp="1"/>
          </p:cNvSpPr>
          <p:nvPr>
            <p:ph idx="1"/>
          </p:nvPr>
        </p:nvSpPr>
        <p:spPr>
          <a:xfrm>
            <a:off x="323528" y="1072690"/>
            <a:ext cx="8229600" cy="4525963"/>
          </a:xfrm>
        </p:spPr>
        <p:txBody>
          <a:bodyPr>
            <a:noAutofit/>
          </a:bodyPr>
          <a:lstStyle/>
          <a:p>
            <a:pPr marL="0" indent="0">
              <a:buNone/>
            </a:pPr>
            <a:r>
              <a:rPr lang="en-GB" sz="1800" dirty="0">
                <a:solidFill>
                  <a:schemeClr val="bg2"/>
                </a:solidFill>
              </a:rPr>
              <a:t>Now is the time to start thinking about secondary transfer for your child, you could:</a:t>
            </a:r>
          </a:p>
          <a:p>
            <a:pPr marL="0" indent="0">
              <a:buNone/>
            </a:pPr>
            <a:endParaRPr lang="en-GB" sz="1800" dirty="0">
              <a:solidFill>
                <a:schemeClr val="bg2"/>
              </a:solidFill>
            </a:endParaRPr>
          </a:p>
          <a:p>
            <a:pPr>
              <a:buFontTx/>
              <a:buChar char="-"/>
            </a:pPr>
            <a:r>
              <a:rPr lang="en-GB" sz="1800" dirty="0">
                <a:solidFill>
                  <a:schemeClr val="bg2"/>
                </a:solidFill>
              </a:rPr>
              <a:t>Look on secondary school websites to ‘get a feel’ for each school.</a:t>
            </a:r>
          </a:p>
          <a:p>
            <a:pPr>
              <a:buFontTx/>
              <a:buChar char="-"/>
            </a:pPr>
            <a:r>
              <a:rPr lang="en-GB" sz="1800" dirty="0">
                <a:solidFill>
                  <a:schemeClr val="bg2"/>
                </a:solidFill>
              </a:rPr>
              <a:t>Look on secondary school websites to identify if there are any experience days offered at that school that may interest your child.  These normally take place in the summer term in Year 5.</a:t>
            </a:r>
          </a:p>
          <a:p>
            <a:pPr>
              <a:buFontTx/>
              <a:buChar char="-"/>
            </a:pPr>
            <a:r>
              <a:rPr lang="en-GB" sz="1800" dirty="0">
                <a:solidFill>
                  <a:schemeClr val="bg2"/>
                </a:solidFill>
              </a:rPr>
              <a:t>Later in the year, there will be a meeting for all Year 5 parents to discuss secondary transfer and the Kent Test registration process. This process is usually during July and children usually sit the test in the first few days of Year 6.</a:t>
            </a:r>
          </a:p>
          <a:p>
            <a:pPr>
              <a:buFontTx/>
              <a:buChar char="-"/>
            </a:pPr>
            <a:r>
              <a:rPr lang="en-GB" sz="1800" dirty="0">
                <a:solidFill>
                  <a:schemeClr val="bg2"/>
                </a:solidFill>
              </a:rPr>
              <a:t>If you have any further questions then Dr </a:t>
            </a:r>
            <a:r>
              <a:rPr lang="en-GB" sz="1800" dirty="0" err="1">
                <a:solidFill>
                  <a:schemeClr val="bg2"/>
                </a:solidFill>
              </a:rPr>
              <a:t>Wilce-Cordner</a:t>
            </a:r>
            <a:r>
              <a:rPr lang="en-GB" sz="1800" dirty="0">
                <a:solidFill>
                  <a:schemeClr val="bg2"/>
                </a:solidFill>
              </a:rPr>
              <a:t> will be happy to answer them for you.</a:t>
            </a:r>
          </a:p>
          <a:p>
            <a:pPr marL="0" indent="0">
              <a:buNone/>
            </a:pPr>
            <a:endParaRPr lang="en-GB" sz="1800" dirty="0">
              <a:solidFill>
                <a:schemeClr val="bg2"/>
              </a:solidFill>
            </a:endParaRPr>
          </a:p>
          <a:p>
            <a:pPr>
              <a:buFontTx/>
              <a:buChar char="-"/>
            </a:pPr>
            <a:endParaRPr lang="en-GB" sz="1800" dirty="0">
              <a:solidFill>
                <a:schemeClr val="bg2"/>
              </a:solidFill>
            </a:endParaRPr>
          </a:p>
        </p:txBody>
      </p:sp>
      <p:pic>
        <p:nvPicPr>
          <p:cNvPr id="4" name="Picture 3" descr="&lt;strong&gt;School&lt;/strong&gt; Building Vector &lt;strong&gt;Clipart&lt;/strong&gt; image - Free stock photo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5085184"/>
            <a:ext cx="2784033" cy="1570659"/>
          </a:xfrm>
          <a:prstGeom prst="rect">
            <a:avLst/>
          </a:prstGeom>
        </p:spPr>
      </p:pic>
    </p:spTree>
    <p:extLst>
      <p:ext uri="{BB962C8B-B14F-4D97-AF65-F5344CB8AC3E}">
        <p14:creationId xmlns:p14="http://schemas.microsoft.com/office/powerpoint/2010/main" val="993601461"/>
      </p:ext>
    </p:extLst>
  </p:cSld>
  <p:clrMapOvr>
    <a:masterClrMapping/>
  </p:clrMapOvr>
  <mc:AlternateContent xmlns:mc="http://schemas.openxmlformats.org/markup-compatibility/2006" xmlns:p14="http://schemas.microsoft.com/office/powerpoint/2010/main">
    <mc:Choice Requires="p14">
      <p:transition spd="slow" p14:dur="2000" advTm="36670"/>
    </mc:Choice>
    <mc:Fallback xmlns="">
      <p:transition spd="slow" advTm="3667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nds holding a globe with a red ribbon&#10;&#10;AI-generated content may be incorrect.">
            <a:extLst>
              <a:ext uri="{FF2B5EF4-FFF2-40B4-BE49-F238E27FC236}">
                <a16:creationId xmlns:a16="http://schemas.microsoft.com/office/drawing/2014/main" id="{556FFE0B-757C-95FE-F47A-9FCB87DCD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0199" y="0"/>
            <a:ext cx="1620372" cy="1620372"/>
          </a:xfrm>
          <a:prstGeom prst="rect">
            <a:avLst/>
          </a:prstGeom>
        </p:spPr>
      </p:pic>
      <p:sp>
        <p:nvSpPr>
          <p:cNvPr id="6" name="TextBox 5">
            <a:extLst>
              <a:ext uri="{FF2B5EF4-FFF2-40B4-BE49-F238E27FC236}">
                <a16:creationId xmlns:a16="http://schemas.microsoft.com/office/drawing/2014/main" id="{3F856788-1713-1F6F-02FE-F9B9E529CBD4}"/>
              </a:ext>
            </a:extLst>
          </p:cNvPr>
          <p:cNvSpPr txBox="1"/>
          <p:nvPr/>
        </p:nvSpPr>
        <p:spPr>
          <a:xfrm>
            <a:off x="0" y="1620372"/>
            <a:ext cx="8856319" cy="5262979"/>
          </a:xfrm>
          <a:prstGeom prst="rect">
            <a:avLst/>
          </a:prstGeom>
          <a:noFill/>
        </p:spPr>
        <p:txBody>
          <a:bodyPr wrap="square" rtlCol="0">
            <a:spAutoFit/>
          </a:bodyPr>
          <a:lstStyle/>
          <a:p>
            <a:r>
              <a:rPr lang="en-US" sz="1400" dirty="0">
                <a:solidFill>
                  <a:srgbClr val="0070C0"/>
                </a:solidFill>
                <a:cs typeface="Arial" panose="020B0604020202020204" pitchFamily="34" charset="0"/>
              </a:rPr>
              <a:t>The FODS committee are a group of volunteers made up of parents, teachers and staff members.</a:t>
            </a:r>
          </a:p>
          <a:p>
            <a:endParaRPr lang="en-US" sz="1400" dirty="0">
              <a:solidFill>
                <a:srgbClr val="0070C0"/>
              </a:solidFill>
              <a:cs typeface="Arial" panose="020B0604020202020204" pitchFamily="34" charset="0"/>
            </a:endParaRPr>
          </a:p>
          <a:p>
            <a:r>
              <a:rPr lang="en-US" sz="1400" dirty="0">
                <a:solidFill>
                  <a:srgbClr val="0070C0"/>
                </a:solidFill>
                <a:cs typeface="Arial" panose="020B0604020202020204" pitchFamily="34" charset="0"/>
              </a:rPr>
              <a:t>We plan and run multiple fundraising initiatives over the year to raise money which is donated to the school including:</a:t>
            </a:r>
          </a:p>
          <a:p>
            <a:pPr marL="214313" indent="-214313">
              <a:buFont typeface="Arial" panose="020B0604020202020204" pitchFamily="34" charset="0"/>
              <a:buChar char="•"/>
            </a:pPr>
            <a:r>
              <a:rPr lang="en-US" sz="1400" b="1" dirty="0">
                <a:solidFill>
                  <a:srgbClr val="0070C0"/>
                </a:solidFill>
                <a:cs typeface="Arial" panose="020B0604020202020204" pitchFamily="34" charset="0"/>
              </a:rPr>
              <a:t>Fireworks night</a:t>
            </a:r>
          </a:p>
          <a:p>
            <a:pPr marL="214313" indent="-214313">
              <a:buFont typeface="Arial" panose="020B0604020202020204" pitchFamily="34" charset="0"/>
              <a:buChar char="•"/>
            </a:pPr>
            <a:r>
              <a:rPr lang="en-US" sz="1400" b="1" dirty="0">
                <a:solidFill>
                  <a:srgbClr val="0070C0"/>
                </a:solidFill>
                <a:cs typeface="Arial" panose="020B0604020202020204" pitchFamily="34" charset="0"/>
              </a:rPr>
              <a:t>Christmas Fair</a:t>
            </a:r>
          </a:p>
          <a:p>
            <a:pPr marL="214313" indent="-214313">
              <a:buFont typeface="Arial" panose="020B0604020202020204" pitchFamily="34" charset="0"/>
              <a:buChar char="•"/>
            </a:pPr>
            <a:r>
              <a:rPr lang="en-US" sz="1400" b="1" dirty="0">
                <a:solidFill>
                  <a:srgbClr val="0070C0"/>
                </a:solidFill>
                <a:cs typeface="Arial" panose="020B0604020202020204" pitchFamily="34" charset="0"/>
              </a:rPr>
              <a:t>Summer Fair</a:t>
            </a:r>
          </a:p>
          <a:p>
            <a:pPr marL="214313" indent="-214313">
              <a:buFont typeface="Arial" panose="020B0604020202020204" pitchFamily="34" charset="0"/>
              <a:buChar char="•"/>
            </a:pPr>
            <a:r>
              <a:rPr lang="en-US" sz="1400" b="1" dirty="0">
                <a:solidFill>
                  <a:srgbClr val="0070C0"/>
                </a:solidFill>
                <a:cs typeface="Arial" panose="020B0604020202020204" pitchFamily="34" charset="0"/>
              </a:rPr>
              <a:t>Raffles</a:t>
            </a:r>
          </a:p>
          <a:p>
            <a:pPr marL="214313" indent="-214313">
              <a:buFont typeface="Arial" panose="020B0604020202020204" pitchFamily="34" charset="0"/>
              <a:buChar char="•"/>
            </a:pPr>
            <a:r>
              <a:rPr lang="en-US" sz="1400" b="1" dirty="0">
                <a:solidFill>
                  <a:srgbClr val="0070C0"/>
                </a:solidFill>
                <a:cs typeface="Arial" panose="020B0604020202020204" pitchFamily="34" charset="0"/>
              </a:rPr>
              <a:t>Easter Egg hunt</a:t>
            </a:r>
          </a:p>
          <a:p>
            <a:pPr marL="214313" indent="-214313">
              <a:buFont typeface="Arial" panose="020B0604020202020204" pitchFamily="34" charset="0"/>
              <a:buChar char="•"/>
            </a:pPr>
            <a:r>
              <a:rPr lang="en-US" sz="1400" b="1" dirty="0">
                <a:solidFill>
                  <a:srgbClr val="0070C0"/>
                </a:solidFill>
                <a:cs typeface="Arial" panose="020B0604020202020204" pitchFamily="34" charset="0"/>
              </a:rPr>
              <a:t>Christmas cards designed by your child to buy and send at Christmas</a:t>
            </a:r>
          </a:p>
          <a:p>
            <a:endParaRPr lang="en-US" sz="1400" dirty="0">
              <a:solidFill>
                <a:srgbClr val="0070C0"/>
              </a:solidFill>
              <a:cs typeface="Arial" panose="020B0604020202020204" pitchFamily="34" charset="0"/>
            </a:endParaRPr>
          </a:p>
          <a:p>
            <a:r>
              <a:rPr lang="en-US" sz="1400" dirty="0">
                <a:solidFill>
                  <a:srgbClr val="0070C0"/>
                </a:solidFill>
                <a:cs typeface="Arial" panose="020B0604020202020204" pitchFamily="34" charset="0"/>
              </a:rPr>
              <a:t>These donations go towards various projects which benefit your children day to day in school.</a:t>
            </a:r>
          </a:p>
          <a:p>
            <a:endParaRPr lang="en-US" sz="1400" dirty="0">
              <a:solidFill>
                <a:srgbClr val="0070C0"/>
              </a:solidFill>
              <a:cs typeface="Arial" panose="020B0604020202020204" pitchFamily="34" charset="0"/>
            </a:endParaRPr>
          </a:p>
          <a:p>
            <a:r>
              <a:rPr lang="en-US" sz="1400" dirty="0">
                <a:solidFill>
                  <a:srgbClr val="0070C0"/>
                </a:solidFill>
                <a:cs typeface="Arial" panose="020B0604020202020204" pitchFamily="34" charset="0"/>
              </a:rPr>
              <a:t>We are always looking for volunteers and committee members to help make all our work possible. </a:t>
            </a:r>
          </a:p>
          <a:p>
            <a:r>
              <a:rPr lang="en-US" sz="1400" dirty="0">
                <a:solidFill>
                  <a:srgbClr val="0070C0"/>
                </a:solidFill>
                <a:cs typeface="Arial" panose="020B0604020202020204" pitchFamily="34" charset="0"/>
              </a:rPr>
              <a:t>We welcome anyone who would like to give some of their time to help the FODs in their plans, that can be in the lead up to</a:t>
            </a:r>
          </a:p>
          <a:p>
            <a:r>
              <a:rPr lang="en-US" sz="1400" dirty="0">
                <a:solidFill>
                  <a:srgbClr val="0070C0"/>
                </a:solidFill>
                <a:cs typeface="Arial" panose="020B0604020202020204" pitchFamily="34" charset="0"/>
              </a:rPr>
              <a:t>or on event day itself. </a:t>
            </a:r>
          </a:p>
          <a:p>
            <a:endParaRPr lang="en-US" sz="1400" dirty="0">
              <a:solidFill>
                <a:srgbClr val="0070C0"/>
              </a:solidFill>
              <a:cs typeface="Arial" panose="020B0604020202020204" pitchFamily="34" charset="0"/>
            </a:endParaRPr>
          </a:p>
          <a:p>
            <a:pPr algn="ctr"/>
            <a:r>
              <a:rPr lang="en-US" sz="2800" dirty="0">
                <a:solidFill>
                  <a:srgbClr val="0070C0"/>
                </a:solidFill>
                <a:cs typeface="Arial" panose="020B0604020202020204" pitchFamily="34" charset="0"/>
              </a:rPr>
              <a:t>If you would like to find out more or offer your help, contact Amy Russell and Lou Bettridge at </a:t>
            </a:r>
            <a:r>
              <a:rPr lang="en-US" sz="2800" b="1" dirty="0">
                <a:solidFill>
                  <a:srgbClr val="0070C0"/>
                </a:solidFill>
                <a:cs typeface="Arial" panose="020B0604020202020204" pitchFamily="34" charset="0"/>
              </a:rPr>
              <a:t>discovery.fods@gmail.com</a:t>
            </a:r>
          </a:p>
        </p:txBody>
      </p:sp>
    </p:spTree>
    <p:extLst>
      <p:ext uri="{BB962C8B-B14F-4D97-AF65-F5344CB8AC3E}">
        <p14:creationId xmlns:p14="http://schemas.microsoft.com/office/powerpoint/2010/main" val="4011864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157DE-14F3-45E2-BFBA-30EC6D877A3C}"/>
              </a:ext>
            </a:extLst>
          </p:cNvPr>
          <p:cNvSpPr>
            <a:spLocks noGrp="1"/>
          </p:cNvSpPr>
          <p:nvPr>
            <p:ph type="title"/>
          </p:nvPr>
        </p:nvSpPr>
        <p:spPr>
          <a:xfrm>
            <a:off x="395536" y="203726"/>
            <a:ext cx="7055380" cy="1400530"/>
          </a:xfrm>
        </p:spPr>
        <p:txBody>
          <a:bodyPr/>
          <a:lstStyle/>
          <a:p>
            <a:r>
              <a:rPr lang="en-US" b="1" dirty="0">
                <a:solidFill>
                  <a:schemeClr val="bg2">
                    <a:lumMod val="50000"/>
                  </a:schemeClr>
                </a:solidFill>
              </a:rPr>
              <a:t>Reminder: Key days for Year 5</a:t>
            </a:r>
            <a:endParaRPr lang="en-GB" b="1" dirty="0">
              <a:solidFill>
                <a:schemeClr val="bg2">
                  <a:lumMod val="50000"/>
                </a:schemeClr>
              </a:solidFill>
            </a:endParaRPr>
          </a:p>
        </p:txBody>
      </p:sp>
      <p:sp>
        <p:nvSpPr>
          <p:cNvPr id="3" name="Content Placeholder 2">
            <a:extLst>
              <a:ext uri="{FF2B5EF4-FFF2-40B4-BE49-F238E27FC236}">
                <a16:creationId xmlns:a16="http://schemas.microsoft.com/office/drawing/2014/main" id="{474A6BE7-FD65-4B0A-87DD-9C6A0E989B63}"/>
              </a:ext>
            </a:extLst>
          </p:cNvPr>
          <p:cNvSpPr>
            <a:spLocks noGrp="1"/>
          </p:cNvSpPr>
          <p:nvPr>
            <p:ph idx="1"/>
          </p:nvPr>
        </p:nvSpPr>
        <p:spPr>
          <a:xfrm>
            <a:off x="666732" y="1628800"/>
            <a:ext cx="7975722" cy="4907638"/>
          </a:xfrm>
        </p:spPr>
        <p:txBody>
          <a:bodyPr>
            <a:normAutofit/>
          </a:bodyPr>
          <a:lstStyle/>
          <a:p>
            <a:pPr marL="0" indent="0">
              <a:buNone/>
            </a:pPr>
            <a:r>
              <a:rPr lang="en-US" sz="2400" u="sng" dirty="0">
                <a:solidFill>
                  <a:schemeClr val="tx2">
                    <a:lumMod val="10000"/>
                  </a:schemeClr>
                </a:solidFill>
              </a:rPr>
              <a:t>PE</a:t>
            </a:r>
          </a:p>
          <a:p>
            <a:pPr>
              <a:spcAft>
                <a:spcPts val="1200"/>
              </a:spcAft>
            </a:pPr>
            <a:r>
              <a:rPr lang="en-US" sz="2400" u="sng" dirty="0">
                <a:solidFill>
                  <a:schemeClr val="tx2">
                    <a:lumMod val="10000"/>
                  </a:schemeClr>
                </a:solidFill>
                <a:latin typeface="+mj-lt"/>
              </a:rPr>
              <a:t>Jackson</a:t>
            </a:r>
            <a:r>
              <a:rPr lang="en-US" sz="2400" dirty="0">
                <a:solidFill>
                  <a:schemeClr val="tx2">
                    <a:lumMod val="10000"/>
                  </a:schemeClr>
                </a:solidFill>
                <a:latin typeface="+mj-lt"/>
              </a:rPr>
              <a:t>: Monday and Tuesday        </a:t>
            </a:r>
          </a:p>
          <a:p>
            <a:pPr>
              <a:spcAft>
                <a:spcPts val="1200"/>
              </a:spcAft>
            </a:pPr>
            <a:r>
              <a:rPr lang="en-US" sz="2400" u="sng" dirty="0">
                <a:solidFill>
                  <a:schemeClr val="tx2">
                    <a:lumMod val="10000"/>
                  </a:schemeClr>
                </a:solidFill>
                <a:latin typeface="+mj-lt"/>
              </a:rPr>
              <a:t>Johnson</a:t>
            </a:r>
            <a:r>
              <a:rPr lang="en-US" sz="2400" dirty="0">
                <a:solidFill>
                  <a:schemeClr val="tx2">
                    <a:lumMod val="10000"/>
                  </a:schemeClr>
                </a:solidFill>
                <a:latin typeface="+mj-lt"/>
              </a:rPr>
              <a:t>: Tuesday and Thursday</a:t>
            </a:r>
          </a:p>
          <a:p>
            <a:pPr>
              <a:spcAft>
                <a:spcPts val="1200"/>
              </a:spcAft>
            </a:pPr>
            <a:r>
              <a:rPr lang="en-US" sz="2400" u="sng" dirty="0">
                <a:solidFill>
                  <a:schemeClr val="tx2">
                    <a:lumMod val="10000"/>
                  </a:schemeClr>
                </a:solidFill>
                <a:latin typeface="+mj-lt"/>
              </a:rPr>
              <a:t>Hawking</a:t>
            </a:r>
            <a:r>
              <a:rPr lang="en-US" sz="2400" dirty="0">
                <a:solidFill>
                  <a:schemeClr val="tx2">
                    <a:lumMod val="10000"/>
                  </a:schemeClr>
                </a:solidFill>
                <a:latin typeface="+mj-lt"/>
              </a:rPr>
              <a:t>: Monday and Thursday</a:t>
            </a:r>
            <a:endParaRPr lang="en-US" sz="2800" dirty="0">
              <a:solidFill>
                <a:schemeClr val="tx2">
                  <a:lumMod val="10000"/>
                </a:schemeClr>
              </a:solidFill>
            </a:endParaRPr>
          </a:p>
          <a:p>
            <a:pPr marL="0" indent="0">
              <a:buNone/>
            </a:pPr>
            <a:r>
              <a:rPr lang="en-US" sz="2400" u="sng" dirty="0">
                <a:solidFill>
                  <a:schemeClr val="bg2">
                    <a:lumMod val="50000"/>
                  </a:schemeClr>
                </a:solidFill>
              </a:rPr>
              <a:t>Reading Records</a:t>
            </a:r>
          </a:p>
          <a:p>
            <a:r>
              <a:rPr lang="en-US" sz="2400" dirty="0">
                <a:solidFill>
                  <a:schemeClr val="bg2">
                    <a:lumMod val="50000"/>
                  </a:schemeClr>
                </a:solidFill>
              </a:rPr>
              <a:t>In school on Wednesdays</a:t>
            </a:r>
          </a:p>
          <a:p>
            <a:endParaRPr lang="en-US" sz="2400" dirty="0">
              <a:solidFill>
                <a:schemeClr val="bg2">
                  <a:lumMod val="50000"/>
                </a:schemeClr>
              </a:solidFill>
            </a:endParaRPr>
          </a:p>
          <a:p>
            <a:pPr marL="0" indent="0">
              <a:buNone/>
            </a:pPr>
            <a:r>
              <a:rPr lang="en-US" sz="2400" u="sng" dirty="0">
                <a:solidFill>
                  <a:schemeClr val="bg2">
                    <a:lumMod val="50000"/>
                  </a:schemeClr>
                </a:solidFill>
              </a:rPr>
              <a:t>Homework</a:t>
            </a:r>
          </a:p>
          <a:p>
            <a:r>
              <a:rPr lang="en-US" sz="2400" dirty="0">
                <a:solidFill>
                  <a:schemeClr val="bg2">
                    <a:lumMod val="50000"/>
                  </a:schemeClr>
                </a:solidFill>
              </a:rPr>
              <a:t>Handed out on Fridays, due in Wednesdays</a:t>
            </a:r>
          </a:p>
          <a:p>
            <a:pPr marL="0" indent="0">
              <a:buNone/>
            </a:pPr>
            <a:endParaRPr lang="en-US" dirty="0">
              <a:solidFill>
                <a:schemeClr val="bg2">
                  <a:lumMod val="50000"/>
                </a:schemeClr>
              </a:solidFill>
            </a:endParaRPr>
          </a:p>
          <a:p>
            <a:pPr marL="0" indent="0">
              <a:buNone/>
            </a:pPr>
            <a:endParaRPr lang="en-GB" dirty="0">
              <a:solidFill>
                <a:schemeClr val="bg2">
                  <a:lumMod val="50000"/>
                </a:schemeClr>
              </a:solidFill>
            </a:endParaRPr>
          </a:p>
        </p:txBody>
      </p:sp>
    </p:spTree>
    <p:extLst>
      <p:ext uri="{BB962C8B-B14F-4D97-AF65-F5344CB8AC3E}">
        <p14:creationId xmlns:p14="http://schemas.microsoft.com/office/powerpoint/2010/main" val="3094614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t;strong&gt;Thank&lt;/strong&gt; &lt;strong&gt;You&lt;/strong&gt; - Handwriting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107504" y="3717032"/>
            <a:ext cx="7055380" cy="1400530"/>
          </a:xfrm>
        </p:spPr>
        <p:txBody>
          <a:bodyPr/>
          <a:lstStyle/>
          <a:p>
            <a:r>
              <a:rPr lang="en-US" dirty="0">
                <a:solidFill>
                  <a:schemeClr val="bg2"/>
                </a:solidFill>
              </a:rPr>
              <a:t>Any questions? </a:t>
            </a:r>
            <a:r>
              <a:rPr lang="en-US" dirty="0">
                <a:solidFill>
                  <a:schemeClr val="bg2"/>
                </a:solidFill>
                <a:sym typeface="Wingdings" panose="05000000000000000000" pitchFamily="2" charset="2"/>
              </a:rPr>
              <a:t></a:t>
            </a:r>
            <a:endParaRPr lang="en-GB" dirty="0">
              <a:solidFill>
                <a:schemeClr val="bg2"/>
              </a:solidFill>
            </a:endParaRPr>
          </a:p>
        </p:txBody>
      </p:sp>
      <p:sp>
        <p:nvSpPr>
          <p:cNvPr id="2" name="Cloud 1">
            <a:extLst>
              <a:ext uri="{FF2B5EF4-FFF2-40B4-BE49-F238E27FC236}">
                <a16:creationId xmlns:a16="http://schemas.microsoft.com/office/drawing/2014/main" id="{7EA1D165-0134-4787-91D5-61A064C94F72}"/>
              </a:ext>
            </a:extLst>
          </p:cNvPr>
          <p:cNvSpPr/>
          <p:nvPr/>
        </p:nvSpPr>
        <p:spPr>
          <a:xfrm>
            <a:off x="395536" y="4797152"/>
            <a:ext cx="5976664" cy="1800200"/>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If we don’t have the opportunity to speak to you now, please do email us. </a:t>
            </a:r>
            <a:endParaRPr lang="en-GB" dirty="0">
              <a:solidFill>
                <a:schemeClr val="bg2"/>
              </a:solidFill>
            </a:endParaRPr>
          </a:p>
        </p:txBody>
      </p:sp>
    </p:spTree>
    <p:extLst>
      <p:ext uri="{BB962C8B-B14F-4D97-AF65-F5344CB8AC3E}">
        <p14:creationId xmlns:p14="http://schemas.microsoft.com/office/powerpoint/2010/main" val="733880993"/>
      </p:ext>
    </p:extLst>
  </p:cSld>
  <p:clrMapOvr>
    <a:masterClrMapping/>
  </p:clrMapOvr>
  <mc:AlternateContent xmlns:mc="http://schemas.openxmlformats.org/markup-compatibility/2006" xmlns:p14="http://schemas.microsoft.com/office/powerpoint/2010/main">
    <mc:Choice Requires="p14">
      <p:transition spd="slow" p14:dur="2000" advTm="4845"/>
    </mc:Choice>
    <mc:Fallback xmlns="">
      <p:transition spd="slow" advTm="484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09310FD2-B8F6-4533-9A8A-808DAE4B5973}"/>
              </a:ext>
            </a:extLst>
          </p:cNvPr>
          <p:cNvPicPr>
            <a:picLocks/>
          </p:cNvPicPr>
          <p:nvPr/>
        </p:nvPicPr>
        <p:blipFill>
          <a:blip r:embed="rId3">
            <a:extLst>
              <a:ext uri="{28A0092B-C50C-407E-A947-70E740481C1C}">
                <a14:useLocalDpi xmlns:a14="http://schemas.microsoft.com/office/drawing/2010/main" val="0"/>
              </a:ext>
            </a:extLst>
          </a:blip>
          <a:srcRect l="35397" t="21272" r="36018" b="14615"/>
          <a:stretch>
            <a:fillRect/>
          </a:stretch>
        </p:blipFill>
        <p:spPr bwMode="auto">
          <a:xfrm>
            <a:off x="7027005" y="1508168"/>
            <a:ext cx="1752797" cy="20577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457200" y="265212"/>
            <a:ext cx="8712334" cy="1143000"/>
          </a:xfrm>
        </p:spPr>
        <p:txBody>
          <a:bodyPr/>
          <a:lstStyle/>
          <a:p>
            <a:pPr algn="ctr"/>
            <a:r>
              <a:rPr lang="en-GB" sz="4400" u="sng" dirty="0">
                <a:solidFill>
                  <a:schemeClr val="bg2"/>
                </a:solidFill>
              </a:rPr>
              <a:t>Staffing</a:t>
            </a:r>
          </a:p>
        </p:txBody>
      </p:sp>
      <p:sp>
        <p:nvSpPr>
          <p:cNvPr id="5" name="Rectangle 4"/>
          <p:cNvSpPr/>
          <p:nvPr/>
        </p:nvSpPr>
        <p:spPr>
          <a:xfrm>
            <a:off x="457199" y="1440902"/>
            <a:ext cx="3898777" cy="2585323"/>
          </a:xfrm>
          <a:prstGeom prst="rect">
            <a:avLst/>
          </a:prstGeom>
          <a:ln>
            <a:solidFill>
              <a:schemeClr val="accent1"/>
            </a:solidFill>
          </a:ln>
        </p:spPr>
        <p:txBody>
          <a:bodyPr wrap="square">
            <a:spAutoFit/>
          </a:bodyPr>
          <a:lstStyle/>
          <a:p>
            <a:r>
              <a:rPr lang="en-GB" b="1" dirty="0">
                <a:solidFill>
                  <a:schemeClr val="bg2"/>
                </a:solidFill>
                <a:latin typeface="+mj-lt"/>
              </a:rPr>
              <a:t>Johnson</a:t>
            </a:r>
          </a:p>
          <a:p>
            <a:r>
              <a:rPr lang="en-GB" dirty="0">
                <a:solidFill>
                  <a:schemeClr val="bg2"/>
                </a:solidFill>
                <a:latin typeface="+mj-lt"/>
              </a:rPr>
              <a:t>Class Teachers:</a:t>
            </a:r>
          </a:p>
          <a:p>
            <a:r>
              <a:rPr lang="en-GB" dirty="0">
                <a:solidFill>
                  <a:schemeClr val="bg2"/>
                </a:solidFill>
                <a:latin typeface="+mj-lt"/>
              </a:rPr>
              <a:t>Miss Talbot and Mrs </a:t>
            </a:r>
            <a:r>
              <a:rPr lang="en-GB" dirty="0" err="1">
                <a:solidFill>
                  <a:schemeClr val="bg2"/>
                </a:solidFill>
                <a:latin typeface="+mj-lt"/>
              </a:rPr>
              <a:t>Repsch</a:t>
            </a:r>
            <a:endParaRPr lang="en-GB" dirty="0">
              <a:solidFill>
                <a:schemeClr val="bg2"/>
              </a:solidFill>
              <a:latin typeface="+mj-lt"/>
            </a:endParaRPr>
          </a:p>
          <a:p>
            <a:r>
              <a:rPr lang="en-GB" dirty="0">
                <a:solidFill>
                  <a:schemeClr val="bg2"/>
                </a:solidFill>
                <a:latin typeface="+mj-lt"/>
              </a:rPr>
              <a:t>Email address:</a:t>
            </a:r>
          </a:p>
          <a:p>
            <a:r>
              <a:rPr lang="en-GB" dirty="0">
                <a:solidFill>
                  <a:schemeClr val="bg2"/>
                </a:solidFill>
                <a:latin typeface="+mj-lt"/>
                <a:hlinkClick r:id="rId4"/>
              </a:rPr>
              <a:t>jrepsch@discovery.kent.sch.uk</a:t>
            </a:r>
            <a:endParaRPr lang="en-GB" dirty="0">
              <a:solidFill>
                <a:schemeClr val="bg2"/>
              </a:solidFill>
              <a:latin typeface="+mj-lt"/>
            </a:endParaRPr>
          </a:p>
          <a:p>
            <a:r>
              <a:rPr lang="en-GB" u="sng" dirty="0">
                <a:solidFill>
                  <a:srgbClr val="0000FF"/>
                </a:solidFill>
                <a:latin typeface="+mj-lt"/>
              </a:rPr>
              <a:t>ntalbot@discovery.kent.sch.uk</a:t>
            </a:r>
          </a:p>
          <a:p>
            <a:endParaRPr lang="en-GB" dirty="0">
              <a:solidFill>
                <a:schemeClr val="bg2"/>
              </a:solidFill>
              <a:latin typeface="+mj-lt"/>
            </a:endParaRPr>
          </a:p>
          <a:p>
            <a:r>
              <a:rPr lang="en-GB" dirty="0">
                <a:solidFill>
                  <a:schemeClr val="bg2"/>
                </a:solidFill>
                <a:latin typeface="+mj-lt"/>
              </a:rPr>
              <a:t>Teaching Assistant:</a:t>
            </a:r>
          </a:p>
          <a:p>
            <a:r>
              <a:rPr lang="en-GB" dirty="0">
                <a:solidFill>
                  <a:schemeClr val="bg2"/>
                </a:solidFill>
                <a:latin typeface="+mj-lt"/>
              </a:rPr>
              <a:t>Miss Smith</a:t>
            </a:r>
          </a:p>
        </p:txBody>
      </p:sp>
      <p:pic>
        <p:nvPicPr>
          <p:cNvPr id="2051" name="Picture 2"/>
          <p:cNvPicPr>
            <a:picLocks/>
          </p:cNvPicPr>
          <p:nvPr/>
        </p:nvPicPr>
        <p:blipFill>
          <a:blip r:embed="rId3">
            <a:extLst>
              <a:ext uri="{28A0092B-C50C-407E-A947-70E740481C1C}">
                <a14:useLocalDpi xmlns:a14="http://schemas.microsoft.com/office/drawing/2010/main" val="0"/>
              </a:ext>
            </a:extLst>
          </a:blip>
          <a:srcRect l="35397" t="21272" r="36018" b="14615"/>
          <a:stretch>
            <a:fillRect/>
          </a:stretch>
        </p:blipFill>
        <p:spPr bwMode="auto">
          <a:xfrm>
            <a:off x="4904453" y="1508168"/>
            <a:ext cx="1752797" cy="20577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4932039" y="3645024"/>
            <a:ext cx="1905797" cy="369332"/>
          </a:xfrm>
          <a:prstGeom prst="rect">
            <a:avLst/>
          </a:prstGeom>
          <a:noFill/>
        </p:spPr>
        <p:txBody>
          <a:bodyPr wrap="square" rtlCol="0">
            <a:spAutoFit/>
          </a:bodyPr>
          <a:lstStyle/>
          <a:p>
            <a:r>
              <a:rPr lang="en-US" dirty="0">
                <a:solidFill>
                  <a:schemeClr val="bg2"/>
                </a:solidFill>
                <a:latin typeface="+mj-lt"/>
              </a:rPr>
              <a:t>Miss Talbot</a:t>
            </a:r>
            <a:endParaRPr lang="en-GB" dirty="0">
              <a:solidFill>
                <a:schemeClr val="bg2"/>
              </a:solidFill>
              <a:latin typeface="+mj-lt"/>
            </a:endParaRPr>
          </a:p>
        </p:txBody>
      </p:sp>
      <p:sp>
        <p:nvSpPr>
          <p:cNvPr id="15" name="TextBox 14"/>
          <p:cNvSpPr txBox="1"/>
          <p:nvPr/>
        </p:nvSpPr>
        <p:spPr>
          <a:xfrm>
            <a:off x="6907171" y="3654354"/>
            <a:ext cx="1905797" cy="369332"/>
          </a:xfrm>
          <a:prstGeom prst="rect">
            <a:avLst/>
          </a:prstGeom>
          <a:noFill/>
        </p:spPr>
        <p:txBody>
          <a:bodyPr wrap="square" rtlCol="0">
            <a:spAutoFit/>
          </a:bodyPr>
          <a:lstStyle/>
          <a:p>
            <a:pPr algn="ctr"/>
            <a:r>
              <a:rPr lang="en-US" dirty="0" err="1">
                <a:solidFill>
                  <a:schemeClr val="bg2"/>
                </a:solidFill>
                <a:latin typeface="+mj-lt"/>
              </a:rPr>
              <a:t>Mrs</a:t>
            </a:r>
            <a:r>
              <a:rPr lang="en-US" dirty="0">
                <a:solidFill>
                  <a:schemeClr val="bg2"/>
                </a:solidFill>
                <a:latin typeface="+mj-lt"/>
              </a:rPr>
              <a:t> </a:t>
            </a:r>
            <a:r>
              <a:rPr lang="en-US" dirty="0" err="1">
                <a:solidFill>
                  <a:schemeClr val="bg2"/>
                </a:solidFill>
                <a:latin typeface="+mj-lt"/>
              </a:rPr>
              <a:t>Repsch</a:t>
            </a:r>
            <a:endParaRPr lang="en-GB" dirty="0">
              <a:solidFill>
                <a:schemeClr val="bg2"/>
              </a:solidFill>
              <a:latin typeface="+mj-lt"/>
            </a:endParaRPr>
          </a:p>
        </p:txBody>
      </p:sp>
      <p:sp>
        <p:nvSpPr>
          <p:cNvPr id="16" name="TextBox 15"/>
          <p:cNvSpPr txBox="1"/>
          <p:nvPr/>
        </p:nvSpPr>
        <p:spPr>
          <a:xfrm>
            <a:off x="5580112" y="6302529"/>
            <a:ext cx="1905797" cy="369332"/>
          </a:xfrm>
          <a:prstGeom prst="rect">
            <a:avLst/>
          </a:prstGeom>
          <a:noFill/>
        </p:spPr>
        <p:txBody>
          <a:bodyPr wrap="square" rtlCol="0">
            <a:spAutoFit/>
          </a:bodyPr>
          <a:lstStyle/>
          <a:p>
            <a:pPr algn="ctr"/>
            <a:r>
              <a:rPr lang="en-US" dirty="0">
                <a:solidFill>
                  <a:schemeClr val="bg2"/>
                </a:solidFill>
                <a:latin typeface="+mj-lt"/>
              </a:rPr>
              <a:t>Miss Smith</a:t>
            </a:r>
            <a:endParaRPr lang="en-GB" dirty="0">
              <a:solidFill>
                <a:schemeClr val="bg2"/>
              </a:solidFill>
              <a:latin typeface="+mj-lt"/>
            </a:endParaRPr>
          </a:p>
        </p:txBody>
      </p:sp>
      <p:pic>
        <p:nvPicPr>
          <p:cNvPr id="12" name="Picture 11">
            <a:extLst>
              <a:ext uri="{FF2B5EF4-FFF2-40B4-BE49-F238E27FC236}">
                <a16:creationId xmlns:a16="http://schemas.microsoft.com/office/drawing/2014/main" id="{A12D46B4-04DD-41E1-ABDE-D771D39F6E15}"/>
              </a:ext>
            </a:extLst>
          </p:cNvPr>
          <p:cNvPicPr/>
          <p:nvPr/>
        </p:nvPicPr>
        <p:blipFill rotWithShape="1">
          <a:blip r:embed="rId5" cstate="print">
            <a:extLst>
              <a:ext uri="{28A0092B-C50C-407E-A947-70E740481C1C}">
                <a14:useLocalDpi xmlns:a14="http://schemas.microsoft.com/office/drawing/2010/main" val="0"/>
              </a:ext>
            </a:extLst>
          </a:blip>
          <a:srcRect l="12030" t="26512" r="17974"/>
          <a:stretch/>
        </p:blipFill>
        <p:spPr bwMode="auto">
          <a:xfrm>
            <a:off x="6006591" y="4223210"/>
            <a:ext cx="1301317" cy="1921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82FB37B3-4389-4442-953C-4C072D4AFB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7004" y="1517192"/>
            <a:ext cx="1752797" cy="2057747"/>
          </a:xfrm>
          <a:prstGeom prst="rect">
            <a:avLst/>
          </a:prstGeom>
        </p:spPr>
      </p:pic>
    </p:spTree>
    <p:extLst>
      <p:ext uri="{BB962C8B-B14F-4D97-AF65-F5344CB8AC3E}">
        <p14:creationId xmlns:p14="http://schemas.microsoft.com/office/powerpoint/2010/main" val="3482361884"/>
      </p:ext>
    </p:extLst>
  </p:cSld>
  <p:clrMapOvr>
    <a:masterClrMapping/>
  </p:clrMapOvr>
  <mc:AlternateContent xmlns:mc="http://schemas.openxmlformats.org/markup-compatibility/2006" xmlns:p14="http://schemas.microsoft.com/office/powerpoint/2010/main">
    <mc:Choice Requires="p14">
      <p:transition spd="slow" p14:dur="2000" advTm="10594"/>
    </mc:Choice>
    <mc:Fallback xmlns="">
      <p:transition spd="slow" advTm="1059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212"/>
            <a:ext cx="8229600" cy="1143000"/>
          </a:xfrm>
        </p:spPr>
        <p:txBody>
          <a:bodyPr/>
          <a:lstStyle/>
          <a:p>
            <a:pPr algn="ctr"/>
            <a:r>
              <a:rPr lang="en-GB" sz="4400" u="sng" dirty="0">
                <a:solidFill>
                  <a:schemeClr val="bg2"/>
                </a:solidFill>
              </a:rPr>
              <a:t>Staffing</a:t>
            </a:r>
          </a:p>
        </p:txBody>
      </p:sp>
      <p:sp>
        <p:nvSpPr>
          <p:cNvPr id="4" name="Rectangle 3"/>
          <p:cNvSpPr/>
          <p:nvPr/>
        </p:nvSpPr>
        <p:spPr>
          <a:xfrm>
            <a:off x="457200" y="1268760"/>
            <a:ext cx="3686432" cy="2585323"/>
          </a:xfrm>
          <a:prstGeom prst="rect">
            <a:avLst/>
          </a:prstGeom>
          <a:ln>
            <a:solidFill>
              <a:schemeClr val="accent1"/>
            </a:solidFill>
          </a:ln>
        </p:spPr>
        <p:txBody>
          <a:bodyPr wrap="square">
            <a:spAutoFit/>
          </a:bodyPr>
          <a:lstStyle/>
          <a:p>
            <a:r>
              <a:rPr lang="en-GB" b="1" dirty="0">
                <a:solidFill>
                  <a:schemeClr val="bg2"/>
                </a:solidFill>
                <a:latin typeface="+mj-lt"/>
              </a:rPr>
              <a:t>Hawking</a:t>
            </a:r>
          </a:p>
          <a:p>
            <a:r>
              <a:rPr lang="en-GB" dirty="0">
                <a:solidFill>
                  <a:schemeClr val="bg2"/>
                </a:solidFill>
                <a:latin typeface="+mj-lt"/>
              </a:rPr>
              <a:t>Class Teachers: </a:t>
            </a:r>
          </a:p>
          <a:p>
            <a:r>
              <a:rPr lang="en-GB" dirty="0">
                <a:solidFill>
                  <a:schemeClr val="bg2"/>
                </a:solidFill>
                <a:latin typeface="+mj-lt"/>
              </a:rPr>
              <a:t>Mrs Ingles</a:t>
            </a:r>
          </a:p>
          <a:p>
            <a:r>
              <a:rPr lang="en-GB" dirty="0">
                <a:solidFill>
                  <a:schemeClr val="bg2"/>
                </a:solidFill>
                <a:latin typeface="+mj-lt"/>
              </a:rPr>
              <a:t>Email address:</a:t>
            </a:r>
          </a:p>
          <a:p>
            <a:r>
              <a:rPr lang="en-GB" dirty="0">
                <a:solidFill>
                  <a:schemeClr val="bg2"/>
                </a:solidFill>
                <a:latin typeface="+mj-lt"/>
                <a:hlinkClick r:id="rId3"/>
              </a:rPr>
              <a:t>ringles@discovery.kent.sch.uk</a:t>
            </a:r>
            <a:endParaRPr lang="en-GB" dirty="0">
              <a:solidFill>
                <a:schemeClr val="bg2"/>
              </a:solidFill>
              <a:latin typeface="+mj-lt"/>
            </a:endParaRPr>
          </a:p>
          <a:p>
            <a:endParaRPr lang="en-GB" dirty="0">
              <a:solidFill>
                <a:schemeClr val="bg2"/>
              </a:solidFill>
              <a:latin typeface="+mj-lt"/>
            </a:endParaRPr>
          </a:p>
          <a:p>
            <a:r>
              <a:rPr lang="en-GB" dirty="0">
                <a:solidFill>
                  <a:schemeClr val="bg2"/>
                </a:solidFill>
                <a:latin typeface="+mj-lt"/>
              </a:rPr>
              <a:t>Teaching Assistant:</a:t>
            </a:r>
          </a:p>
          <a:p>
            <a:r>
              <a:rPr lang="en-US" dirty="0">
                <a:solidFill>
                  <a:schemeClr val="bg2"/>
                </a:solidFill>
                <a:latin typeface="+mj-lt"/>
              </a:rPr>
              <a:t>Miss Ward-Lewis</a:t>
            </a:r>
          </a:p>
          <a:p>
            <a:endParaRPr lang="en-GB" dirty="0">
              <a:solidFill>
                <a:schemeClr val="bg2"/>
              </a:solidFill>
              <a:latin typeface="+mj-lt"/>
            </a:endParaRPr>
          </a:p>
        </p:txBody>
      </p:sp>
      <p:sp>
        <p:nvSpPr>
          <p:cNvPr id="14" name="TextBox 13"/>
          <p:cNvSpPr txBox="1"/>
          <p:nvPr/>
        </p:nvSpPr>
        <p:spPr>
          <a:xfrm>
            <a:off x="6876256" y="3610661"/>
            <a:ext cx="2016224" cy="369332"/>
          </a:xfrm>
          <a:prstGeom prst="rect">
            <a:avLst/>
          </a:prstGeom>
          <a:noFill/>
        </p:spPr>
        <p:txBody>
          <a:bodyPr wrap="square" rtlCol="0">
            <a:spAutoFit/>
          </a:bodyPr>
          <a:lstStyle/>
          <a:p>
            <a:r>
              <a:rPr lang="en-US" dirty="0">
                <a:solidFill>
                  <a:schemeClr val="bg2"/>
                </a:solidFill>
                <a:latin typeface="+mj-lt"/>
              </a:rPr>
              <a:t>Miss Ward-Lewis</a:t>
            </a:r>
            <a:endParaRPr lang="en-GB" dirty="0">
              <a:solidFill>
                <a:schemeClr val="bg2"/>
              </a:solidFill>
              <a:latin typeface="+mj-lt"/>
            </a:endParaRPr>
          </a:p>
        </p:txBody>
      </p:sp>
      <p:sp>
        <p:nvSpPr>
          <p:cNvPr id="8" name="TextBox 7">
            <a:extLst>
              <a:ext uri="{FF2B5EF4-FFF2-40B4-BE49-F238E27FC236}">
                <a16:creationId xmlns:a16="http://schemas.microsoft.com/office/drawing/2014/main" id="{8A19E796-0429-4641-9841-576C99FB2FD8}"/>
              </a:ext>
            </a:extLst>
          </p:cNvPr>
          <p:cNvSpPr txBox="1"/>
          <p:nvPr/>
        </p:nvSpPr>
        <p:spPr>
          <a:xfrm>
            <a:off x="4937065" y="3610661"/>
            <a:ext cx="1800200" cy="369332"/>
          </a:xfrm>
          <a:prstGeom prst="rect">
            <a:avLst/>
          </a:prstGeom>
          <a:noFill/>
        </p:spPr>
        <p:txBody>
          <a:bodyPr wrap="square" rtlCol="0">
            <a:spAutoFit/>
          </a:bodyPr>
          <a:lstStyle/>
          <a:p>
            <a:r>
              <a:rPr lang="en-US" dirty="0" err="1">
                <a:solidFill>
                  <a:schemeClr val="bg2"/>
                </a:solidFill>
                <a:latin typeface="+mj-lt"/>
              </a:rPr>
              <a:t>Mrs</a:t>
            </a:r>
            <a:r>
              <a:rPr lang="en-US" dirty="0">
                <a:solidFill>
                  <a:schemeClr val="bg2"/>
                </a:solidFill>
                <a:latin typeface="+mj-lt"/>
              </a:rPr>
              <a:t> Ingles</a:t>
            </a:r>
            <a:endParaRPr lang="en-GB" dirty="0">
              <a:solidFill>
                <a:schemeClr val="bg2"/>
              </a:solidFill>
              <a:latin typeface="+mj-lt"/>
            </a:endParaRPr>
          </a:p>
        </p:txBody>
      </p:sp>
      <p:pic>
        <p:nvPicPr>
          <p:cNvPr id="6" name="Picture 5">
            <a:extLst>
              <a:ext uri="{FF2B5EF4-FFF2-40B4-BE49-F238E27FC236}">
                <a16:creationId xmlns:a16="http://schemas.microsoft.com/office/drawing/2014/main" id="{69CFB99F-2414-4A95-90A7-2F1238440A89}"/>
              </a:ext>
            </a:extLst>
          </p:cNvPr>
          <p:cNvPicPr>
            <a:picLocks noChangeAspect="1"/>
          </p:cNvPicPr>
          <p:nvPr/>
        </p:nvPicPr>
        <p:blipFill>
          <a:blip r:embed="rId4"/>
          <a:stretch>
            <a:fillRect/>
          </a:stretch>
        </p:blipFill>
        <p:spPr>
          <a:xfrm>
            <a:off x="4829156" y="1395824"/>
            <a:ext cx="1424052" cy="2199842"/>
          </a:xfrm>
          <a:prstGeom prst="rect">
            <a:avLst/>
          </a:prstGeom>
        </p:spPr>
      </p:pic>
      <p:pic>
        <p:nvPicPr>
          <p:cNvPr id="12" name="Picture 11">
            <a:extLst>
              <a:ext uri="{FF2B5EF4-FFF2-40B4-BE49-F238E27FC236}">
                <a16:creationId xmlns:a16="http://schemas.microsoft.com/office/drawing/2014/main" id="{D42948BE-A00A-4F4F-806C-43D71F2FD883}"/>
              </a:ext>
            </a:extLst>
          </p:cNvPr>
          <p:cNvPicPr>
            <a:picLocks noChangeAspect="1"/>
          </p:cNvPicPr>
          <p:nvPr/>
        </p:nvPicPr>
        <p:blipFill>
          <a:blip r:embed="rId5"/>
          <a:stretch>
            <a:fillRect/>
          </a:stretch>
        </p:blipFill>
        <p:spPr>
          <a:xfrm>
            <a:off x="7169297" y="1395824"/>
            <a:ext cx="1424052" cy="2109708"/>
          </a:xfrm>
          <a:prstGeom prst="rect">
            <a:avLst/>
          </a:prstGeom>
        </p:spPr>
      </p:pic>
    </p:spTree>
    <p:extLst>
      <p:ext uri="{BB962C8B-B14F-4D97-AF65-F5344CB8AC3E}">
        <p14:creationId xmlns:p14="http://schemas.microsoft.com/office/powerpoint/2010/main" val="3224629050"/>
      </p:ext>
    </p:extLst>
  </p:cSld>
  <p:clrMapOvr>
    <a:masterClrMapping/>
  </p:clrMapOvr>
  <mc:AlternateContent xmlns:mc="http://schemas.openxmlformats.org/markup-compatibility/2006" xmlns:p14="http://schemas.microsoft.com/office/powerpoint/2010/main">
    <mc:Choice Requires="p14">
      <p:transition spd="slow" p14:dur="2000" advTm="13030"/>
    </mc:Choice>
    <mc:Fallback xmlns="">
      <p:transition spd="slow" advTm="1303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83768" y="28636"/>
            <a:ext cx="417646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mj-lt"/>
              </a:rPr>
              <a:t>Yearly Overview</a:t>
            </a:r>
          </a:p>
        </p:txBody>
      </p:sp>
      <p:sp>
        <p:nvSpPr>
          <p:cNvPr id="2" name="TextBox 1"/>
          <p:cNvSpPr txBox="1"/>
          <p:nvPr/>
        </p:nvSpPr>
        <p:spPr>
          <a:xfrm>
            <a:off x="3347864" y="1556792"/>
            <a:ext cx="2376264" cy="1015663"/>
          </a:xfrm>
          <a:prstGeom prst="rect">
            <a:avLst/>
          </a:prstGeom>
          <a:noFill/>
        </p:spPr>
        <p:txBody>
          <a:bodyPr wrap="square" rtlCol="0">
            <a:spAutoFit/>
          </a:bodyPr>
          <a:lstStyle/>
          <a:p>
            <a:pPr algn="ctr"/>
            <a:r>
              <a:rPr lang="en-US" sz="2000" u="sng" dirty="0">
                <a:solidFill>
                  <a:schemeClr val="bg2"/>
                </a:solidFill>
                <a:latin typeface="+mj-lt"/>
              </a:rPr>
              <a:t>What is the next giant leap for mankind?</a:t>
            </a:r>
            <a:endParaRPr lang="en-GB" sz="2000" u="sng" dirty="0">
              <a:solidFill>
                <a:schemeClr val="bg2"/>
              </a:solidFill>
              <a:latin typeface="+mj-lt"/>
            </a:endParaRPr>
          </a:p>
        </p:txBody>
      </p:sp>
      <p:sp>
        <p:nvSpPr>
          <p:cNvPr id="5" name="TextBox 4"/>
          <p:cNvSpPr txBox="1"/>
          <p:nvPr/>
        </p:nvSpPr>
        <p:spPr>
          <a:xfrm>
            <a:off x="794485" y="1556792"/>
            <a:ext cx="2376264" cy="707886"/>
          </a:xfrm>
          <a:prstGeom prst="rect">
            <a:avLst/>
          </a:prstGeom>
          <a:noFill/>
        </p:spPr>
        <p:txBody>
          <a:bodyPr wrap="square" rtlCol="0">
            <a:spAutoFit/>
          </a:bodyPr>
          <a:lstStyle/>
          <a:p>
            <a:pPr algn="ctr"/>
            <a:r>
              <a:rPr lang="en-US" sz="2000" u="sng" dirty="0">
                <a:solidFill>
                  <a:schemeClr val="bg2"/>
                </a:solidFill>
                <a:latin typeface="+mj-lt"/>
              </a:rPr>
              <a:t>Were the Vikings always vicious?</a:t>
            </a:r>
            <a:endParaRPr lang="en-GB" sz="2000" u="sng" dirty="0">
              <a:solidFill>
                <a:schemeClr val="bg2"/>
              </a:solidFill>
              <a:latin typeface="+mj-lt"/>
            </a:endParaRPr>
          </a:p>
        </p:txBody>
      </p:sp>
      <p:sp>
        <p:nvSpPr>
          <p:cNvPr id="7" name="TextBox 6"/>
          <p:cNvSpPr txBox="1"/>
          <p:nvPr/>
        </p:nvSpPr>
        <p:spPr>
          <a:xfrm>
            <a:off x="5940152" y="1556792"/>
            <a:ext cx="2502278" cy="1015663"/>
          </a:xfrm>
          <a:prstGeom prst="rect">
            <a:avLst/>
          </a:prstGeom>
          <a:noFill/>
        </p:spPr>
        <p:txBody>
          <a:bodyPr wrap="square" rtlCol="0">
            <a:spAutoFit/>
          </a:bodyPr>
          <a:lstStyle/>
          <a:p>
            <a:pPr algn="ctr"/>
            <a:r>
              <a:rPr lang="en-US" sz="2000" u="sng" dirty="0">
                <a:solidFill>
                  <a:schemeClr val="bg2"/>
                </a:solidFill>
                <a:latin typeface="+mj-lt"/>
              </a:rPr>
              <a:t>Were all Ancient Egyptians like Tutankhamun?</a:t>
            </a:r>
            <a:endParaRPr lang="en-GB" sz="2000" u="sng" dirty="0">
              <a:solidFill>
                <a:schemeClr val="bg2"/>
              </a:solidFill>
              <a:latin typeface="+mj-lt"/>
            </a:endParaRPr>
          </a:p>
        </p:txBody>
      </p:sp>
      <p:sp>
        <p:nvSpPr>
          <p:cNvPr id="4" name="TextBox 3"/>
          <p:cNvSpPr txBox="1"/>
          <p:nvPr/>
        </p:nvSpPr>
        <p:spPr>
          <a:xfrm>
            <a:off x="23123" y="607767"/>
            <a:ext cx="7647945" cy="830997"/>
          </a:xfrm>
          <a:prstGeom prst="rect">
            <a:avLst/>
          </a:prstGeom>
          <a:noFill/>
        </p:spPr>
        <p:txBody>
          <a:bodyPr wrap="square" rtlCol="0">
            <a:spAutoFit/>
          </a:bodyPr>
          <a:lstStyle/>
          <a:p>
            <a:r>
              <a:rPr lang="en-US" sz="2400" dirty="0">
                <a:solidFill>
                  <a:schemeClr val="bg2"/>
                </a:solidFill>
                <a:latin typeface="+mj-lt"/>
              </a:rPr>
              <a:t>This year, our curriculum will focus on the following three big questions:</a:t>
            </a:r>
            <a:endParaRPr lang="en-GB" sz="2400" dirty="0">
              <a:solidFill>
                <a:schemeClr val="bg2"/>
              </a:solidFill>
              <a:latin typeface="+mj-lt"/>
            </a:endParaRPr>
          </a:p>
        </p:txBody>
      </p:sp>
      <p:pic>
        <p:nvPicPr>
          <p:cNvPr id="4098" name="Picture 2" descr="Viking cartoon head with helmet character decal - TenStick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010" y="2261180"/>
            <a:ext cx="1818798" cy="25610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artoon Space Wallpapers - Top Free Cartoon Space Backgrounds -  WallpaperAcc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5574" y="3140968"/>
            <a:ext cx="2208554" cy="138034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utankhamun Cartoon Full Body, HD Png Download - kin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2592728"/>
            <a:ext cx="1879725" cy="22498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7544" y="4842552"/>
            <a:ext cx="8208912" cy="1938992"/>
          </a:xfrm>
          <a:prstGeom prst="rect">
            <a:avLst/>
          </a:prstGeom>
          <a:noFill/>
        </p:spPr>
        <p:txBody>
          <a:bodyPr wrap="square" rtlCol="0">
            <a:spAutoFit/>
          </a:bodyPr>
          <a:lstStyle/>
          <a:p>
            <a:pPr algn="ctr"/>
            <a:r>
              <a:rPr lang="en-US" sz="2400" dirty="0">
                <a:solidFill>
                  <a:schemeClr val="bg2"/>
                </a:solidFill>
                <a:latin typeface="+mj-lt"/>
              </a:rPr>
              <a:t>We will be finding out what the children already know about each topic and using their questions to drive the curriculum. </a:t>
            </a:r>
          </a:p>
          <a:p>
            <a:pPr algn="ctr"/>
            <a:endParaRPr lang="en-US" sz="2400" dirty="0">
              <a:solidFill>
                <a:schemeClr val="bg2"/>
              </a:solidFill>
              <a:latin typeface="+mj-lt"/>
            </a:endParaRPr>
          </a:p>
          <a:p>
            <a:pPr algn="ctr"/>
            <a:r>
              <a:rPr lang="en-US" sz="2400" dirty="0">
                <a:solidFill>
                  <a:schemeClr val="bg2"/>
                </a:solidFill>
                <a:latin typeface="+mj-lt"/>
              </a:rPr>
              <a:t>Our focus this year is facilitating discovery!</a:t>
            </a:r>
            <a:endParaRPr lang="en-GB" sz="2400" dirty="0">
              <a:solidFill>
                <a:schemeClr val="bg2"/>
              </a:solidFill>
              <a:latin typeface="+mj-lt"/>
            </a:endParaRPr>
          </a:p>
        </p:txBody>
      </p:sp>
    </p:spTree>
    <p:extLst>
      <p:ext uri="{BB962C8B-B14F-4D97-AF65-F5344CB8AC3E}">
        <p14:creationId xmlns:p14="http://schemas.microsoft.com/office/powerpoint/2010/main" val="3750917661"/>
      </p:ext>
    </p:extLst>
  </p:cSld>
  <p:clrMapOvr>
    <a:masterClrMapping/>
  </p:clrMapOvr>
  <mc:AlternateContent xmlns:mc="http://schemas.openxmlformats.org/markup-compatibility/2006" xmlns:p14="http://schemas.microsoft.com/office/powerpoint/2010/main">
    <mc:Choice Requires="p14">
      <p:transition spd="slow" p14:dur="2000" advTm="23183"/>
    </mc:Choice>
    <mc:Fallback xmlns="">
      <p:transition spd="slow" advTm="2318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6731" y="332656"/>
            <a:ext cx="6408712" cy="1323439"/>
          </a:xfrm>
          <a:prstGeom prst="rect">
            <a:avLst/>
          </a:prstGeom>
          <a:noFill/>
        </p:spPr>
        <p:txBody>
          <a:bodyPr wrap="square" rtlCol="0">
            <a:spAutoFit/>
          </a:bodyPr>
          <a:lstStyle/>
          <a:p>
            <a:pPr algn="ctr"/>
            <a:r>
              <a:rPr lang="en-GB" sz="4000" u="sng" dirty="0">
                <a:solidFill>
                  <a:schemeClr val="bg2"/>
                </a:solidFill>
                <a:latin typeface="+mj-lt"/>
              </a:rPr>
              <a:t>A day in Year 5!</a:t>
            </a:r>
          </a:p>
          <a:p>
            <a:pPr algn="ctr"/>
            <a:endParaRPr lang="en-GB" sz="2000" u="sng" dirty="0">
              <a:solidFill>
                <a:schemeClr val="bg2"/>
              </a:solidFill>
              <a:latin typeface="+mj-lt"/>
            </a:endParaRPr>
          </a:p>
          <a:p>
            <a:pPr algn="ctr"/>
            <a:r>
              <a:rPr lang="en-GB" sz="2000" u="sng" dirty="0">
                <a:solidFill>
                  <a:schemeClr val="bg2"/>
                </a:solidFill>
                <a:latin typeface="+mj-lt"/>
              </a:rPr>
              <a:t>Example only</a:t>
            </a:r>
          </a:p>
        </p:txBody>
      </p:sp>
      <p:pic>
        <p:nvPicPr>
          <p:cNvPr id="7" name="Picture 6"/>
          <p:cNvPicPr>
            <a:picLocks noChangeAspect="1"/>
          </p:cNvPicPr>
          <p:nvPr/>
        </p:nvPicPr>
        <p:blipFill>
          <a:blip r:embed="rId3"/>
          <a:stretch>
            <a:fillRect/>
          </a:stretch>
        </p:blipFill>
        <p:spPr>
          <a:xfrm>
            <a:off x="493489" y="1844824"/>
            <a:ext cx="7995196" cy="4480351"/>
          </a:xfrm>
          <a:prstGeom prst="rect">
            <a:avLst/>
          </a:prstGeom>
        </p:spPr>
      </p:pic>
      <p:sp>
        <p:nvSpPr>
          <p:cNvPr id="2" name="TextBox 1">
            <a:extLst>
              <a:ext uri="{FF2B5EF4-FFF2-40B4-BE49-F238E27FC236}">
                <a16:creationId xmlns:a16="http://schemas.microsoft.com/office/drawing/2014/main" id="{C06F2155-9A03-410C-8887-900AAD2D7F3E}"/>
              </a:ext>
            </a:extLst>
          </p:cNvPr>
          <p:cNvSpPr txBox="1"/>
          <p:nvPr/>
        </p:nvSpPr>
        <p:spPr>
          <a:xfrm>
            <a:off x="5724128" y="2275735"/>
            <a:ext cx="504056" cy="507831"/>
          </a:xfrm>
          <a:prstGeom prst="rect">
            <a:avLst/>
          </a:prstGeom>
          <a:solidFill>
            <a:schemeClr val="bg2">
              <a:lumMod val="20000"/>
              <a:lumOff val="80000"/>
            </a:schemeClr>
          </a:solidFill>
        </p:spPr>
        <p:txBody>
          <a:bodyPr wrap="square" rtlCol="0">
            <a:spAutoFit/>
          </a:bodyPr>
          <a:lstStyle/>
          <a:p>
            <a:r>
              <a:rPr lang="en-US" sz="900" dirty="0">
                <a:solidFill>
                  <a:schemeClr val="bg1"/>
                </a:solidFill>
              </a:rPr>
              <a:t>12:15 – 13:15</a:t>
            </a:r>
            <a:endParaRPr lang="en-GB" sz="900" dirty="0">
              <a:solidFill>
                <a:schemeClr val="bg1"/>
              </a:solidFill>
            </a:endParaRPr>
          </a:p>
        </p:txBody>
      </p:sp>
      <p:sp>
        <p:nvSpPr>
          <p:cNvPr id="5" name="TextBox 4">
            <a:extLst>
              <a:ext uri="{FF2B5EF4-FFF2-40B4-BE49-F238E27FC236}">
                <a16:creationId xmlns:a16="http://schemas.microsoft.com/office/drawing/2014/main" id="{9E48776A-A315-403F-904A-C07070678F5A}"/>
              </a:ext>
            </a:extLst>
          </p:cNvPr>
          <p:cNvSpPr txBox="1"/>
          <p:nvPr/>
        </p:nvSpPr>
        <p:spPr>
          <a:xfrm>
            <a:off x="5004048" y="2275735"/>
            <a:ext cx="504056" cy="507831"/>
          </a:xfrm>
          <a:prstGeom prst="rect">
            <a:avLst/>
          </a:prstGeom>
          <a:solidFill>
            <a:schemeClr val="bg2">
              <a:lumMod val="20000"/>
              <a:lumOff val="80000"/>
            </a:schemeClr>
          </a:solidFill>
        </p:spPr>
        <p:txBody>
          <a:bodyPr wrap="square" rtlCol="0">
            <a:spAutoFit/>
          </a:bodyPr>
          <a:lstStyle/>
          <a:p>
            <a:r>
              <a:rPr lang="en-US" sz="900" dirty="0">
                <a:solidFill>
                  <a:schemeClr val="bg1"/>
                </a:solidFill>
              </a:rPr>
              <a:t>12:00 – 12:15</a:t>
            </a:r>
            <a:endParaRPr lang="en-GB" sz="900" dirty="0">
              <a:solidFill>
                <a:schemeClr val="bg1"/>
              </a:solidFill>
            </a:endParaRPr>
          </a:p>
        </p:txBody>
      </p:sp>
      <p:sp>
        <p:nvSpPr>
          <p:cNvPr id="3" name="Rectangle: Rounded Corners 2">
            <a:extLst>
              <a:ext uri="{FF2B5EF4-FFF2-40B4-BE49-F238E27FC236}">
                <a16:creationId xmlns:a16="http://schemas.microsoft.com/office/drawing/2014/main" id="{487C272D-26AB-443B-A8C5-7C6872C444FD}"/>
              </a:ext>
            </a:extLst>
          </p:cNvPr>
          <p:cNvSpPr/>
          <p:nvPr/>
        </p:nvSpPr>
        <p:spPr>
          <a:xfrm>
            <a:off x="2375756" y="4725144"/>
            <a:ext cx="504056" cy="513430"/>
          </a:xfrm>
          <a:prstGeom prst="roundRect">
            <a:avLst/>
          </a:prstGeom>
          <a:solidFill>
            <a:srgbClr val="E2EFD9"/>
          </a:solidFill>
          <a:ln>
            <a:solidFill>
              <a:srgbClr val="E2E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AF7CC52E-4839-412D-A351-5FDDE6001DC8}"/>
              </a:ext>
            </a:extLst>
          </p:cNvPr>
          <p:cNvSpPr/>
          <p:nvPr/>
        </p:nvSpPr>
        <p:spPr>
          <a:xfrm>
            <a:off x="2339752" y="2960352"/>
            <a:ext cx="576064" cy="252624"/>
          </a:xfrm>
          <a:prstGeom prst="roundRect">
            <a:avLst/>
          </a:prstGeom>
          <a:solidFill>
            <a:srgbClr val="E2EFD9"/>
          </a:solidFill>
          <a:ln>
            <a:solidFill>
              <a:srgbClr val="E2E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2E64B130-B1D3-4D5C-8359-1B1D8CBEF8B8}"/>
              </a:ext>
            </a:extLst>
          </p:cNvPr>
          <p:cNvSpPr/>
          <p:nvPr/>
        </p:nvSpPr>
        <p:spPr>
          <a:xfrm>
            <a:off x="2339752" y="5283991"/>
            <a:ext cx="576064" cy="377257"/>
          </a:xfrm>
          <a:prstGeom prst="roundRect">
            <a:avLst/>
          </a:prstGeom>
          <a:solidFill>
            <a:srgbClr val="E2EFD9"/>
          </a:solidFill>
          <a:ln>
            <a:solidFill>
              <a:srgbClr val="E2E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8160338"/>
      </p:ext>
    </p:extLst>
  </p:cSld>
  <p:clrMapOvr>
    <a:masterClrMapping/>
  </p:clrMapOvr>
  <mc:AlternateContent xmlns:mc="http://schemas.openxmlformats.org/markup-compatibility/2006" xmlns:p14="http://schemas.microsoft.com/office/powerpoint/2010/main">
    <mc:Choice Requires="p14">
      <p:transition spd="slow" p14:dur="2000" advTm="14914"/>
    </mc:Choice>
    <mc:Fallback xmlns="">
      <p:transition spd="slow" advTm="1491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5555" y="1028343"/>
            <a:ext cx="7992889" cy="5663089"/>
          </a:xfrm>
          <a:prstGeom prst="rect">
            <a:avLst/>
          </a:prstGeom>
          <a:noFill/>
        </p:spPr>
        <p:txBody>
          <a:bodyPr wrap="square" rtlCol="0">
            <a:spAutoFit/>
          </a:bodyPr>
          <a:lstStyle/>
          <a:p>
            <a:pPr>
              <a:spcAft>
                <a:spcPts val="1200"/>
              </a:spcAft>
            </a:pPr>
            <a:r>
              <a:rPr lang="en-GB" dirty="0">
                <a:solidFill>
                  <a:schemeClr val="bg2"/>
                </a:solidFill>
                <a:latin typeface="+mj-lt"/>
              </a:rPr>
              <a:t>On your child’s PE day, they will be expected to come to school ready for PE. They will stay in their PE kit for the day and will not be changing at school.</a:t>
            </a:r>
          </a:p>
          <a:p>
            <a:pPr>
              <a:spcAft>
                <a:spcPts val="1200"/>
              </a:spcAft>
            </a:pPr>
            <a:r>
              <a:rPr lang="en-GB" dirty="0">
                <a:solidFill>
                  <a:schemeClr val="bg2"/>
                </a:solidFill>
                <a:latin typeface="+mj-lt"/>
              </a:rPr>
              <a:t>Children will need to wear:</a:t>
            </a:r>
          </a:p>
          <a:p>
            <a:pPr marL="285750" indent="-285750">
              <a:spcAft>
                <a:spcPts val="1200"/>
              </a:spcAft>
              <a:buFont typeface="Arial" panose="020B0604020202020204" pitchFamily="34" charset="0"/>
              <a:buChar char="•"/>
            </a:pPr>
            <a:r>
              <a:rPr lang="en-US" dirty="0">
                <a:solidFill>
                  <a:schemeClr val="bg2"/>
                </a:solidFill>
                <a:latin typeface="+mj-lt"/>
              </a:rPr>
              <a:t>House </a:t>
            </a:r>
            <a:r>
              <a:rPr lang="en-US" dirty="0" err="1">
                <a:solidFill>
                  <a:schemeClr val="bg2"/>
                </a:solidFill>
                <a:latin typeface="+mj-lt"/>
              </a:rPr>
              <a:t>coloured</a:t>
            </a:r>
            <a:r>
              <a:rPr lang="en-US" dirty="0">
                <a:solidFill>
                  <a:schemeClr val="bg2"/>
                </a:solidFill>
                <a:latin typeface="+mj-lt"/>
              </a:rPr>
              <a:t> t-shirt</a:t>
            </a:r>
            <a:endParaRPr lang="en-GB" dirty="0">
              <a:solidFill>
                <a:schemeClr val="bg2"/>
              </a:solidFill>
              <a:latin typeface="+mj-lt"/>
            </a:endParaRPr>
          </a:p>
          <a:p>
            <a:pPr marL="285750" indent="-285750">
              <a:spcAft>
                <a:spcPts val="1200"/>
              </a:spcAft>
              <a:buFont typeface="Arial" panose="020B0604020202020204" pitchFamily="34" charset="0"/>
              <a:buChar char="•"/>
            </a:pPr>
            <a:r>
              <a:rPr lang="en-GB" dirty="0">
                <a:solidFill>
                  <a:schemeClr val="bg2"/>
                </a:solidFill>
                <a:latin typeface="+mj-lt"/>
              </a:rPr>
              <a:t>Shorts or navy tracksuit bottoms depending on </a:t>
            </a:r>
          </a:p>
          <a:p>
            <a:pPr>
              <a:spcAft>
                <a:spcPts val="1200"/>
              </a:spcAft>
            </a:pPr>
            <a:r>
              <a:rPr lang="en-GB" dirty="0">
                <a:solidFill>
                  <a:schemeClr val="bg2"/>
                </a:solidFill>
                <a:latin typeface="+mj-lt"/>
              </a:rPr>
              <a:t>the weather</a:t>
            </a:r>
          </a:p>
          <a:p>
            <a:pPr marL="285750" indent="-285750">
              <a:spcAft>
                <a:spcPts val="1200"/>
              </a:spcAft>
              <a:buFont typeface="Arial" panose="020B0604020202020204" pitchFamily="34" charset="0"/>
              <a:buChar char="•"/>
            </a:pPr>
            <a:r>
              <a:rPr lang="en-GB" dirty="0">
                <a:solidFill>
                  <a:schemeClr val="bg2"/>
                </a:solidFill>
                <a:latin typeface="+mj-lt"/>
              </a:rPr>
              <a:t>Plimsolls or trainers</a:t>
            </a:r>
          </a:p>
          <a:p>
            <a:pPr marL="285750" indent="-285750">
              <a:spcAft>
                <a:spcPts val="1200"/>
              </a:spcAft>
              <a:buFont typeface="Arial" panose="020B0604020202020204" pitchFamily="34" charset="0"/>
              <a:buChar char="•"/>
            </a:pPr>
            <a:r>
              <a:rPr lang="en-GB" dirty="0">
                <a:solidFill>
                  <a:schemeClr val="bg2"/>
                </a:solidFill>
                <a:latin typeface="+mj-lt"/>
              </a:rPr>
              <a:t>Socks</a:t>
            </a:r>
          </a:p>
          <a:p>
            <a:pPr marL="285750" indent="-285750">
              <a:spcAft>
                <a:spcPts val="1200"/>
              </a:spcAft>
              <a:buFont typeface="Arial" panose="020B0604020202020204" pitchFamily="34" charset="0"/>
              <a:buChar char="•"/>
            </a:pPr>
            <a:r>
              <a:rPr lang="en-GB" dirty="0">
                <a:solidFill>
                  <a:schemeClr val="bg2"/>
                </a:solidFill>
                <a:latin typeface="+mj-lt"/>
              </a:rPr>
              <a:t>Warm navy jumper or hoody</a:t>
            </a:r>
          </a:p>
          <a:p>
            <a:pPr marL="285750" indent="-285750">
              <a:spcAft>
                <a:spcPts val="1200"/>
              </a:spcAft>
              <a:buFont typeface="Arial" panose="020B0604020202020204" pitchFamily="34" charset="0"/>
              <a:buChar char="•"/>
            </a:pPr>
            <a:r>
              <a:rPr lang="en-GB" dirty="0">
                <a:solidFill>
                  <a:schemeClr val="bg2"/>
                </a:solidFill>
                <a:latin typeface="+mj-lt"/>
              </a:rPr>
              <a:t>Earring tape /hair tie (please tape earrings and tie up hair at home)</a:t>
            </a:r>
            <a:endParaRPr lang="en-US" dirty="0">
              <a:solidFill>
                <a:schemeClr val="bg2"/>
              </a:solidFill>
              <a:latin typeface="+mj-lt"/>
            </a:endParaRPr>
          </a:p>
          <a:p>
            <a:pPr>
              <a:spcAft>
                <a:spcPts val="1200"/>
              </a:spcAft>
            </a:pPr>
            <a:r>
              <a:rPr lang="en-US" b="1" dirty="0">
                <a:solidFill>
                  <a:schemeClr val="bg2"/>
                </a:solidFill>
                <a:latin typeface="+mj-lt"/>
              </a:rPr>
              <a:t>PE days are: </a:t>
            </a:r>
          </a:p>
          <a:p>
            <a:pPr>
              <a:spcAft>
                <a:spcPts val="1200"/>
              </a:spcAft>
            </a:pPr>
            <a:r>
              <a:rPr lang="en-US" b="1" u="sng" dirty="0">
                <a:solidFill>
                  <a:schemeClr val="bg2"/>
                </a:solidFill>
                <a:latin typeface="+mj-lt"/>
              </a:rPr>
              <a:t>Jackson</a:t>
            </a:r>
            <a:r>
              <a:rPr lang="en-US" b="1" dirty="0">
                <a:solidFill>
                  <a:schemeClr val="bg2"/>
                </a:solidFill>
                <a:latin typeface="+mj-lt"/>
              </a:rPr>
              <a:t>: Monday and Tuesday        </a:t>
            </a:r>
            <a:r>
              <a:rPr lang="en-US" b="1" u="sng" dirty="0">
                <a:solidFill>
                  <a:schemeClr val="bg2"/>
                </a:solidFill>
                <a:latin typeface="+mj-lt"/>
              </a:rPr>
              <a:t>Johnson</a:t>
            </a:r>
            <a:r>
              <a:rPr lang="en-US" b="1" dirty="0">
                <a:solidFill>
                  <a:schemeClr val="bg2"/>
                </a:solidFill>
                <a:latin typeface="+mj-lt"/>
              </a:rPr>
              <a:t>: Tuesday and Thursday</a:t>
            </a:r>
          </a:p>
          <a:p>
            <a:pPr>
              <a:spcAft>
                <a:spcPts val="1200"/>
              </a:spcAft>
            </a:pPr>
            <a:r>
              <a:rPr lang="en-US" b="1" u="sng" dirty="0">
                <a:solidFill>
                  <a:schemeClr val="bg2"/>
                </a:solidFill>
                <a:latin typeface="+mj-lt"/>
              </a:rPr>
              <a:t>Hawking</a:t>
            </a:r>
            <a:r>
              <a:rPr lang="en-US" b="1" dirty="0">
                <a:solidFill>
                  <a:schemeClr val="bg2"/>
                </a:solidFill>
                <a:latin typeface="+mj-lt"/>
              </a:rPr>
              <a:t>: Monday and Thursday</a:t>
            </a:r>
          </a:p>
        </p:txBody>
      </p:sp>
      <p:sp>
        <p:nvSpPr>
          <p:cNvPr id="5" name="TextBox 4"/>
          <p:cNvSpPr txBox="1"/>
          <p:nvPr/>
        </p:nvSpPr>
        <p:spPr>
          <a:xfrm>
            <a:off x="-1944725" y="4043"/>
            <a:ext cx="6336704" cy="769441"/>
          </a:xfrm>
          <a:prstGeom prst="rect">
            <a:avLst/>
          </a:prstGeom>
          <a:noFill/>
        </p:spPr>
        <p:txBody>
          <a:bodyPr wrap="square" rtlCol="0">
            <a:spAutoFit/>
          </a:bodyPr>
          <a:lstStyle/>
          <a:p>
            <a:pPr algn="ctr"/>
            <a:r>
              <a:rPr lang="en-GB" sz="4400" dirty="0">
                <a:solidFill>
                  <a:schemeClr val="bg2"/>
                </a:solidFill>
                <a:latin typeface="+mj-lt"/>
              </a:rPr>
              <a:t>PE</a:t>
            </a:r>
          </a:p>
        </p:txBody>
      </p:sp>
      <p:pic>
        <p:nvPicPr>
          <p:cNvPr id="3" name="Picture 2">
            <a:extLst>
              <a:ext uri="{FF2B5EF4-FFF2-40B4-BE49-F238E27FC236}">
                <a16:creationId xmlns:a16="http://schemas.microsoft.com/office/drawing/2014/main" id="{16DADFEB-5C69-45A0-B8DA-533E1D5DCAC4}"/>
              </a:ext>
            </a:extLst>
          </p:cNvPr>
          <p:cNvPicPr>
            <a:picLocks noChangeAspect="1"/>
          </p:cNvPicPr>
          <p:nvPr/>
        </p:nvPicPr>
        <p:blipFill>
          <a:blip r:embed="rId3"/>
          <a:stretch>
            <a:fillRect/>
          </a:stretch>
        </p:blipFill>
        <p:spPr>
          <a:xfrm>
            <a:off x="6516216" y="1700808"/>
            <a:ext cx="2175494" cy="2310525"/>
          </a:xfrm>
          <a:prstGeom prst="rect">
            <a:avLst/>
          </a:prstGeom>
        </p:spPr>
      </p:pic>
    </p:spTree>
    <p:extLst>
      <p:ext uri="{BB962C8B-B14F-4D97-AF65-F5344CB8AC3E}">
        <p14:creationId xmlns:p14="http://schemas.microsoft.com/office/powerpoint/2010/main" val="1295143551"/>
      </p:ext>
    </p:extLst>
  </p:cSld>
  <p:clrMapOvr>
    <a:masterClrMapping/>
  </p:clrMapOvr>
  <mc:AlternateContent xmlns:mc="http://schemas.openxmlformats.org/markup-compatibility/2006" xmlns:p14="http://schemas.microsoft.com/office/powerpoint/2010/main">
    <mc:Choice Requires="p14">
      <p:transition spd="slow" p14:dur="2000" advTm="26444"/>
    </mc:Choice>
    <mc:Fallback xmlns="">
      <p:transition spd="slow" advTm="2644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908D1A-EA02-47A9-8E32-6FA65E21F076}"/>
              </a:ext>
            </a:extLst>
          </p:cNvPr>
          <p:cNvPicPr>
            <a:picLocks noChangeAspect="1"/>
          </p:cNvPicPr>
          <p:nvPr/>
        </p:nvPicPr>
        <p:blipFill>
          <a:blip r:embed="rId3"/>
          <a:stretch>
            <a:fillRect/>
          </a:stretch>
        </p:blipFill>
        <p:spPr>
          <a:xfrm>
            <a:off x="-127512" y="-99392"/>
            <a:ext cx="9399024" cy="6957392"/>
          </a:xfrm>
          <a:prstGeom prst="rect">
            <a:avLst/>
          </a:prstGeom>
        </p:spPr>
      </p:pic>
      <p:sp>
        <p:nvSpPr>
          <p:cNvPr id="2" name="Title 1"/>
          <p:cNvSpPr>
            <a:spLocks noGrp="1"/>
          </p:cNvSpPr>
          <p:nvPr>
            <p:ph type="title"/>
          </p:nvPr>
        </p:nvSpPr>
        <p:spPr>
          <a:xfrm>
            <a:off x="2216132" y="2028470"/>
            <a:ext cx="7055380" cy="1400530"/>
          </a:xfrm>
        </p:spPr>
        <p:txBody>
          <a:bodyPr/>
          <a:lstStyle/>
          <a:p>
            <a:r>
              <a:rPr lang="en-US" dirty="0">
                <a:solidFill>
                  <a:schemeClr val="bg2"/>
                </a:solidFill>
              </a:rPr>
              <a:t>Unique Experiences</a:t>
            </a:r>
            <a:endParaRPr lang="en-GB" dirty="0">
              <a:solidFill>
                <a:schemeClr val="bg2"/>
              </a:solidFill>
            </a:endParaRPr>
          </a:p>
        </p:txBody>
      </p:sp>
      <p:sp>
        <p:nvSpPr>
          <p:cNvPr id="4" name="Ribbon: Tilted Up 3">
            <a:extLst>
              <a:ext uri="{FF2B5EF4-FFF2-40B4-BE49-F238E27FC236}">
                <a16:creationId xmlns:a16="http://schemas.microsoft.com/office/drawing/2014/main" id="{CD2A7B27-017F-4B52-BDD8-17DEC79D9413}"/>
              </a:ext>
            </a:extLst>
          </p:cNvPr>
          <p:cNvSpPr/>
          <p:nvPr/>
        </p:nvSpPr>
        <p:spPr>
          <a:xfrm>
            <a:off x="6588224" y="116632"/>
            <a:ext cx="2448272" cy="1400530"/>
          </a:xfrm>
          <a:prstGeom prst="ribbon2">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2">
                    <a:lumMod val="50000"/>
                  </a:schemeClr>
                </a:solidFill>
              </a:rPr>
              <a:t>Design and make decorations using preserved fruit and spices. </a:t>
            </a:r>
            <a:endParaRPr lang="en-GB" sz="1000" b="1" dirty="0">
              <a:solidFill>
                <a:schemeClr val="bg2">
                  <a:lumMod val="50000"/>
                </a:schemeClr>
              </a:solidFill>
            </a:endParaRPr>
          </a:p>
        </p:txBody>
      </p:sp>
      <p:sp>
        <p:nvSpPr>
          <p:cNvPr id="6" name="Ribbon: Tilted Up 5">
            <a:extLst>
              <a:ext uri="{FF2B5EF4-FFF2-40B4-BE49-F238E27FC236}">
                <a16:creationId xmlns:a16="http://schemas.microsoft.com/office/drawing/2014/main" id="{4C48EC04-E9E1-4B6B-A4CC-6F1D48A72DB9}"/>
              </a:ext>
            </a:extLst>
          </p:cNvPr>
          <p:cNvSpPr/>
          <p:nvPr/>
        </p:nvSpPr>
        <p:spPr>
          <a:xfrm>
            <a:off x="251520" y="5301208"/>
            <a:ext cx="2376264" cy="1400530"/>
          </a:xfrm>
          <a:prstGeom prst="ribbon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lumMod val="50000"/>
                  </a:schemeClr>
                </a:solidFill>
              </a:rPr>
              <a:t>Sleep overnight at school!</a:t>
            </a:r>
            <a:endParaRPr lang="en-GB" sz="1200" b="1" dirty="0">
              <a:solidFill>
                <a:schemeClr val="bg2">
                  <a:lumMod val="50000"/>
                </a:schemeClr>
              </a:solidFill>
            </a:endParaRPr>
          </a:p>
        </p:txBody>
      </p:sp>
      <p:sp>
        <p:nvSpPr>
          <p:cNvPr id="3" name="Arrow: Down 2">
            <a:extLst>
              <a:ext uri="{FF2B5EF4-FFF2-40B4-BE49-F238E27FC236}">
                <a16:creationId xmlns:a16="http://schemas.microsoft.com/office/drawing/2014/main" id="{E4475D2D-4B55-48A6-B5DD-A33396538B3F}"/>
              </a:ext>
            </a:extLst>
          </p:cNvPr>
          <p:cNvSpPr/>
          <p:nvPr/>
        </p:nvSpPr>
        <p:spPr>
          <a:xfrm rot="19611618">
            <a:off x="341202" y="4659259"/>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A08A6FF6-4E21-4810-9E5A-3966155FBA62}"/>
              </a:ext>
            </a:extLst>
          </p:cNvPr>
          <p:cNvSpPr/>
          <p:nvPr/>
        </p:nvSpPr>
        <p:spPr>
          <a:xfrm>
            <a:off x="1223628" y="4458100"/>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1E4D8059-25A8-462A-BB20-E9939CE17605}"/>
              </a:ext>
            </a:extLst>
          </p:cNvPr>
          <p:cNvSpPr/>
          <p:nvPr/>
        </p:nvSpPr>
        <p:spPr>
          <a:xfrm rot="2314707">
            <a:off x="2090374" y="4590427"/>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7282310"/>
      </p:ext>
    </p:extLst>
  </p:cSld>
  <p:clrMapOvr>
    <a:masterClrMapping/>
  </p:clrMapOvr>
  <mc:AlternateContent xmlns:mc="http://schemas.openxmlformats.org/markup-compatibility/2006" xmlns:p14="http://schemas.microsoft.com/office/powerpoint/2010/main">
    <mc:Choice Requires="p14">
      <p:transition spd="slow" p14:dur="2000" advTm="13192"/>
    </mc:Choice>
    <mc:Fallback xmlns="">
      <p:transition spd="slow" advTm="1319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61" y="0"/>
            <a:ext cx="8229600" cy="1143000"/>
          </a:xfrm>
        </p:spPr>
        <p:txBody>
          <a:bodyPr/>
          <a:lstStyle/>
          <a:p>
            <a:r>
              <a:rPr lang="en-GB" dirty="0">
                <a:solidFill>
                  <a:schemeClr val="bg2"/>
                </a:solidFill>
              </a:rPr>
              <a:t>Homework Expectations</a:t>
            </a:r>
          </a:p>
        </p:txBody>
      </p:sp>
      <p:sp>
        <p:nvSpPr>
          <p:cNvPr id="7" name="Content Placeholder 6"/>
          <p:cNvSpPr>
            <a:spLocks noGrp="1"/>
          </p:cNvSpPr>
          <p:nvPr>
            <p:ph idx="1"/>
          </p:nvPr>
        </p:nvSpPr>
        <p:spPr>
          <a:xfrm>
            <a:off x="457200" y="980728"/>
            <a:ext cx="8229600" cy="5400600"/>
          </a:xfrm>
        </p:spPr>
        <p:txBody>
          <a:bodyPr>
            <a:noAutofit/>
          </a:bodyPr>
          <a:lstStyle/>
          <a:p>
            <a:pPr marL="0" indent="0">
              <a:buNone/>
            </a:pPr>
            <a:r>
              <a:rPr lang="en-GB" dirty="0">
                <a:solidFill>
                  <a:schemeClr val="bg2"/>
                </a:solidFill>
              </a:rPr>
              <a:t>Homework is introduced in Year 5 in order for the children to develop </a:t>
            </a:r>
            <a:r>
              <a:rPr lang="en-GB" b="1" dirty="0">
                <a:solidFill>
                  <a:schemeClr val="bg2"/>
                </a:solidFill>
              </a:rPr>
              <a:t>self-motivation, self-regulation </a:t>
            </a:r>
            <a:r>
              <a:rPr lang="en-GB" dirty="0">
                <a:solidFill>
                  <a:schemeClr val="bg2"/>
                </a:solidFill>
              </a:rPr>
              <a:t>and</a:t>
            </a:r>
            <a:r>
              <a:rPr lang="en-GB" b="1" dirty="0">
                <a:solidFill>
                  <a:schemeClr val="bg2"/>
                </a:solidFill>
              </a:rPr>
              <a:t> perseverance </a:t>
            </a:r>
            <a:r>
              <a:rPr lang="en-GB" dirty="0">
                <a:solidFill>
                  <a:schemeClr val="bg2"/>
                </a:solidFill>
              </a:rPr>
              <a:t>in order to be ready for secondary school and beyond!</a:t>
            </a:r>
          </a:p>
          <a:p>
            <a:pPr marL="0" indent="0">
              <a:buNone/>
            </a:pPr>
            <a:r>
              <a:rPr lang="en-GB" b="1" dirty="0">
                <a:solidFill>
                  <a:schemeClr val="bg2"/>
                </a:solidFill>
              </a:rPr>
              <a:t>Homework will be set on Friday and is due in on Wednesday.</a:t>
            </a:r>
          </a:p>
          <a:p>
            <a:pPr marL="0" indent="0">
              <a:buNone/>
            </a:pPr>
            <a:r>
              <a:rPr lang="en-GB" dirty="0">
                <a:solidFill>
                  <a:schemeClr val="bg2"/>
                </a:solidFill>
              </a:rPr>
              <a:t>This will be posted to their Class Dojo page </a:t>
            </a:r>
            <a:r>
              <a:rPr lang="en-GB" b="1" dirty="0">
                <a:solidFill>
                  <a:schemeClr val="bg2"/>
                </a:solidFill>
              </a:rPr>
              <a:t>and</a:t>
            </a:r>
            <a:r>
              <a:rPr lang="en-GB" dirty="0">
                <a:solidFill>
                  <a:schemeClr val="bg2"/>
                </a:solidFill>
              </a:rPr>
              <a:t> given to the children as a paper copy. </a:t>
            </a:r>
          </a:p>
          <a:p>
            <a:pPr marL="0" indent="0">
              <a:buNone/>
            </a:pPr>
            <a:r>
              <a:rPr lang="en-GB" dirty="0">
                <a:solidFill>
                  <a:schemeClr val="bg2"/>
                </a:solidFill>
              </a:rPr>
              <a:t>This will usually consist of:</a:t>
            </a:r>
          </a:p>
          <a:p>
            <a:r>
              <a:rPr lang="en-GB" dirty="0">
                <a:solidFill>
                  <a:schemeClr val="bg2"/>
                </a:solidFill>
              </a:rPr>
              <a:t>Reading Plus </a:t>
            </a:r>
          </a:p>
          <a:p>
            <a:r>
              <a:rPr lang="en-GB" dirty="0">
                <a:solidFill>
                  <a:schemeClr val="bg2"/>
                </a:solidFill>
              </a:rPr>
              <a:t>Maths task</a:t>
            </a:r>
          </a:p>
          <a:p>
            <a:r>
              <a:rPr lang="en-US" dirty="0">
                <a:solidFill>
                  <a:schemeClr val="bg2"/>
                </a:solidFill>
              </a:rPr>
              <a:t>Spelling</a:t>
            </a:r>
          </a:p>
          <a:p>
            <a:pPr marL="0" indent="0">
              <a:buNone/>
            </a:pPr>
            <a:endParaRPr lang="en-GB" dirty="0">
              <a:solidFill>
                <a:schemeClr val="bg2"/>
              </a:solidFill>
            </a:endParaRPr>
          </a:p>
          <a:p>
            <a:pPr marL="0" indent="0">
              <a:buNone/>
            </a:pPr>
            <a:endParaRPr lang="en-GB" dirty="0">
              <a:solidFill>
                <a:schemeClr val="bg2"/>
              </a:solidFill>
            </a:endParaRPr>
          </a:p>
          <a:p>
            <a:pPr marL="0" indent="0">
              <a:buNone/>
            </a:pPr>
            <a:r>
              <a:rPr lang="en-GB" dirty="0">
                <a:solidFill>
                  <a:schemeClr val="bg2"/>
                </a:solidFill>
              </a:rPr>
              <a:t>Please encourage your child to speak to us if they don’t understand the set homework. </a:t>
            </a:r>
          </a:p>
          <a:p>
            <a:endParaRPr lang="en-GB" sz="1800" dirty="0">
              <a:solidFill>
                <a:schemeClr val="bg2"/>
              </a:solidFill>
            </a:endParaRPr>
          </a:p>
        </p:txBody>
      </p:sp>
      <p:sp>
        <p:nvSpPr>
          <p:cNvPr id="3" name="Cloud 2">
            <a:extLst>
              <a:ext uri="{FF2B5EF4-FFF2-40B4-BE49-F238E27FC236}">
                <a16:creationId xmlns:a16="http://schemas.microsoft.com/office/drawing/2014/main" id="{6D86A374-9139-47EC-A739-79006E66D12F}"/>
              </a:ext>
            </a:extLst>
          </p:cNvPr>
          <p:cNvSpPr/>
          <p:nvPr/>
        </p:nvSpPr>
        <p:spPr>
          <a:xfrm>
            <a:off x="2627784" y="3284984"/>
            <a:ext cx="6192688" cy="2520280"/>
          </a:xfrm>
          <a:prstGeom prst="cloud">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2060"/>
                </a:solidFill>
              </a:rPr>
              <a:t>Praise and rewards will be available for homework completed in a timely manner. If homework is not completed by Wednesday, children will be given time to complete the work in school. </a:t>
            </a:r>
            <a:endParaRPr lang="en-GB" sz="1600" dirty="0">
              <a:solidFill>
                <a:srgbClr val="002060"/>
              </a:solidFill>
            </a:endParaRPr>
          </a:p>
        </p:txBody>
      </p:sp>
    </p:spTree>
    <p:extLst>
      <p:ext uri="{BB962C8B-B14F-4D97-AF65-F5344CB8AC3E}">
        <p14:creationId xmlns:p14="http://schemas.microsoft.com/office/powerpoint/2010/main" val="3197532178"/>
      </p:ext>
    </p:extLst>
  </p:cSld>
  <p:clrMapOvr>
    <a:masterClrMapping/>
  </p:clrMapOvr>
  <mc:AlternateContent xmlns:mc="http://schemas.openxmlformats.org/markup-compatibility/2006" xmlns:p14="http://schemas.microsoft.com/office/powerpoint/2010/main">
    <mc:Choice Requires="p14">
      <p:transition spd="slow" p14:dur="2000" advTm="36788"/>
    </mc:Choice>
    <mc:Fallback xmlns="">
      <p:transition spd="slow" advTm="36788"/>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9193</TotalTime>
  <Words>1743</Words>
  <Application>Microsoft Office PowerPoint</Application>
  <PresentationFormat>On-screen Show (4:3)</PresentationFormat>
  <Paragraphs>238</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Wingdings 3</vt:lpstr>
      <vt:lpstr>Ion</vt:lpstr>
      <vt:lpstr>Year 5 Hawking Jackson Johnson</vt:lpstr>
      <vt:lpstr>Staffing</vt:lpstr>
      <vt:lpstr>Staffing</vt:lpstr>
      <vt:lpstr>Staffing</vt:lpstr>
      <vt:lpstr>PowerPoint Presentation</vt:lpstr>
      <vt:lpstr>PowerPoint Presentation</vt:lpstr>
      <vt:lpstr>PowerPoint Presentation</vt:lpstr>
      <vt:lpstr>Unique Experiences</vt:lpstr>
      <vt:lpstr>Homework Expectations</vt:lpstr>
      <vt:lpstr>Reading Expectations</vt:lpstr>
      <vt:lpstr>The importance of Reading</vt:lpstr>
      <vt:lpstr>How can we support children with their reading?</vt:lpstr>
      <vt:lpstr>How can we support children with their reading?</vt:lpstr>
      <vt:lpstr>PowerPoint Presentation</vt:lpstr>
      <vt:lpstr>When our values are not followed…</vt:lpstr>
      <vt:lpstr>New to Year 5: Phones</vt:lpstr>
      <vt:lpstr>New to Year 5: Walking Home</vt:lpstr>
      <vt:lpstr>Finding out more about Year 5: Class Webpage</vt:lpstr>
      <vt:lpstr>PowerPoint Presentation</vt:lpstr>
      <vt:lpstr>Reporting absences</vt:lpstr>
      <vt:lpstr>Medication</vt:lpstr>
      <vt:lpstr>Healthy Snacks</vt:lpstr>
      <vt:lpstr>Communication </vt:lpstr>
      <vt:lpstr>Secondary Transfer</vt:lpstr>
      <vt:lpstr>PowerPoint Presentation</vt:lpstr>
      <vt:lpstr>Reminder: Key days for Year 5</vt:lpstr>
      <vt:lpstr>Any questions? </vt:lpstr>
    </vt:vector>
  </TitlesOfParts>
  <Company>Discovery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Berry</dc:creator>
  <cp:lastModifiedBy>A Charlton</cp:lastModifiedBy>
  <cp:revision>171</cp:revision>
  <cp:lastPrinted>2025-09-05T14:33:17Z</cp:lastPrinted>
  <dcterms:created xsi:type="dcterms:W3CDTF">2013-06-13T14:56:52Z</dcterms:created>
  <dcterms:modified xsi:type="dcterms:W3CDTF">2025-09-10T08:52:20Z</dcterms:modified>
</cp:coreProperties>
</file>