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handoutMasterIdLst>
    <p:handoutMasterId r:id="rId26"/>
  </p:handoutMasterIdLst>
  <p:sldIdLst>
    <p:sldId id="256" r:id="rId2"/>
    <p:sldId id="257" r:id="rId3"/>
    <p:sldId id="313" r:id="rId4"/>
    <p:sldId id="314" r:id="rId5"/>
    <p:sldId id="260" r:id="rId6"/>
    <p:sldId id="258" r:id="rId7"/>
    <p:sldId id="300" r:id="rId8"/>
    <p:sldId id="320" r:id="rId9"/>
    <p:sldId id="317" r:id="rId10"/>
    <p:sldId id="265" r:id="rId11"/>
    <p:sldId id="325" r:id="rId12"/>
    <p:sldId id="326" r:id="rId13"/>
    <p:sldId id="322" r:id="rId14"/>
    <p:sldId id="305" r:id="rId15"/>
    <p:sldId id="307" r:id="rId16"/>
    <p:sldId id="316" r:id="rId17"/>
    <p:sldId id="315" r:id="rId18"/>
    <p:sldId id="321" r:id="rId19"/>
    <p:sldId id="323" r:id="rId20"/>
    <p:sldId id="324" r:id="rId21"/>
    <p:sldId id="294" r:id="rId22"/>
    <p:sldId id="288" r:id="rId23"/>
    <p:sldId id="319"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1382" autoAdjust="0"/>
  </p:normalViewPr>
  <p:slideViewPr>
    <p:cSldViewPr>
      <p:cViewPr varScale="1">
        <p:scale>
          <a:sx n="60" d="100"/>
          <a:sy n="60" d="100"/>
        </p:scale>
        <p:origin x="1528"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97802F2-463A-4275-8522-CDA1836E2124}" type="datetimeFigureOut">
              <a:rPr lang="en-GB" smtClean="0"/>
              <a:t>03/09/2024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F0E3B7-DBD5-4535-AE99-913851C5CF32}" type="slidenum">
              <a:rPr lang="en-GB" smtClean="0"/>
              <a:t>‹#›</a:t>
            </a:fld>
            <a:endParaRPr lang="en-GB"/>
          </a:p>
        </p:txBody>
      </p:sp>
    </p:spTree>
    <p:extLst>
      <p:ext uri="{BB962C8B-B14F-4D97-AF65-F5344CB8AC3E}">
        <p14:creationId xmlns:p14="http://schemas.microsoft.com/office/powerpoint/2010/main" val="51311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07EC6E9-3215-4663-9804-2611B7C579D6}" type="datetimeFigureOut">
              <a:rPr lang="en-GB" smtClean="0"/>
              <a:t>03/09/2024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4DA4636-AEB6-40B3-8404-DF959E69FA23}" type="slidenum">
              <a:rPr lang="en-GB" smtClean="0"/>
              <a:t>‹#›</a:t>
            </a:fld>
            <a:endParaRPr lang="en-GB"/>
          </a:p>
        </p:txBody>
      </p:sp>
    </p:spTree>
    <p:extLst>
      <p:ext uri="{BB962C8B-B14F-4D97-AF65-F5344CB8AC3E}">
        <p14:creationId xmlns:p14="http://schemas.microsoft.com/office/powerpoint/2010/main" val="56525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1</a:t>
            </a:fld>
            <a:endParaRPr lang="en-GB"/>
          </a:p>
        </p:txBody>
      </p:sp>
    </p:spTree>
    <p:extLst>
      <p:ext uri="{BB962C8B-B14F-4D97-AF65-F5344CB8AC3E}">
        <p14:creationId xmlns:p14="http://schemas.microsoft.com/office/powerpoint/2010/main" val="152276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14</a:t>
            </a:fld>
            <a:endParaRPr lang="en-GB"/>
          </a:p>
        </p:txBody>
      </p:sp>
    </p:spTree>
    <p:extLst>
      <p:ext uri="{BB962C8B-B14F-4D97-AF65-F5344CB8AC3E}">
        <p14:creationId xmlns:p14="http://schemas.microsoft.com/office/powerpoint/2010/main" val="380336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15</a:t>
            </a:fld>
            <a:endParaRPr lang="en-GB"/>
          </a:p>
        </p:txBody>
      </p:sp>
    </p:spTree>
    <p:extLst>
      <p:ext uri="{BB962C8B-B14F-4D97-AF65-F5344CB8AC3E}">
        <p14:creationId xmlns:p14="http://schemas.microsoft.com/office/powerpoint/2010/main" val="334979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16</a:t>
            </a:fld>
            <a:endParaRPr lang="en-GB"/>
          </a:p>
        </p:txBody>
      </p:sp>
    </p:spTree>
    <p:extLst>
      <p:ext uri="{BB962C8B-B14F-4D97-AF65-F5344CB8AC3E}">
        <p14:creationId xmlns:p14="http://schemas.microsoft.com/office/powerpoint/2010/main" val="386539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17</a:t>
            </a:fld>
            <a:endParaRPr lang="en-GB"/>
          </a:p>
        </p:txBody>
      </p:sp>
    </p:spTree>
    <p:extLst>
      <p:ext uri="{BB962C8B-B14F-4D97-AF65-F5344CB8AC3E}">
        <p14:creationId xmlns:p14="http://schemas.microsoft.com/office/powerpoint/2010/main" val="971936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21</a:t>
            </a:fld>
            <a:endParaRPr lang="en-GB"/>
          </a:p>
        </p:txBody>
      </p:sp>
    </p:spTree>
    <p:extLst>
      <p:ext uri="{BB962C8B-B14F-4D97-AF65-F5344CB8AC3E}">
        <p14:creationId xmlns:p14="http://schemas.microsoft.com/office/powerpoint/2010/main" val="355504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22</a:t>
            </a:fld>
            <a:endParaRPr lang="en-GB"/>
          </a:p>
        </p:txBody>
      </p:sp>
    </p:spTree>
    <p:extLst>
      <p:ext uri="{BB962C8B-B14F-4D97-AF65-F5344CB8AC3E}">
        <p14:creationId xmlns:p14="http://schemas.microsoft.com/office/powerpoint/2010/main" val="143333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23</a:t>
            </a:fld>
            <a:endParaRPr lang="en-GB"/>
          </a:p>
        </p:txBody>
      </p:sp>
    </p:spTree>
    <p:extLst>
      <p:ext uri="{BB962C8B-B14F-4D97-AF65-F5344CB8AC3E}">
        <p14:creationId xmlns:p14="http://schemas.microsoft.com/office/powerpoint/2010/main" val="240575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2</a:t>
            </a:fld>
            <a:endParaRPr lang="en-GB"/>
          </a:p>
        </p:txBody>
      </p:sp>
    </p:spTree>
    <p:extLst>
      <p:ext uri="{BB962C8B-B14F-4D97-AF65-F5344CB8AC3E}">
        <p14:creationId xmlns:p14="http://schemas.microsoft.com/office/powerpoint/2010/main" val="179761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3</a:t>
            </a:fld>
            <a:endParaRPr lang="en-GB"/>
          </a:p>
        </p:txBody>
      </p:sp>
    </p:spTree>
    <p:extLst>
      <p:ext uri="{BB962C8B-B14F-4D97-AF65-F5344CB8AC3E}">
        <p14:creationId xmlns:p14="http://schemas.microsoft.com/office/powerpoint/2010/main" val="17085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4</a:t>
            </a:fld>
            <a:endParaRPr lang="en-GB"/>
          </a:p>
        </p:txBody>
      </p:sp>
    </p:spTree>
    <p:extLst>
      <p:ext uri="{BB962C8B-B14F-4D97-AF65-F5344CB8AC3E}">
        <p14:creationId xmlns:p14="http://schemas.microsoft.com/office/powerpoint/2010/main" val="119735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5</a:t>
            </a:fld>
            <a:endParaRPr lang="en-GB"/>
          </a:p>
        </p:txBody>
      </p:sp>
    </p:spTree>
    <p:extLst>
      <p:ext uri="{BB962C8B-B14F-4D97-AF65-F5344CB8AC3E}">
        <p14:creationId xmlns:p14="http://schemas.microsoft.com/office/powerpoint/2010/main" val="399642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6</a:t>
            </a:fld>
            <a:endParaRPr lang="en-GB"/>
          </a:p>
        </p:txBody>
      </p:sp>
    </p:spTree>
    <p:extLst>
      <p:ext uri="{BB962C8B-B14F-4D97-AF65-F5344CB8AC3E}">
        <p14:creationId xmlns:p14="http://schemas.microsoft.com/office/powerpoint/2010/main" val="427036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7</a:t>
            </a:fld>
            <a:endParaRPr lang="en-GB"/>
          </a:p>
        </p:txBody>
      </p:sp>
    </p:spTree>
    <p:extLst>
      <p:ext uri="{BB962C8B-B14F-4D97-AF65-F5344CB8AC3E}">
        <p14:creationId xmlns:p14="http://schemas.microsoft.com/office/powerpoint/2010/main" val="169575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9</a:t>
            </a:fld>
            <a:endParaRPr lang="en-GB"/>
          </a:p>
        </p:txBody>
      </p:sp>
    </p:spTree>
    <p:extLst>
      <p:ext uri="{BB962C8B-B14F-4D97-AF65-F5344CB8AC3E}">
        <p14:creationId xmlns:p14="http://schemas.microsoft.com/office/powerpoint/2010/main" val="407133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DA4636-AEB6-40B3-8404-DF959E69FA23}" type="slidenum">
              <a:rPr lang="en-GB" smtClean="0"/>
              <a:t>10</a:t>
            </a:fld>
            <a:endParaRPr lang="en-GB"/>
          </a:p>
        </p:txBody>
      </p:sp>
    </p:spTree>
    <p:extLst>
      <p:ext uri="{BB962C8B-B14F-4D97-AF65-F5344CB8AC3E}">
        <p14:creationId xmlns:p14="http://schemas.microsoft.com/office/powerpoint/2010/main" val="271014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072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900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009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9673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9235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18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462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11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427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017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600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918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349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3"/>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4"/>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148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2"/>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3"/>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422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5"/>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468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677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36E213-0169-4FFF-8A77-53C76F08D1BE}" type="datetimeFigureOut">
              <a:rPr lang="en-GB" smtClean="0">
                <a:solidFill>
                  <a:prstClr val="black">
                    <a:tint val="75000"/>
                  </a:prstClr>
                </a:solidFill>
              </a:rPr>
              <a:pPr/>
              <a:t>03/09/2024</a:t>
            </a:fld>
            <a:endParaRPr lang="en-GB">
              <a:solidFill>
                <a:prstClr val="black">
                  <a:tint val="75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404391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discovery.kent.sch.uk/year-groups/year-5/"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ww.discovery.kent.sch.uk/curriculum/learning-updates/year-5-learning-updat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charlton@discovery.kent.sch.uk" TargetMode="Externa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office@discovery.kent.sch.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stapley@discovery.kent.sch.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mailto:mdunne@discovery.kent.sch.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3600400"/>
          </a:xfrm>
        </p:spPr>
        <p:txBody>
          <a:bodyPr>
            <a:normAutofit fontScale="90000"/>
          </a:bodyPr>
          <a:lstStyle/>
          <a:p>
            <a:r>
              <a:rPr lang="en-GB" b="1" u="sng" dirty="0">
                <a:solidFill>
                  <a:schemeClr val="bg2"/>
                </a:solidFill>
              </a:rPr>
              <a:t>Year 5</a:t>
            </a:r>
            <a:br>
              <a:rPr lang="en-GB" dirty="0">
                <a:solidFill>
                  <a:schemeClr val="bg2"/>
                </a:solidFill>
              </a:rPr>
            </a:br>
            <a:r>
              <a:rPr lang="en-GB" dirty="0">
                <a:solidFill>
                  <a:schemeClr val="bg2"/>
                </a:solidFill>
              </a:rPr>
              <a:t>Hawking</a:t>
            </a:r>
            <a:br>
              <a:rPr lang="en-GB" dirty="0">
                <a:solidFill>
                  <a:schemeClr val="bg2"/>
                </a:solidFill>
              </a:rPr>
            </a:br>
            <a:r>
              <a:rPr lang="en-GB" dirty="0">
                <a:solidFill>
                  <a:schemeClr val="bg2"/>
                </a:solidFill>
              </a:rPr>
              <a:t>Jackson</a:t>
            </a:r>
            <a:br>
              <a:rPr lang="en-GB" dirty="0">
                <a:solidFill>
                  <a:schemeClr val="bg2"/>
                </a:solidFill>
              </a:rPr>
            </a:br>
            <a:r>
              <a:rPr lang="en-GB" dirty="0">
                <a:solidFill>
                  <a:schemeClr val="bg2"/>
                </a:solidFill>
              </a:rPr>
              <a:t>Johnson</a:t>
            </a:r>
          </a:p>
        </p:txBody>
      </p:sp>
      <p:sp>
        <p:nvSpPr>
          <p:cNvPr id="3" name="Subtitle 2"/>
          <p:cNvSpPr>
            <a:spLocks noGrp="1"/>
          </p:cNvSpPr>
          <p:nvPr>
            <p:ph type="subTitle" idx="1"/>
          </p:nvPr>
        </p:nvSpPr>
        <p:spPr>
          <a:xfrm>
            <a:off x="1371600" y="5093217"/>
            <a:ext cx="6400800" cy="1752600"/>
          </a:xfrm>
        </p:spPr>
        <p:txBody>
          <a:bodyPr/>
          <a:lstStyle/>
          <a:p>
            <a:r>
              <a:rPr lang="en-GB" dirty="0">
                <a:solidFill>
                  <a:schemeClr val="bg2"/>
                </a:solidFill>
              </a:rPr>
              <a:t>Meet the teacher</a:t>
            </a:r>
          </a:p>
          <a:p>
            <a:r>
              <a:rPr lang="en-GB" dirty="0">
                <a:solidFill>
                  <a:schemeClr val="bg2"/>
                </a:solidFill>
              </a:rPr>
              <a:t>September 2024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2" y="5693377"/>
            <a:ext cx="1114425" cy="1162050"/>
          </a:xfrm>
          <a:prstGeom prst="rect">
            <a:avLst/>
          </a:prstGeom>
        </p:spPr>
      </p:pic>
      <p:sp>
        <p:nvSpPr>
          <p:cNvPr id="5" name="Explosion 2 4"/>
          <p:cNvSpPr/>
          <p:nvPr/>
        </p:nvSpPr>
        <p:spPr>
          <a:xfrm>
            <a:off x="5004048" y="548680"/>
            <a:ext cx="3816424" cy="568863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Please sign in on the sheet at the back </a:t>
            </a:r>
            <a:r>
              <a:rPr lang="en-US" sz="2800" dirty="0">
                <a:sym typeface="Wingdings" panose="05000000000000000000" pitchFamily="2" charset="2"/>
              </a:rPr>
              <a:t></a:t>
            </a:r>
            <a:endParaRPr lang="en-GB" sz="2800" dirty="0"/>
          </a:p>
        </p:txBody>
      </p:sp>
    </p:spTree>
    <p:extLst>
      <p:ext uri="{BB962C8B-B14F-4D97-AF65-F5344CB8AC3E}">
        <p14:creationId xmlns:p14="http://schemas.microsoft.com/office/powerpoint/2010/main" val="1541491725"/>
      </p:ext>
    </p:extLst>
  </p:cSld>
  <p:clrMapOvr>
    <a:masterClrMapping/>
  </p:clrMapOvr>
  <mc:AlternateContent xmlns:mc="http://schemas.openxmlformats.org/markup-compatibility/2006" xmlns:p14="http://schemas.microsoft.com/office/powerpoint/2010/main">
    <mc:Choice Requires="p14">
      <p:transition spd="slow" p14:dur="2000" advTm="3300"/>
    </mc:Choice>
    <mc:Fallback xmlns="">
      <p:transition spd="slow" advTm="33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61" y="0"/>
            <a:ext cx="8229600" cy="1143000"/>
          </a:xfrm>
        </p:spPr>
        <p:txBody>
          <a:bodyPr/>
          <a:lstStyle/>
          <a:p>
            <a:r>
              <a:rPr lang="en-GB" dirty="0">
                <a:solidFill>
                  <a:schemeClr val="bg2"/>
                </a:solidFill>
              </a:rPr>
              <a:t>Homework Expectations</a:t>
            </a:r>
          </a:p>
        </p:txBody>
      </p:sp>
      <p:sp>
        <p:nvSpPr>
          <p:cNvPr id="7" name="Content Placeholder 6"/>
          <p:cNvSpPr>
            <a:spLocks noGrp="1"/>
          </p:cNvSpPr>
          <p:nvPr>
            <p:ph idx="1"/>
          </p:nvPr>
        </p:nvSpPr>
        <p:spPr>
          <a:xfrm>
            <a:off x="457200" y="980728"/>
            <a:ext cx="8229600" cy="5400600"/>
          </a:xfrm>
        </p:spPr>
        <p:txBody>
          <a:bodyPr>
            <a:noAutofit/>
          </a:bodyPr>
          <a:lstStyle/>
          <a:p>
            <a:pPr marL="0" indent="0">
              <a:buNone/>
            </a:pPr>
            <a:r>
              <a:rPr lang="en-GB" dirty="0">
                <a:solidFill>
                  <a:schemeClr val="bg2"/>
                </a:solidFill>
              </a:rPr>
              <a:t>Homework is introduced in Year 5 in order for the children to develop </a:t>
            </a:r>
            <a:r>
              <a:rPr lang="en-GB" b="1" dirty="0">
                <a:solidFill>
                  <a:schemeClr val="bg2"/>
                </a:solidFill>
              </a:rPr>
              <a:t>self-motivation, self-regulation </a:t>
            </a:r>
            <a:r>
              <a:rPr lang="en-GB" dirty="0">
                <a:solidFill>
                  <a:schemeClr val="bg2"/>
                </a:solidFill>
              </a:rPr>
              <a:t>and</a:t>
            </a:r>
            <a:r>
              <a:rPr lang="en-GB" b="1" dirty="0">
                <a:solidFill>
                  <a:schemeClr val="bg2"/>
                </a:solidFill>
              </a:rPr>
              <a:t> perseverance </a:t>
            </a:r>
            <a:r>
              <a:rPr lang="en-GB" dirty="0">
                <a:solidFill>
                  <a:schemeClr val="bg2"/>
                </a:solidFill>
              </a:rPr>
              <a:t>in order to be ready for secondary school and beyond!</a:t>
            </a:r>
          </a:p>
          <a:p>
            <a:pPr marL="0" indent="0">
              <a:buNone/>
            </a:pPr>
            <a:r>
              <a:rPr lang="en-GB" b="1" dirty="0">
                <a:solidFill>
                  <a:schemeClr val="bg2"/>
                </a:solidFill>
              </a:rPr>
              <a:t>Homework will be set on Friday and is due in on Wednesday</a:t>
            </a:r>
          </a:p>
          <a:p>
            <a:pPr marL="0" indent="0">
              <a:buNone/>
            </a:pPr>
            <a:r>
              <a:rPr lang="en-GB" dirty="0">
                <a:solidFill>
                  <a:schemeClr val="bg2"/>
                </a:solidFill>
              </a:rPr>
              <a:t>In Year 5, children are expected to complete </a:t>
            </a:r>
            <a:r>
              <a:rPr lang="en-GB" b="1" dirty="0">
                <a:solidFill>
                  <a:schemeClr val="bg2"/>
                </a:solidFill>
              </a:rPr>
              <a:t>one hour of homework weekly</a:t>
            </a:r>
            <a:r>
              <a:rPr lang="en-GB" dirty="0">
                <a:solidFill>
                  <a:schemeClr val="bg2"/>
                </a:solidFill>
              </a:rPr>
              <a:t> – this will be posted to their Class Dojo page. </a:t>
            </a:r>
          </a:p>
          <a:p>
            <a:pPr marL="0" indent="0">
              <a:buNone/>
            </a:pPr>
            <a:r>
              <a:rPr lang="en-GB" dirty="0">
                <a:solidFill>
                  <a:schemeClr val="bg2"/>
                </a:solidFill>
              </a:rPr>
              <a:t>This will usually consist of:</a:t>
            </a:r>
          </a:p>
          <a:p>
            <a:r>
              <a:rPr lang="en-GB" dirty="0">
                <a:solidFill>
                  <a:schemeClr val="bg2"/>
                </a:solidFill>
              </a:rPr>
              <a:t>Reading Plus </a:t>
            </a:r>
          </a:p>
          <a:p>
            <a:r>
              <a:rPr lang="en-GB" dirty="0">
                <a:solidFill>
                  <a:schemeClr val="bg2"/>
                </a:solidFill>
              </a:rPr>
              <a:t>Maths task</a:t>
            </a:r>
          </a:p>
          <a:p>
            <a:r>
              <a:rPr lang="en-US" dirty="0">
                <a:solidFill>
                  <a:schemeClr val="bg2"/>
                </a:solidFill>
              </a:rPr>
              <a:t>Spelling</a:t>
            </a:r>
          </a:p>
          <a:p>
            <a:pPr marL="0" indent="0">
              <a:buNone/>
            </a:pPr>
            <a:endParaRPr lang="en-GB" dirty="0">
              <a:solidFill>
                <a:schemeClr val="bg2"/>
              </a:solidFill>
            </a:endParaRPr>
          </a:p>
          <a:p>
            <a:pPr marL="0" indent="0">
              <a:buNone/>
            </a:pPr>
            <a:endParaRPr lang="en-GB" dirty="0">
              <a:solidFill>
                <a:schemeClr val="bg2"/>
              </a:solidFill>
            </a:endParaRPr>
          </a:p>
          <a:p>
            <a:pPr marL="0" indent="0">
              <a:buNone/>
            </a:pPr>
            <a:r>
              <a:rPr lang="en-GB" dirty="0">
                <a:solidFill>
                  <a:schemeClr val="bg2"/>
                </a:solidFill>
              </a:rPr>
              <a:t>Please encourage your child to speak to us if they don’t understand the set homework. </a:t>
            </a:r>
          </a:p>
          <a:p>
            <a:endParaRPr lang="en-GB" sz="1800" dirty="0">
              <a:solidFill>
                <a:schemeClr val="bg2"/>
              </a:solidFill>
            </a:endParaRPr>
          </a:p>
        </p:txBody>
      </p:sp>
      <p:sp>
        <p:nvSpPr>
          <p:cNvPr id="3" name="Cloud 2">
            <a:extLst>
              <a:ext uri="{FF2B5EF4-FFF2-40B4-BE49-F238E27FC236}">
                <a16:creationId xmlns:a16="http://schemas.microsoft.com/office/drawing/2014/main" id="{6D86A374-9139-47EC-A739-79006E66D12F}"/>
              </a:ext>
            </a:extLst>
          </p:cNvPr>
          <p:cNvSpPr/>
          <p:nvPr/>
        </p:nvSpPr>
        <p:spPr>
          <a:xfrm>
            <a:off x="2627784" y="3284984"/>
            <a:ext cx="6192688" cy="2520280"/>
          </a:xfrm>
          <a:prstGeom prst="cloud">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Praise and rewards will be available for homework completed in a timely manner. If homework is not completed by Friday, children will be given time to complete the work in school. </a:t>
            </a:r>
            <a:endParaRPr lang="en-GB" dirty="0">
              <a:solidFill>
                <a:srgbClr val="002060"/>
              </a:solidFill>
            </a:endParaRPr>
          </a:p>
        </p:txBody>
      </p:sp>
    </p:spTree>
    <p:extLst>
      <p:ext uri="{BB962C8B-B14F-4D97-AF65-F5344CB8AC3E}">
        <p14:creationId xmlns:p14="http://schemas.microsoft.com/office/powerpoint/2010/main" val="3197532178"/>
      </p:ext>
    </p:extLst>
  </p:cSld>
  <p:clrMapOvr>
    <a:masterClrMapping/>
  </p:clrMapOvr>
  <mc:AlternateContent xmlns:mc="http://schemas.openxmlformats.org/markup-compatibility/2006" xmlns:p14="http://schemas.microsoft.com/office/powerpoint/2010/main">
    <mc:Choice Requires="p14">
      <p:transition spd="slow" p14:dur="2000" advTm="36788"/>
    </mc:Choice>
    <mc:Fallback xmlns="">
      <p:transition spd="slow" advTm="3678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2718"/>
            <a:ext cx="7055380" cy="1400530"/>
          </a:xfrm>
        </p:spPr>
        <p:txBody>
          <a:bodyPr/>
          <a:lstStyle/>
          <a:p>
            <a:r>
              <a:rPr lang="en-GB" dirty="0">
                <a:solidFill>
                  <a:schemeClr val="bg2"/>
                </a:solidFill>
              </a:rPr>
              <a:t>Reading Expectations</a:t>
            </a:r>
          </a:p>
        </p:txBody>
      </p:sp>
      <p:sp>
        <p:nvSpPr>
          <p:cNvPr id="3" name="Content Placeholder 2"/>
          <p:cNvSpPr>
            <a:spLocks noGrp="1"/>
          </p:cNvSpPr>
          <p:nvPr>
            <p:ph idx="1"/>
          </p:nvPr>
        </p:nvSpPr>
        <p:spPr>
          <a:xfrm>
            <a:off x="179511" y="1249743"/>
            <a:ext cx="8649323" cy="4195481"/>
          </a:xfrm>
        </p:spPr>
        <p:txBody>
          <a:bodyPr/>
          <a:lstStyle/>
          <a:p>
            <a:pPr marL="0" indent="0">
              <a:buNone/>
            </a:pPr>
            <a:r>
              <a:rPr lang="en-GB" dirty="0">
                <a:solidFill>
                  <a:schemeClr val="bg2"/>
                </a:solidFill>
              </a:rPr>
              <a:t>Year 5 will have reading records.  This is to ensure that both parents and teachers are able to track what children are reading. </a:t>
            </a:r>
          </a:p>
          <a:p>
            <a:pPr marL="0" indent="0">
              <a:buNone/>
            </a:pPr>
            <a:r>
              <a:rPr lang="en-GB" dirty="0">
                <a:solidFill>
                  <a:schemeClr val="bg2"/>
                </a:solidFill>
              </a:rPr>
              <a:t>Children are able to write in this themselves and there is a space for adults at home and teachers to sign at the end of the week.</a:t>
            </a:r>
          </a:p>
          <a:p>
            <a:pPr marL="0" indent="0">
              <a:buNone/>
            </a:pPr>
            <a:endParaRPr lang="en-GB" dirty="0">
              <a:solidFill>
                <a:schemeClr val="bg2"/>
              </a:solidFill>
            </a:endParaRPr>
          </a:p>
        </p:txBody>
      </p:sp>
      <p:pic>
        <p:nvPicPr>
          <p:cNvPr id="1026" name="Picture 2" descr="Image preview">
            <a:extLst>
              <a:ext uri="{FF2B5EF4-FFF2-40B4-BE49-F238E27FC236}">
                <a16:creationId xmlns:a16="http://schemas.microsoft.com/office/drawing/2014/main" id="{B13DBE11-27B9-4EB2-B3F9-0FBD7E029A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9" b="5760"/>
          <a:stretch/>
        </p:blipFill>
        <p:spPr bwMode="auto">
          <a:xfrm>
            <a:off x="2065800" y="2650273"/>
            <a:ext cx="5012399" cy="402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3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61950"/>
            <a:ext cx="6447501" cy="990600"/>
          </a:xfrm>
        </p:spPr>
        <p:txBody>
          <a:bodyPr/>
          <a:lstStyle/>
          <a:p>
            <a:r>
              <a:rPr lang="en-GB" b="1" u="sng" dirty="0">
                <a:solidFill>
                  <a:schemeClr val="bg2"/>
                </a:solidFill>
              </a:rPr>
              <a:t>Reading Trees</a:t>
            </a:r>
          </a:p>
        </p:txBody>
      </p:sp>
      <p:sp>
        <p:nvSpPr>
          <p:cNvPr id="3" name="Content Placeholder 2"/>
          <p:cNvSpPr>
            <a:spLocks noGrp="1"/>
          </p:cNvSpPr>
          <p:nvPr>
            <p:ph idx="1"/>
          </p:nvPr>
        </p:nvSpPr>
        <p:spPr>
          <a:xfrm>
            <a:off x="478608" y="1352550"/>
            <a:ext cx="7405759" cy="5316810"/>
          </a:xfrm>
        </p:spPr>
        <p:txBody>
          <a:bodyPr>
            <a:normAutofit/>
          </a:bodyPr>
          <a:lstStyle/>
          <a:p>
            <a:r>
              <a:rPr lang="en-GB" sz="1800" dirty="0">
                <a:solidFill>
                  <a:schemeClr val="bg2"/>
                </a:solidFill>
              </a:rPr>
              <a:t>Our Reading Trees inspire children to read high quality texts for their year group.</a:t>
            </a:r>
          </a:p>
          <a:p>
            <a:r>
              <a:rPr lang="en-GB" sz="1800" dirty="0">
                <a:solidFill>
                  <a:schemeClr val="bg2"/>
                </a:solidFill>
              </a:rPr>
              <a:t>The aim is to ensure that children read a wider range of poetry, fiction and non-fiction throughout the year.</a:t>
            </a:r>
          </a:p>
          <a:p>
            <a:r>
              <a:rPr lang="en-GB" sz="1800" dirty="0">
                <a:solidFill>
                  <a:schemeClr val="bg2"/>
                </a:solidFill>
              </a:rPr>
              <a:t>When children have read </a:t>
            </a:r>
            <a:r>
              <a:rPr lang="en-GB" sz="1800" b="1" u="sng" dirty="0">
                <a:solidFill>
                  <a:schemeClr val="bg2"/>
                </a:solidFill>
              </a:rPr>
              <a:t>30 books </a:t>
            </a:r>
            <a:r>
              <a:rPr lang="en-GB" sz="1800" dirty="0">
                <a:solidFill>
                  <a:schemeClr val="bg2"/>
                </a:solidFill>
              </a:rPr>
              <a:t>, they earn a </a:t>
            </a:r>
            <a:r>
              <a:rPr lang="en-GB" sz="1800" b="1" u="sng" dirty="0">
                <a:solidFill>
                  <a:schemeClr val="bg2"/>
                </a:solidFill>
              </a:rPr>
              <a:t>Gold Certificate. </a:t>
            </a:r>
          </a:p>
          <a:p>
            <a:r>
              <a:rPr lang="en-GB" sz="1800" dirty="0">
                <a:solidFill>
                  <a:schemeClr val="bg2"/>
                </a:solidFill>
              </a:rPr>
              <a:t>When they read </a:t>
            </a:r>
            <a:r>
              <a:rPr lang="en-GB" sz="1800" b="1" u="sng" dirty="0">
                <a:solidFill>
                  <a:schemeClr val="bg2"/>
                </a:solidFill>
              </a:rPr>
              <a:t>20 books, </a:t>
            </a:r>
            <a:r>
              <a:rPr lang="en-GB" sz="1800" dirty="0">
                <a:solidFill>
                  <a:schemeClr val="bg2"/>
                </a:solidFill>
              </a:rPr>
              <a:t>they can earn a </a:t>
            </a:r>
            <a:r>
              <a:rPr lang="en-GB" sz="1800" b="1" u="sng" dirty="0">
                <a:solidFill>
                  <a:schemeClr val="bg2"/>
                </a:solidFill>
              </a:rPr>
              <a:t>Silver Certificate.</a:t>
            </a:r>
          </a:p>
          <a:p>
            <a:r>
              <a:rPr lang="en-GB" sz="1800" dirty="0">
                <a:solidFill>
                  <a:schemeClr val="bg2"/>
                </a:solidFill>
              </a:rPr>
              <a:t>When they read </a:t>
            </a:r>
            <a:r>
              <a:rPr lang="en-GB" sz="1800" b="1" u="sng" dirty="0">
                <a:solidFill>
                  <a:schemeClr val="bg2"/>
                </a:solidFill>
              </a:rPr>
              <a:t>10 books, </a:t>
            </a:r>
            <a:r>
              <a:rPr lang="en-GB" sz="1800" dirty="0">
                <a:solidFill>
                  <a:schemeClr val="bg2"/>
                </a:solidFill>
              </a:rPr>
              <a:t>they can earn a </a:t>
            </a:r>
            <a:r>
              <a:rPr lang="en-GB" sz="1800" b="1" u="sng" dirty="0">
                <a:solidFill>
                  <a:schemeClr val="bg2"/>
                </a:solidFill>
              </a:rPr>
              <a:t>Bronze Certificate!</a:t>
            </a:r>
          </a:p>
          <a:p>
            <a:r>
              <a:rPr lang="en-GB" sz="1800" dirty="0">
                <a:solidFill>
                  <a:schemeClr val="bg2"/>
                </a:solidFill>
              </a:rPr>
              <a:t>Books can be taken home, but </a:t>
            </a:r>
            <a:r>
              <a:rPr lang="en-GB" sz="1800" b="1" u="sng" dirty="0">
                <a:solidFill>
                  <a:schemeClr val="bg2"/>
                </a:solidFill>
              </a:rPr>
              <a:t>we ask that they are well looked after and returned</a:t>
            </a:r>
            <a:r>
              <a:rPr lang="en-GB" sz="1800" dirty="0">
                <a:solidFill>
                  <a:schemeClr val="bg2"/>
                </a:solidFill>
              </a:rPr>
              <a:t>. Teachers from each class will be monitoring which books are going home.</a:t>
            </a:r>
          </a:p>
          <a:p>
            <a:r>
              <a:rPr lang="en-GB" sz="1800" dirty="0">
                <a:solidFill>
                  <a:schemeClr val="bg2"/>
                </a:solidFill>
              </a:rPr>
              <a:t>Please share the books with your child. If the book is too challenging for your child to read, please read to them or take turn to read with them. </a:t>
            </a:r>
          </a:p>
          <a:p>
            <a:r>
              <a:rPr lang="en-GB" sz="1800" dirty="0">
                <a:solidFill>
                  <a:schemeClr val="bg2"/>
                </a:solidFill>
              </a:rPr>
              <a:t>Our Reading Tree list will be in your child’s reading record. </a:t>
            </a:r>
          </a:p>
          <a:p>
            <a:endParaRPr lang="en-GB" sz="2800" dirty="0">
              <a:solidFill>
                <a:schemeClr val="bg2"/>
              </a:solidFill>
            </a:endParaRPr>
          </a:p>
          <a:p>
            <a:endParaRPr lang="en-GB" sz="2400" dirty="0">
              <a:solidFill>
                <a:schemeClr val="bg2"/>
              </a:solidFill>
            </a:endParaRPr>
          </a:p>
        </p:txBody>
      </p:sp>
      <p:pic>
        <p:nvPicPr>
          <p:cNvPr id="6" name="Picture 5" descr="C:\Users\fpatel\Downloads\Screenshot_20220623_215015_com.instagram.android (2).jpg">
            <a:extLst>
              <a:ext uri="{FF2B5EF4-FFF2-40B4-BE49-F238E27FC236}">
                <a16:creationId xmlns:a16="http://schemas.microsoft.com/office/drawing/2014/main" id="{E09550FE-944C-44C9-82E1-74846C651AF4}"/>
              </a:ext>
            </a:extLst>
          </p:cNvPr>
          <p:cNvPicPr/>
          <p:nvPr/>
        </p:nvPicPr>
        <p:blipFill rotWithShape="1">
          <a:blip r:embed="rId2" cstate="print">
            <a:extLst>
              <a:ext uri="{28A0092B-C50C-407E-A947-70E740481C1C}">
                <a14:useLocalDpi xmlns:a14="http://schemas.microsoft.com/office/drawing/2010/main" val="0"/>
              </a:ext>
            </a:extLst>
          </a:blip>
          <a:srcRect t="17398" r="14992" b="48793"/>
          <a:stretch/>
        </p:blipFill>
        <p:spPr bwMode="auto">
          <a:xfrm>
            <a:off x="5817177" y="106153"/>
            <a:ext cx="1619672" cy="12756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334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rPr>
              <a:t>Presentation and Standards</a:t>
            </a:r>
            <a:endParaRPr lang="en-GB" sz="3600" dirty="0">
              <a:solidFill>
                <a:schemeClr val="bg2"/>
              </a:solidFill>
            </a:endParaRPr>
          </a:p>
        </p:txBody>
      </p:sp>
      <p:sp>
        <p:nvSpPr>
          <p:cNvPr id="4" name="Rectangle 3"/>
          <p:cNvSpPr/>
          <p:nvPr/>
        </p:nvSpPr>
        <p:spPr>
          <a:xfrm rot="21004200">
            <a:off x="551968" y="1524232"/>
            <a:ext cx="2734627" cy="2476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2"/>
                </a:solidFill>
                <a:latin typeface="Comic Sans MS" panose="030F0702030302020204" pitchFamily="66" charset="0"/>
              </a:rPr>
              <a:t>Only use handwriting pens for all writing – no biro pens for school work. </a:t>
            </a:r>
          </a:p>
          <a:p>
            <a:pPr algn="ctr"/>
            <a:r>
              <a:rPr lang="en-GB" sz="2000" dirty="0">
                <a:solidFill>
                  <a:schemeClr val="bg2"/>
                </a:solidFill>
                <a:latin typeface="Comic Sans MS" panose="030F0702030302020204" pitchFamily="66" charset="0"/>
              </a:rPr>
              <a:t>Pencil for maths work.</a:t>
            </a:r>
          </a:p>
        </p:txBody>
      </p:sp>
      <p:sp>
        <p:nvSpPr>
          <p:cNvPr id="5" name="Rectangle 4"/>
          <p:cNvSpPr/>
          <p:nvPr/>
        </p:nvSpPr>
        <p:spPr>
          <a:xfrm>
            <a:off x="3605427" y="1801498"/>
            <a:ext cx="2735329" cy="25445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latin typeface="Comic Sans MS" panose="030F0702030302020204" pitchFamily="66" charset="0"/>
              </a:rPr>
              <a:t>Keep book covers, name labels and trays neat –no writing or doodling on these.</a:t>
            </a:r>
          </a:p>
        </p:txBody>
      </p:sp>
      <p:sp>
        <p:nvSpPr>
          <p:cNvPr id="6" name="Rectangle 5"/>
          <p:cNvSpPr/>
          <p:nvPr/>
        </p:nvSpPr>
        <p:spPr>
          <a:xfrm rot="704666">
            <a:off x="6341929" y="1853656"/>
            <a:ext cx="2365808" cy="20587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latin typeface="Comic Sans MS" panose="030F0702030302020204" pitchFamily="66" charset="0"/>
              </a:rPr>
              <a:t>Maths question numbers written in a margin recorded in brackets:</a:t>
            </a:r>
          </a:p>
          <a:p>
            <a:pPr algn="ctr"/>
            <a:endParaRPr lang="en-GB" dirty="0">
              <a:solidFill>
                <a:schemeClr val="bg2"/>
              </a:solidFill>
              <a:latin typeface="Comic Sans MS" panose="030F0702030302020204" pitchFamily="66" charset="0"/>
            </a:endParaRPr>
          </a:p>
          <a:p>
            <a:pPr algn="ctr"/>
            <a:r>
              <a:rPr lang="en-GB" dirty="0">
                <a:solidFill>
                  <a:schemeClr val="bg2"/>
                </a:solidFill>
                <a:latin typeface="Comic Sans MS" panose="030F0702030302020204" pitchFamily="66" charset="0"/>
              </a:rPr>
              <a:t>1) </a:t>
            </a:r>
          </a:p>
        </p:txBody>
      </p:sp>
      <p:sp>
        <p:nvSpPr>
          <p:cNvPr id="7" name="Rectangle 6"/>
          <p:cNvSpPr/>
          <p:nvPr/>
        </p:nvSpPr>
        <p:spPr>
          <a:xfrm rot="21004200">
            <a:off x="822056" y="4803930"/>
            <a:ext cx="3439018" cy="14356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2"/>
                </a:solidFill>
                <a:latin typeface="Comic Sans MS" panose="030F0702030302020204" pitchFamily="66" charset="0"/>
              </a:rPr>
              <a:t>All lines drawn with a ruler. </a:t>
            </a:r>
          </a:p>
          <a:p>
            <a:pPr marL="285750" indent="-285750">
              <a:buFont typeface="Arial" panose="020B0604020202020204" pitchFamily="34" charset="0"/>
              <a:buChar char="•"/>
            </a:pPr>
            <a:r>
              <a:rPr lang="en-GB" sz="1500" dirty="0">
                <a:solidFill>
                  <a:schemeClr val="bg2"/>
                </a:solidFill>
                <a:latin typeface="Comic Sans MS" panose="030F0702030302020204" pitchFamily="66" charset="0"/>
              </a:rPr>
              <a:t>Dates and headings underlined in pencil. </a:t>
            </a:r>
          </a:p>
          <a:p>
            <a:pPr marL="285750" indent="-285750">
              <a:buFont typeface="Arial" panose="020B0604020202020204" pitchFamily="34" charset="0"/>
              <a:buChar char="•"/>
            </a:pPr>
            <a:r>
              <a:rPr lang="en-GB" sz="1500" dirty="0">
                <a:solidFill>
                  <a:schemeClr val="bg2"/>
                </a:solidFill>
                <a:latin typeface="Comic Sans MS" panose="030F0702030302020204" pitchFamily="66" charset="0"/>
              </a:rPr>
              <a:t>All labelled diagrams use a ruler for labels.</a:t>
            </a:r>
          </a:p>
        </p:txBody>
      </p:sp>
      <p:sp>
        <p:nvSpPr>
          <p:cNvPr id="8" name="Rectangle 7"/>
          <p:cNvSpPr/>
          <p:nvPr/>
        </p:nvSpPr>
        <p:spPr>
          <a:xfrm rot="171817">
            <a:off x="5390891" y="4622514"/>
            <a:ext cx="3552410" cy="116178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2"/>
                </a:solidFill>
                <a:latin typeface="Comic Sans MS" panose="030F0702030302020204" pitchFamily="66" charset="0"/>
              </a:rPr>
              <a:t>Colouring in books in coloured pencil only.</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6833" y="1308786"/>
            <a:ext cx="1512812" cy="39810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89638">
            <a:off x="2689279" y="3284042"/>
            <a:ext cx="1274233" cy="127423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55" y="3676369"/>
            <a:ext cx="1083147" cy="108314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9100" y="4646278"/>
            <a:ext cx="1445456" cy="722728"/>
          </a:xfrm>
          <a:prstGeom prst="rect">
            <a:avLst/>
          </a:prstGeom>
        </p:spPr>
      </p:pic>
    </p:spTree>
    <p:extLst>
      <p:ext uri="{BB962C8B-B14F-4D97-AF65-F5344CB8AC3E}">
        <p14:creationId xmlns:p14="http://schemas.microsoft.com/office/powerpoint/2010/main" val="1239114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208912" cy="5632311"/>
          </a:xfrm>
          <a:prstGeom prst="rect">
            <a:avLst/>
          </a:prstGeom>
          <a:noFill/>
        </p:spPr>
        <p:txBody>
          <a:bodyPr wrap="square" rtlCol="0">
            <a:spAutoFit/>
          </a:bodyPr>
          <a:lstStyle/>
          <a:p>
            <a:r>
              <a:rPr lang="en-GB" sz="4000" dirty="0">
                <a:solidFill>
                  <a:schemeClr val="bg2"/>
                </a:solidFill>
                <a:latin typeface="+mj-lt"/>
              </a:rPr>
              <a:t>Rewards </a:t>
            </a:r>
          </a:p>
          <a:p>
            <a:endParaRPr lang="en-GB" sz="4000" dirty="0">
              <a:solidFill>
                <a:schemeClr val="bg2"/>
              </a:solidFill>
              <a:latin typeface="+mj-lt"/>
            </a:endParaRPr>
          </a:p>
          <a:p>
            <a:r>
              <a:rPr lang="en-GB" sz="2800" dirty="0">
                <a:solidFill>
                  <a:schemeClr val="bg2"/>
                </a:solidFill>
                <a:latin typeface="+mj-lt"/>
              </a:rPr>
              <a:t>By displaying our school values of </a:t>
            </a:r>
            <a:r>
              <a:rPr lang="en-GB" sz="2800" b="1" dirty="0">
                <a:solidFill>
                  <a:schemeClr val="bg2"/>
                </a:solidFill>
                <a:latin typeface="+mj-lt"/>
              </a:rPr>
              <a:t>kindness</a:t>
            </a:r>
            <a:r>
              <a:rPr lang="en-GB" sz="2800" dirty="0">
                <a:solidFill>
                  <a:schemeClr val="bg2"/>
                </a:solidFill>
                <a:latin typeface="+mj-lt"/>
              </a:rPr>
              <a:t>, </a:t>
            </a:r>
            <a:r>
              <a:rPr lang="en-GB" sz="2800" b="1" dirty="0">
                <a:solidFill>
                  <a:schemeClr val="bg2"/>
                </a:solidFill>
                <a:latin typeface="+mj-lt"/>
              </a:rPr>
              <a:t>respect, friendship, honesty </a:t>
            </a:r>
            <a:r>
              <a:rPr lang="en-GB" sz="2800" dirty="0">
                <a:solidFill>
                  <a:schemeClr val="bg2"/>
                </a:solidFill>
                <a:latin typeface="+mj-lt"/>
              </a:rPr>
              <a:t>and</a:t>
            </a:r>
            <a:r>
              <a:rPr lang="en-GB" sz="2800" b="1" dirty="0">
                <a:solidFill>
                  <a:schemeClr val="bg2"/>
                </a:solidFill>
                <a:latin typeface="+mj-lt"/>
              </a:rPr>
              <a:t> perseverance, </a:t>
            </a:r>
            <a:r>
              <a:rPr lang="en-GB" sz="2800" dirty="0">
                <a:solidFill>
                  <a:schemeClr val="bg2"/>
                </a:solidFill>
                <a:latin typeface="+mj-lt"/>
              </a:rPr>
              <a:t>children earn:</a:t>
            </a:r>
          </a:p>
          <a:p>
            <a:endParaRPr lang="en-GB" sz="2800" dirty="0">
              <a:solidFill>
                <a:schemeClr val="bg2"/>
              </a:solidFill>
              <a:latin typeface="+mj-lt"/>
            </a:endParaRPr>
          </a:p>
          <a:p>
            <a:pPr marL="285750" indent="-285750">
              <a:buFont typeface="Arial" panose="020B0604020202020204" pitchFamily="34" charset="0"/>
              <a:buChar char="•"/>
            </a:pPr>
            <a:r>
              <a:rPr lang="en-GB" sz="2800" dirty="0">
                <a:solidFill>
                  <a:schemeClr val="bg2"/>
                </a:solidFill>
                <a:latin typeface="+mj-lt"/>
              </a:rPr>
              <a:t>Value points </a:t>
            </a:r>
          </a:p>
          <a:p>
            <a:pPr marL="285750" indent="-285750">
              <a:buFont typeface="Arial" panose="020B0604020202020204" pitchFamily="34" charset="0"/>
              <a:buChar char="•"/>
            </a:pPr>
            <a:r>
              <a:rPr lang="en-GB" sz="2800" dirty="0">
                <a:solidFill>
                  <a:schemeClr val="bg2"/>
                </a:solidFill>
                <a:latin typeface="+mj-lt"/>
              </a:rPr>
              <a:t>Star of the Week certificates</a:t>
            </a:r>
          </a:p>
          <a:p>
            <a:pPr marL="285750" indent="-285750">
              <a:buFont typeface="Arial" panose="020B0604020202020204" pitchFamily="34" charset="0"/>
              <a:buChar char="•"/>
            </a:pPr>
            <a:r>
              <a:rPr lang="en-GB" sz="2800" dirty="0">
                <a:solidFill>
                  <a:schemeClr val="bg2"/>
                </a:solidFill>
                <a:latin typeface="+mj-lt"/>
              </a:rPr>
              <a:t>Postcards of praise</a:t>
            </a:r>
          </a:p>
          <a:p>
            <a:pPr marL="285750" indent="-285750">
              <a:buFont typeface="Arial" panose="020B0604020202020204" pitchFamily="34" charset="0"/>
              <a:buChar char="•"/>
            </a:pPr>
            <a:r>
              <a:rPr lang="en-GB" sz="2800" dirty="0">
                <a:solidFill>
                  <a:schemeClr val="bg2"/>
                </a:solidFill>
                <a:latin typeface="+mj-lt"/>
              </a:rPr>
              <a:t>Excellence Awards at the end of term</a:t>
            </a:r>
          </a:p>
          <a:p>
            <a:pPr marL="285750" indent="-285750">
              <a:buFont typeface="Arial" panose="020B0604020202020204" pitchFamily="34" charset="0"/>
              <a:buChar char="•"/>
            </a:pPr>
            <a:r>
              <a:rPr lang="en-US" sz="2800" dirty="0">
                <a:solidFill>
                  <a:schemeClr val="bg2"/>
                </a:solidFill>
                <a:latin typeface="+mj-lt"/>
              </a:rPr>
              <a:t>Dojo points or Table points</a:t>
            </a:r>
          </a:p>
          <a:p>
            <a:endParaRPr lang="en-US" sz="2800" dirty="0">
              <a:solidFill>
                <a:schemeClr val="bg2"/>
              </a:solidFill>
              <a:latin typeface="+mj-lt"/>
            </a:endParaRPr>
          </a:p>
        </p:txBody>
      </p:sp>
      <p:pic>
        <p:nvPicPr>
          <p:cNvPr id="3" name="Picture 2" descr="Download &lt;strong&gt;Rewards&lt;/strong&gt; Free &lt;strong&gt;Clipart&lt;/strong&gt; HD HQ PNG Image | FreePNGIm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380235"/>
            <a:ext cx="3940706" cy="1477765"/>
          </a:xfrm>
          <a:prstGeom prst="rect">
            <a:avLst/>
          </a:prstGeom>
        </p:spPr>
      </p:pic>
    </p:spTree>
    <p:extLst>
      <p:ext uri="{BB962C8B-B14F-4D97-AF65-F5344CB8AC3E}">
        <p14:creationId xmlns:p14="http://schemas.microsoft.com/office/powerpoint/2010/main" val="4212502986"/>
      </p:ext>
    </p:extLst>
  </p:cSld>
  <p:clrMapOvr>
    <a:masterClrMapping/>
  </p:clrMapOvr>
  <mc:AlternateContent xmlns:mc="http://schemas.openxmlformats.org/markup-compatibility/2006" xmlns:p14="http://schemas.microsoft.com/office/powerpoint/2010/main">
    <mc:Choice Requires="p14">
      <p:transition spd="slow" p14:dur="2000" advTm="13662"/>
    </mc:Choice>
    <mc:Fallback xmlns="">
      <p:transition spd="slow" advTm="1366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a:noFill/>
        </p:spPr>
        <p:txBody>
          <a:bodyPr/>
          <a:lstStyle/>
          <a:p>
            <a:r>
              <a:rPr lang="en-GB" dirty="0">
                <a:solidFill>
                  <a:srgbClr val="002060"/>
                </a:solidFill>
              </a:rPr>
              <a:t>Sanctions</a:t>
            </a:r>
          </a:p>
        </p:txBody>
      </p:sp>
      <p:sp>
        <p:nvSpPr>
          <p:cNvPr id="3" name="Content Placeholder 2"/>
          <p:cNvSpPr>
            <a:spLocks noGrp="1"/>
          </p:cNvSpPr>
          <p:nvPr>
            <p:ph idx="1"/>
          </p:nvPr>
        </p:nvSpPr>
        <p:spPr>
          <a:xfrm>
            <a:off x="323528" y="1340768"/>
            <a:ext cx="8229600" cy="5040560"/>
          </a:xfrm>
          <a:noFill/>
        </p:spPr>
        <p:txBody>
          <a:bodyPr>
            <a:normAutofit fontScale="77500" lnSpcReduction="20000"/>
          </a:bodyPr>
          <a:lstStyle/>
          <a:p>
            <a:pPr marL="457207" lvl="1" indent="0">
              <a:buNone/>
            </a:pPr>
            <a:endParaRPr lang="en-GB" sz="3400" dirty="0">
              <a:solidFill>
                <a:srgbClr val="002060"/>
              </a:solidFill>
            </a:endParaRPr>
          </a:p>
          <a:p>
            <a:pPr marL="457207" lvl="1" indent="0">
              <a:buNone/>
            </a:pPr>
            <a:r>
              <a:rPr lang="en-GB" sz="3400" dirty="0">
                <a:solidFill>
                  <a:srgbClr val="002060"/>
                </a:solidFill>
              </a:rPr>
              <a:t>In Year 5, we continue to follow our school behaviour policy and issue sanctions where appropriate. </a:t>
            </a:r>
          </a:p>
          <a:p>
            <a:pPr marL="457207" lvl="1" indent="0">
              <a:buNone/>
            </a:pPr>
            <a:r>
              <a:rPr lang="en-GB" sz="3400" dirty="0">
                <a:solidFill>
                  <a:srgbClr val="002060"/>
                </a:solidFill>
              </a:rPr>
              <a:t>These may be:</a:t>
            </a:r>
          </a:p>
          <a:p>
            <a:pPr lvl="1"/>
            <a:r>
              <a:rPr lang="en-GB" sz="3400" dirty="0">
                <a:solidFill>
                  <a:srgbClr val="002060"/>
                </a:solidFill>
              </a:rPr>
              <a:t>Missing a portion of break/ lunch in order to discuss an incident</a:t>
            </a:r>
          </a:p>
          <a:p>
            <a:pPr lvl="1"/>
            <a:r>
              <a:rPr lang="en-GB" sz="3400" dirty="0">
                <a:solidFill>
                  <a:srgbClr val="002060"/>
                </a:solidFill>
              </a:rPr>
              <a:t>Parent contact, if deemed necessary.  </a:t>
            </a:r>
          </a:p>
          <a:p>
            <a:pPr marL="457207" lvl="1" indent="0">
              <a:buNone/>
            </a:pPr>
            <a:endParaRPr lang="en-GB" sz="3400" dirty="0">
              <a:solidFill>
                <a:srgbClr val="002060"/>
              </a:solidFill>
            </a:endParaRPr>
          </a:p>
          <a:p>
            <a:pPr marL="457207" lvl="1" indent="0">
              <a:buNone/>
            </a:pPr>
            <a:r>
              <a:rPr lang="en-GB" sz="3400" dirty="0">
                <a:solidFill>
                  <a:srgbClr val="002060"/>
                </a:solidFill>
              </a:rPr>
              <a:t>Some serious or ongoing incidents may be escalated to the Year Group Lead, Senior Leaders, Deputy Head or the Headteacher. </a:t>
            </a:r>
          </a:p>
          <a:p>
            <a:endParaRPr lang="en-GB" dirty="0"/>
          </a:p>
        </p:txBody>
      </p:sp>
    </p:spTree>
    <p:extLst>
      <p:ext uri="{BB962C8B-B14F-4D97-AF65-F5344CB8AC3E}">
        <p14:creationId xmlns:p14="http://schemas.microsoft.com/office/powerpoint/2010/main" val="3877431405"/>
      </p:ext>
    </p:extLst>
  </p:cSld>
  <p:clrMapOvr>
    <a:masterClrMapping/>
  </p:clrMapOvr>
  <mc:AlternateContent xmlns:mc="http://schemas.openxmlformats.org/markup-compatibility/2006" xmlns:p14="http://schemas.microsoft.com/office/powerpoint/2010/main">
    <mc:Choice Requires="p14">
      <p:transition spd="slow" p14:dur="2000" advTm="15233"/>
    </mc:Choice>
    <mc:Fallback xmlns="">
      <p:transition spd="slow" advTm="1523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New to Year 5: Phones</a:t>
            </a:r>
            <a:endParaRPr lang="en-GB" dirty="0">
              <a:solidFill>
                <a:schemeClr val="bg2"/>
              </a:solidFill>
            </a:endParaRPr>
          </a:p>
        </p:txBody>
      </p:sp>
      <p:sp>
        <p:nvSpPr>
          <p:cNvPr id="3" name="Content Placeholder 2"/>
          <p:cNvSpPr>
            <a:spLocks noGrp="1"/>
          </p:cNvSpPr>
          <p:nvPr>
            <p:ph idx="1"/>
          </p:nvPr>
        </p:nvSpPr>
        <p:spPr>
          <a:xfrm>
            <a:off x="656573" y="1484784"/>
            <a:ext cx="6711654" cy="4195481"/>
          </a:xfrm>
        </p:spPr>
        <p:txBody>
          <a:bodyPr>
            <a:normAutofit/>
          </a:bodyPr>
          <a:lstStyle/>
          <a:p>
            <a:r>
              <a:rPr lang="en-US" sz="2800" dirty="0">
                <a:solidFill>
                  <a:schemeClr val="bg2"/>
                </a:solidFill>
              </a:rPr>
              <a:t>If your child brings a phone into school, </a:t>
            </a:r>
            <a:r>
              <a:rPr lang="en-US" sz="2800" b="1" dirty="0">
                <a:solidFill>
                  <a:schemeClr val="bg2"/>
                </a:solidFill>
              </a:rPr>
              <a:t>it must be switched off at the gate.</a:t>
            </a:r>
          </a:p>
          <a:p>
            <a:endParaRPr lang="en-US" sz="2800" b="1" dirty="0">
              <a:solidFill>
                <a:schemeClr val="bg2"/>
              </a:solidFill>
            </a:endParaRPr>
          </a:p>
          <a:p>
            <a:pPr>
              <a:spcBef>
                <a:spcPts val="0"/>
              </a:spcBef>
            </a:pPr>
            <a:r>
              <a:rPr lang="en-US" sz="2800" dirty="0">
                <a:solidFill>
                  <a:schemeClr val="bg2"/>
                </a:solidFill>
              </a:rPr>
              <a:t>Your child’s phone will be kept in a phone box in class during the day and returned at the end of </a:t>
            </a:r>
          </a:p>
          <a:p>
            <a:pPr marL="0" indent="0">
              <a:spcBef>
                <a:spcPts val="0"/>
              </a:spcBef>
              <a:buNone/>
            </a:pPr>
            <a:r>
              <a:rPr lang="en-US" sz="2800" dirty="0">
                <a:solidFill>
                  <a:schemeClr val="bg2"/>
                </a:solidFill>
              </a:rPr>
              <a:t>   the day.</a:t>
            </a:r>
            <a:endParaRPr lang="en-GB" sz="2800" dirty="0">
              <a:solidFill>
                <a:schemeClr val="bg2"/>
              </a:solidFill>
            </a:endParaRPr>
          </a:p>
        </p:txBody>
      </p:sp>
      <p:pic>
        <p:nvPicPr>
          <p:cNvPr id="4" name="Picture 3" descr="Iphone &lt;strong&gt;Cellphone&lt;/strong&gt; Smartphone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143" y="3140968"/>
            <a:ext cx="2824314" cy="2880320"/>
          </a:xfrm>
          <a:prstGeom prst="rect">
            <a:avLst/>
          </a:prstGeom>
        </p:spPr>
      </p:pic>
    </p:spTree>
    <p:extLst>
      <p:ext uri="{BB962C8B-B14F-4D97-AF65-F5344CB8AC3E}">
        <p14:creationId xmlns:p14="http://schemas.microsoft.com/office/powerpoint/2010/main" val="1839111434"/>
      </p:ext>
    </p:extLst>
  </p:cSld>
  <p:clrMapOvr>
    <a:masterClrMapping/>
  </p:clrMapOvr>
  <mc:AlternateContent xmlns:mc="http://schemas.openxmlformats.org/markup-compatibility/2006" xmlns:p14="http://schemas.microsoft.com/office/powerpoint/2010/main">
    <mc:Choice Requires="p14">
      <p:transition spd="slow" p14:dur="2000" advTm="13226"/>
    </mc:Choice>
    <mc:Fallback xmlns="">
      <p:transition spd="slow" advTm="132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New to Year 5: Walking Home</a:t>
            </a:r>
            <a:endParaRPr lang="en-GB" dirty="0">
              <a:solidFill>
                <a:schemeClr val="bg2"/>
              </a:solidFill>
            </a:endParaRPr>
          </a:p>
        </p:txBody>
      </p:sp>
      <p:sp>
        <p:nvSpPr>
          <p:cNvPr id="3" name="Content Placeholder 2"/>
          <p:cNvSpPr>
            <a:spLocks noGrp="1"/>
          </p:cNvSpPr>
          <p:nvPr>
            <p:ph idx="1"/>
          </p:nvPr>
        </p:nvSpPr>
        <p:spPr>
          <a:xfrm>
            <a:off x="484710" y="1951947"/>
            <a:ext cx="6711654" cy="4195481"/>
          </a:xfrm>
        </p:spPr>
        <p:txBody>
          <a:bodyPr>
            <a:normAutofit/>
          </a:bodyPr>
          <a:lstStyle/>
          <a:p>
            <a:r>
              <a:rPr lang="en-US" sz="2800" dirty="0">
                <a:solidFill>
                  <a:schemeClr val="bg2"/>
                </a:solidFill>
              </a:rPr>
              <a:t>Children in Year 5 are allowed to walk home alone – with your permission</a:t>
            </a:r>
          </a:p>
          <a:p>
            <a:r>
              <a:rPr lang="en-US" sz="2800" dirty="0">
                <a:solidFill>
                  <a:schemeClr val="bg2"/>
                </a:solidFill>
              </a:rPr>
              <a:t>We will need </a:t>
            </a:r>
            <a:r>
              <a:rPr lang="en-US" sz="2800" b="1" dirty="0">
                <a:solidFill>
                  <a:schemeClr val="bg2"/>
                </a:solidFill>
              </a:rPr>
              <a:t>written</a:t>
            </a:r>
            <a:r>
              <a:rPr lang="en-US" sz="2800" dirty="0">
                <a:solidFill>
                  <a:schemeClr val="bg2"/>
                </a:solidFill>
              </a:rPr>
              <a:t> </a:t>
            </a:r>
            <a:r>
              <a:rPr lang="en-US" sz="2800" b="1" dirty="0">
                <a:solidFill>
                  <a:schemeClr val="bg2"/>
                </a:solidFill>
              </a:rPr>
              <a:t>permission</a:t>
            </a:r>
            <a:r>
              <a:rPr lang="en-US" sz="2800" dirty="0">
                <a:solidFill>
                  <a:schemeClr val="bg2"/>
                </a:solidFill>
              </a:rPr>
              <a:t> from you to be able to </a:t>
            </a:r>
            <a:r>
              <a:rPr lang="en-US" sz="2800" dirty="0" err="1">
                <a:solidFill>
                  <a:schemeClr val="bg2"/>
                </a:solidFill>
              </a:rPr>
              <a:t>authorise</a:t>
            </a:r>
            <a:r>
              <a:rPr lang="en-US" sz="2800" dirty="0">
                <a:solidFill>
                  <a:schemeClr val="bg2"/>
                </a:solidFill>
              </a:rPr>
              <a:t> this.</a:t>
            </a:r>
          </a:p>
          <a:p>
            <a:r>
              <a:rPr lang="en-US" sz="2800" dirty="0">
                <a:solidFill>
                  <a:schemeClr val="bg2"/>
                </a:solidFill>
              </a:rPr>
              <a:t>Please also inform us if any other adults will be collecting your child.</a:t>
            </a:r>
            <a:endParaRPr lang="en-GB" sz="2800" dirty="0">
              <a:solidFill>
                <a:schemeClr val="bg2"/>
              </a:solidFill>
            </a:endParaRPr>
          </a:p>
        </p:txBody>
      </p:sp>
      <p:pic>
        <p:nvPicPr>
          <p:cNvPr id="4" name="Picture 3" descr="Boy Running Vector Young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3366500"/>
            <a:ext cx="3476160" cy="2780928"/>
          </a:xfrm>
          <a:prstGeom prst="rect">
            <a:avLst/>
          </a:prstGeom>
        </p:spPr>
      </p:pic>
    </p:spTree>
    <p:extLst>
      <p:ext uri="{BB962C8B-B14F-4D97-AF65-F5344CB8AC3E}">
        <p14:creationId xmlns:p14="http://schemas.microsoft.com/office/powerpoint/2010/main" val="3239561262"/>
      </p:ext>
    </p:extLst>
  </p:cSld>
  <p:clrMapOvr>
    <a:masterClrMapping/>
  </p:clrMapOvr>
  <mc:AlternateContent xmlns:mc="http://schemas.openxmlformats.org/markup-compatibility/2006" xmlns:p14="http://schemas.microsoft.com/office/powerpoint/2010/main">
    <mc:Choice Requires="p14">
      <p:transition spd="slow" p14:dur="2000" advTm="13272"/>
    </mc:Choice>
    <mc:Fallback xmlns="">
      <p:transition spd="slow" advTm="132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Finding out more about Year 5: Class Webpage</a:t>
            </a:r>
            <a:endParaRPr lang="en-GB" dirty="0">
              <a:solidFill>
                <a:schemeClr val="bg2"/>
              </a:solidFill>
            </a:endParaRPr>
          </a:p>
        </p:txBody>
      </p:sp>
      <p:sp>
        <p:nvSpPr>
          <p:cNvPr id="3" name="Content Placeholder 2"/>
          <p:cNvSpPr>
            <a:spLocks noGrp="1"/>
          </p:cNvSpPr>
          <p:nvPr>
            <p:ph idx="1"/>
          </p:nvPr>
        </p:nvSpPr>
        <p:spPr>
          <a:xfrm>
            <a:off x="612296" y="1916832"/>
            <a:ext cx="6927794" cy="3888431"/>
          </a:xfrm>
        </p:spPr>
        <p:txBody>
          <a:bodyPr/>
          <a:lstStyle/>
          <a:p>
            <a:pPr marL="0" indent="0">
              <a:buNone/>
            </a:pPr>
            <a:r>
              <a:rPr lang="en-US" dirty="0">
                <a:solidFill>
                  <a:schemeClr val="bg2"/>
                </a:solidFill>
              </a:rPr>
              <a:t>Information about your child’s class and curriculum can be found on the following webpage:</a:t>
            </a:r>
            <a:endParaRPr lang="en-GB" dirty="0">
              <a:solidFill>
                <a:schemeClr val="bg2"/>
              </a:solidFill>
              <a:hlinkClick r:id="rId2"/>
            </a:endParaRPr>
          </a:p>
          <a:p>
            <a:pPr marL="0" indent="0">
              <a:buNone/>
            </a:pPr>
            <a:endParaRPr lang="en-GB" dirty="0">
              <a:solidFill>
                <a:schemeClr val="bg2"/>
              </a:solidFill>
              <a:hlinkClick r:id="rId2"/>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r>
              <a:rPr lang="en-US" dirty="0">
                <a:solidFill>
                  <a:schemeClr val="bg2"/>
                </a:solidFill>
              </a:rPr>
              <a:t>Learning updates can be found:</a:t>
            </a:r>
          </a:p>
          <a:p>
            <a:pPr marL="0" indent="0">
              <a:buNone/>
            </a:pPr>
            <a:endParaRPr lang="en-US" dirty="0">
              <a:solidFill>
                <a:schemeClr val="bg2"/>
              </a:solidFill>
            </a:endParaRPr>
          </a:p>
        </p:txBody>
      </p:sp>
      <p:pic>
        <p:nvPicPr>
          <p:cNvPr id="5" name="Picture 4">
            <a:hlinkClick r:id="rId2"/>
            <a:extLst>
              <a:ext uri="{FF2B5EF4-FFF2-40B4-BE49-F238E27FC236}">
                <a16:creationId xmlns:a16="http://schemas.microsoft.com/office/drawing/2014/main" id="{8B550BCC-79C5-4E4B-B500-D705463E9488}"/>
              </a:ext>
            </a:extLst>
          </p:cNvPr>
          <p:cNvPicPr>
            <a:picLocks noChangeAspect="1"/>
          </p:cNvPicPr>
          <p:nvPr/>
        </p:nvPicPr>
        <p:blipFill>
          <a:blip r:embed="rId3"/>
          <a:stretch>
            <a:fillRect/>
          </a:stretch>
        </p:blipFill>
        <p:spPr>
          <a:xfrm>
            <a:off x="5364088" y="2728735"/>
            <a:ext cx="2936679" cy="1400530"/>
          </a:xfrm>
          <a:prstGeom prst="rect">
            <a:avLst/>
          </a:prstGeom>
        </p:spPr>
      </p:pic>
      <p:pic>
        <p:nvPicPr>
          <p:cNvPr id="7" name="Picture 6">
            <a:hlinkClick r:id="rId4"/>
            <a:extLst>
              <a:ext uri="{FF2B5EF4-FFF2-40B4-BE49-F238E27FC236}">
                <a16:creationId xmlns:a16="http://schemas.microsoft.com/office/drawing/2014/main" id="{146925D5-463F-4706-898C-94E866310413}"/>
              </a:ext>
            </a:extLst>
          </p:cNvPr>
          <p:cNvPicPr>
            <a:picLocks noChangeAspect="1"/>
          </p:cNvPicPr>
          <p:nvPr/>
        </p:nvPicPr>
        <p:blipFill>
          <a:blip r:embed="rId5"/>
          <a:stretch>
            <a:fillRect/>
          </a:stretch>
        </p:blipFill>
        <p:spPr>
          <a:xfrm>
            <a:off x="5364088" y="4509120"/>
            <a:ext cx="2593996" cy="1743986"/>
          </a:xfrm>
          <a:prstGeom prst="rect">
            <a:avLst/>
          </a:prstGeom>
        </p:spPr>
      </p:pic>
    </p:spTree>
    <p:extLst>
      <p:ext uri="{BB962C8B-B14F-4D97-AF65-F5344CB8AC3E}">
        <p14:creationId xmlns:p14="http://schemas.microsoft.com/office/powerpoint/2010/main" val="67895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Medication</a:t>
            </a:r>
            <a:endParaRPr lang="en-GB" dirty="0">
              <a:solidFill>
                <a:schemeClr val="bg2"/>
              </a:solidFill>
            </a:endParaRPr>
          </a:p>
        </p:txBody>
      </p:sp>
      <p:sp>
        <p:nvSpPr>
          <p:cNvPr id="3" name="Content Placeholder 2"/>
          <p:cNvSpPr>
            <a:spLocks noGrp="1"/>
          </p:cNvSpPr>
          <p:nvPr>
            <p:ph idx="1"/>
          </p:nvPr>
        </p:nvSpPr>
        <p:spPr>
          <a:xfrm>
            <a:off x="508750" y="1340768"/>
            <a:ext cx="6711654" cy="4195481"/>
          </a:xfrm>
        </p:spPr>
        <p:txBody>
          <a:bodyPr>
            <a:normAutofit/>
          </a:bodyPr>
          <a:lstStyle/>
          <a:p>
            <a:pPr marL="0" indent="0">
              <a:buNone/>
            </a:pPr>
            <a:r>
              <a:rPr lang="en-US" sz="2400" dirty="0">
                <a:solidFill>
                  <a:schemeClr val="bg2"/>
                </a:solidFill>
              </a:rPr>
              <a:t>Please send all medication in to the office. </a:t>
            </a:r>
          </a:p>
          <a:p>
            <a:pPr marL="0" indent="0">
              <a:buNone/>
            </a:pPr>
            <a:r>
              <a:rPr lang="en-US" sz="2400" dirty="0">
                <a:solidFill>
                  <a:schemeClr val="bg2"/>
                </a:solidFill>
              </a:rPr>
              <a:t>It must not remain in your child’s bag.</a:t>
            </a:r>
            <a:endParaRPr lang="en-GB" sz="2400" dirty="0">
              <a:solidFill>
                <a:schemeClr val="bg2"/>
              </a:solidFill>
            </a:endParaRPr>
          </a:p>
        </p:txBody>
      </p:sp>
      <p:pic>
        <p:nvPicPr>
          <p:cNvPr id="3074" name="Picture 2" descr="53,186 Medicine clipart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6653"/>
          <a:stretch/>
        </p:blipFill>
        <p:spPr bwMode="auto">
          <a:xfrm>
            <a:off x="4227681" y="2741298"/>
            <a:ext cx="3332969" cy="299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1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12"/>
            <a:ext cx="8229600" cy="1143000"/>
          </a:xfrm>
        </p:spPr>
        <p:txBody>
          <a:bodyPr/>
          <a:lstStyle/>
          <a:p>
            <a:pPr algn="ctr"/>
            <a:r>
              <a:rPr lang="en-GB" sz="4400" u="sng" dirty="0">
                <a:solidFill>
                  <a:schemeClr val="bg2"/>
                </a:solidFill>
              </a:rPr>
              <a:t>Staffing</a:t>
            </a:r>
          </a:p>
        </p:txBody>
      </p:sp>
      <p:sp>
        <p:nvSpPr>
          <p:cNvPr id="3" name="Content Placeholder 2"/>
          <p:cNvSpPr>
            <a:spLocks noGrp="1"/>
          </p:cNvSpPr>
          <p:nvPr>
            <p:ph idx="1"/>
          </p:nvPr>
        </p:nvSpPr>
        <p:spPr>
          <a:xfrm>
            <a:off x="251520" y="1124744"/>
            <a:ext cx="4464496" cy="4032448"/>
          </a:xfrm>
          <a:ln>
            <a:solidFill>
              <a:schemeClr val="accent1"/>
            </a:solidFill>
          </a:ln>
        </p:spPr>
        <p:txBody>
          <a:bodyPr>
            <a:noAutofit/>
          </a:bodyPr>
          <a:lstStyle/>
          <a:p>
            <a:pPr marL="0" indent="0">
              <a:buNone/>
            </a:pPr>
            <a:r>
              <a:rPr lang="en-GB" sz="1800" b="1" dirty="0">
                <a:solidFill>
                  <a:schemeClr val="bg2"/>
                </a:solidFill>
              </a:rPr>
              <a:t>Jackson</a:t>
            </a:r>
          </a:p>
          <a:p>
            <a:pPr marL="0" indent="0">
              <a:buNone/>
            </a:pPr>
            <a:r>
              <a:rPr lang="en-GB" sz="1800" dirty="0">
                <a:solidFill>
                  <a:schemeClr val="bg2"/>
                </a:solidFill>
              </a:rPr>
              <a:t>Class Teacher and Year Group Lead: </a:t>
            </a:r>
            <a:br>
              <a:rPr lang="en-GB" sz="1800" dirty="0">
                <a:solidFill>
                  <a:schemeClr val="bg2"/>
                </a:solidFill>
              </a:rPr>
            </a:br>
            <a:r>
              <a:rPr lang="en-GB" sz="1800" dirty="0">
                <a:solidFill>
                  <a:schemeClr val="bg2"/>
                </a:solidFill>
              </a:rPr>
              <a:t>Miss Charlton</a:t>
            </a:r>
          </a:p>
          <a:p>
            <a:pPr marL="0" indent="0">
              <a:buNone/>
            </a:pPr>
            <a:r>
              <a:rPr lang="en-GB" sz="1800" dirty="0">
                <a:solidFill>
                  <a:schemeClr val="bg2"/>
                </a:solidFill>
              </a:rPr>
              <a:t>Email address:</a:t>
            </a:r>
            <a:br>
              <a:rPr lang="en-GB" sz="1800" dirty="0">
                <a:solidFill>
                  <a:schemeClr val="bg2"/>
                </a:solidFill>
              </a:rPr>
            </a:br>
            <a:r>
              <a:rPr lang="en-GB" sz="1800" u="sng" dirty="0">
                <a:solidFill>
                  <a:srgbClr val="0000FF"/>
                </a:solidFill>
                <a:hlinkClick r:id="rId3"/>
              </a:rPr>
              <a:t>acharlton@discovery.kent.sch.uk</a:t>
            </a:r>
            <a:endParaRPr lang="en-GB" sz="1800" u="sng" dirty="0">
              <a:solidFill>
                <a:schemeClr val="bg2"/>
              </a:solidFill>
            </a:endParaRPr>
          </a:p>
          <a:p>
            <a:pPr marL="0" indent="0">
              <a:buNone/>
            </a:pPr>
            <a:br>
              <a:rPr lang="en-GB" sz="1800" dirty="0">
                <a:solidFill>
                  <a:schemeClr val="bg2"/>
                </a:solidFill>
              </a:rPr>
            </a:br>
            <a:r>
              <a:rPr lang="en-GB" sz="1800" dirty="0">
                <a:solidFill>
                  <a:schemeClr val="bg2"/>
                </a:solidFill>
              </a:rPr>
              <a:t>Teaching Assistant:</a:t>
            </a:r>
            <a:br>
              <a:rPr lang="en-GB" sz="1800" dirty="0">
                <a:solidFill>
                  <a:schemeClr val="bg2"/>
                </a:solidFill>
              </a:rPr>
            </a:br>
            <a:r>
              <a:rPr lang="en-GB" sz="1800" dirty="0">
                <a:solidFill>
                  <a:schemeClr val="bg2"/>
                </a:solidFill>
              </a:rPr>
              <a:t>Mrs Reed</a:t>
            </a:r>
          </a:p>
          <a:p>
            <a:pPr marL="0" indent="0">
              <a:buNone/>
            </a:pPr>
            <a:endParaRPr lang="en-GB" sz="1800" dirty="0">
              <a:solidFill>
                <a:schemeClr val="bg2"/>
              </a:solidFill>
            </a:endParaRPr>
          </a:p>
          <a:p>
            <a:pPr marL="0" indent="0">
              <a:spcBef>
                <a:spcPts val="0"/>
              </a:spcBef>
              <a:buNone/>
            </a:pPr>
            <a:r>
              <a:rPr lang="en-GB" sz="1800" dirty="0">
                <a:solidFill>
                  <a:schemeClr val="bg2"/>
                </a:solidFill>
              </a:rPr>
              <a:t>Key Workers:</a:t>
            </a:r>
          </a:p>
          <a:p>
            <a:pPr marL="0" indent="0">
              <a:spcBef>
                <a:spcPts val="0"/>
              </a:spcBef>
              <a:buNone/>
            </a:pPr>
            <a:r>
              <a:rPr lang="en-GB" sz="1800" dirty="0">
                <a:solidFill>
                  <a:schemeClr val="bg2"/>
                </a:solidFill>
              </a:rPr>
              <a:t>Mrs Bridge </a:t>
            </a:r>
          </a:p>
          <a:p>
            <a:pPr marL="0" indent="0">
              <a:spcBef>
                <a:spcPts val="0"/>
              </a:spcBef>
              <a:buNone/>
            </a:pPr>
            <a:r>
              <a:rPr lang="en-GB" sz="1800" dirty="0">
                <a:solidFill>
                  <a:schemeClr val="bg2"/>
                </a:solidFill>
              </a:rPr>
              <a:t>Mrs Parrington</a:t>
            </a:r>
            <a:br>
              <a:rPr lang="en-GB" sz="1800" dirty="0">
                <a:solidFill>
                  <a:schemeClr val="bg2"/>
                </a:solidFill>
              </a:rPr>
            </a:br>
            <a:endParaRPr lang="en-GB" sz="1800" u="sng" dirty="0">
              <a:solidFill>
                <a:srgbClr val="0000FF"/>
              </a:solidFill>
            </a:endParaRPr>
          </a:p>
        </p:txBody>
      </p:sp>
      <p:sp>
        <p:nvSpPr>
          <p:cNvPr id="14" name="TextBox 13"/>
          <p:cNvSpPr txBox="1"/>
          <p:nvPr/>
        </p:nvSpPr>
        <p:spPr>
          <a:xfrm>
            <a:off x="7236296" y="3652522"/>
            <a:ext cx="1800200" cy="369332"/>
          </a:xfrm>
          <a:prstGeom prst="rect">
            <a:avLst/>
          </a:prstGeom>
          <a:noFill/>
        </p:spPr>
        <p:txBody>
          <a:bodyPr wrap="square" rtlCol="0">
            <a:spAutoFit/>
          </a:bodyPr>
          <a:lstStyle/>
          <a:p>
            <a:r>
              <a:rPr lang="en-US" dirty="0" err="1">
                <a:solidFill>
                  <a:schemeClr val="bg2"/>
                </a:solidFill>
                <a:latin typeface="+mj-lt"/>
              </a:rPr>
              <a:t>Mrs</a:t>
            </a:r>
            <a:r>
              <a:rPr lang="en-US" dirty="0">
                <a:solidFill>
                  <a:schemeClr val="bg2"/>
                </a:solidFill>
                <a:latin typeface="+mj-lt"/>
              </a:rPr>
              <a:t> Reed</a:t>
            </a:r>
            <a:endParaRPr lang="en-GB" dirty="0">
              <a:solidFill>
                <a:schemeClr val="bg2"/>
              </a:solidFill>
              <a:latin typeface="+mj-lt"/>
            </a:endParaRPr>
          </a:p>
        </p:txBody>
      </p:sp>
      <p:pic>
        <p:nvPicPr>
          <p:cNvPr id="8" name="Picture 9" descr="Zoe">
            <a:extLst>
              <a:ext uri="{FF2B5EF4-FFF2-40B4-BE49-F238E27FC236}">
                <a16:creationId xmlns:a16="http://schemas.microsoft.com/office/drawing/2014/main" id="{D906EC74-688C-4EEF-B0EC-CB6F67A8A2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629604" y="1526163"/>
            <a:ext cx="2221495"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Image preview">
            <a:extLst>
              <a:ext uri="{FF2B5EF4-FFF2-40B4-BE49-F238E27FC236}">
                <a16:creationId xmlns:a16="http://schemas.microsoft.com/office/drawing/2014/main" id="{043FF8AE-679D-429E-BB8A-E1E383FC1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696" y="1229206"/>
            <a:ext cx="1777196" cy="2221495"/>
          </a:xfrm>
          <a:prstGeom prst="rect">
            <a:avLst/>
          </a:prstGeom>
          <a:noFill/>
          <a:ln w="88900" cap="sq" cmpd="sng">
            <a:solidFill>
              <a:schemeClr val="tx1"/>
            </a:solidFill>
            <a:miter lim="800000"/>
          </a:ln>
          <a:effectLst>
            <a:outerShdw blurRad="50800" dist="50800" dir="5400000" algn="ctr" rotWithShape="0">
              <a:schemeClr val="tx1">
                <a:alpha val="39000"/>
              </a:scheme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BFBC745-96BA-4345-873F-45F9761FD8BF}"/>
              </a:ext>
            </a:extLst>
          </p:cNvPr>
          <p:cNvSpPr txBox="1"/>
          <p:nvPr/>
        </p:nvSpPr>
        <p:spPr>
          <a:xfrm>
            <a:off x="5292080" y="3652522"/>
            <a:ext cx="1800200" cy="369332"/>
          </a:xfrm>
          <a:prstGeom prst="rect">
            <a:avLst/>
          </a:prstGeom>
          <a:noFill/>
        </p:spPr>
        <p:txBody>
          <a:bodyPr wrap="square" rtlCol="0">
            <a:spAutoFit/>
          </a:bodyPr>
          <a:lstStyle/>
          <a:p>
            <a:r>
              <a:rPr lang="en-US" dirty="0">
                <a:solidFill>
                  <a:schemeClr val="bg2"/>
                </a:solidFill>
                <a:latin typeface="+mj-lt"/>
              </a:rPr>
              <a:t>Miss Charlton</a:t>
            </a:r>
            <a:endParaRPr lang="en-GB" dirty="0">
              <a:solidFill>
                <a:schemeClr val="bg2"/>
              </a:solidFill>
              <a:latin typeface="+mj-lt"/>
            </a:endParaRPr>
          </a:p>
        </p:txBody>
      </p:sp>
      <p:pic>
        <p:nvPicPr>
          <p:cNvPr id="1028" name="Picture 4" descr="Image preview">
            <a:extLst>
              <a:ext uri="{FF2B5EF4-FFF2-40B4-BE49-F238E27FC236}">
                <a16:creationId xmlns:a16="http://schemas.microsoft.com/office/drawing/2014/main" id="{FFCC6A21-9146-44D1-B0B0-11B4414366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1325" y="4152462"/>
            <a:ext cx="1607567" cy="2009459"/>
          </a:xfrm>
          <a:prstGeom prst="rect">
            <a:avLst/>
          </a:prstGeom>
          <a:noFill/>
          <a:ln w="88900" cap="sq">
            <a:solidFill>
              <a:schemeClr val="tx1"/>
            </a:solidFill>
            <a:miter lim="800000"/>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51416A6-48B5-4C01-B423-FFA3540ED596}"/>
              </a:ext>
            </a:extLst>
          </p:cNvPr>
          <p:cNvSpPr txBox="1"/>
          <p:nvPr/>
        </p:nvSpPr>
        <p:spPr>
          <a:xfrm>
            <a:off x="5292080" y="6292529"/>
            <a:ext cx="1800200" cy="369332"/>
          </a:xfrm>
          <a:prstGeom prst="rect">
            <a:avLst/>
          </a:prstGeom>
          <a:noFill/>
        </p:spPr>
        <p:txBody>
          <a:bodyPr wrap="square" rtlCol="0">
            <a:spAutoFit/>
          </a:bodyPr>
          <a:lstStyle/>
          <a:p>
            <a:r>
              <a:rPr lang="en-US" dirty="0" err="1">
                <a:solidFill>
                  <a:schemeClr val="bg2"/>
                </a:solidFill>
                <a:latin typeface="+mj-lt"/>
              </a:rPr>
              <a:t>Mrs</a:t>
            </a:r>
            <a:r>
              <a:rPr lang="en-US" dirty="0">
                <a:solidFill>
                  <a:schemeClr val="bg2"/>
                </a:solidFill>
                <a:latin typeface="+mj-lt"/>
              </a:rPr>
              <a:t> Bridge</a:t>
            </a:r>
            <a:endParaRPr lang="en-GB" dirty="0">
              <a:solidFill>
                <a:schemeClr val="bg2"/>
              </a:solidFill>
              <a:latin typeface="+mj-lt"/>
            </a:endParaRPr>
          </a:p>
        </p:txBody>
      </p:sp>
      <p:pic>
        <p:nvPicPr>
          <p:cNvPr id="1030" name="Picture 6" descr="Image preview">
            <a:extLst>
              <a:ext uri="{FF2B5EF4-FFF2-40B4-BE49-F238E27FC236}">
                <a16:creationId xmlns:a16="http://schemas.microsoft.com/office/drawing/2014/main" id="{F0CD8852-35F1-462A-8F00-369B960A66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4139278"/>
            <a:ext cx="1607566" cy="2009458"/>
          </a:xfrm>
          <a:prstGeom prst="rect">
            <a:avLst/>
          </a:prstGeom>
          <a:noFill/>
          <a:ln w="88900" cap="sq">
            <a:solidFill>
              <a:schemeClr val="tx1"/>
            </a:solidFill>
            <a:miter lim="800000"/>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29069DB-4742-44AE-956B-0775483FB70D}"/>
              </a:ext>
            </a:extLst>
          </p:cNvPr>
          <p:cNvSpPr txBox="1"/>
          <p:nvPr/>
        </p:nvSpPr>
        <p:spPr>
          <a:xfrm>
            <a:off x="7089985" y="6288574"/>
            <a:ext cx="1912167" cy="369332"/>
          </a:xfrm>
          <a:prstGeom prst="rect">
            <a:avLst/>
          </a:prstGeom>
          <a:noFill/>
        </p:spPr>
        <p:txBody>
          <a:bodyPr wrap="square" rtlCol="0">
            <a:spAutoFit/>
          </a:bodyPr>
          <a:lstStyle/>
          <a:p>
            <a:r>
              <a:rPr lang="en-US" dirty="0">
                <a:solidFill>
                  <a:schemeClr val="bg2"/>
                </a:solidFill>
                <a:latin typeface="+mj-lt"/>
              </a:rPr>
              <a:t>Miss Parrington</a:t>
            </a:r>
            <a:endParaRPr lang="en-GB" dirty="0">
              <a:solidFill>
                <a:schemeClr val="bg2"/>
              </a:solidFill>
              <a:latin typeface="+mj-lt"/>
            </a:endParaRPr>
          </a:p>
        </p:txBody>
      </p:sp>
    </p:spTree>
    <p:extLst>
      <p:ext uri="{BB962C8B-B14F-4D97-AF65-F5344CB8AC3E}">
        <p14:creationId xmlns:p14="http://schemas.microsoft.com/office/powerpoint/2010/main" val="1916423385"/>
      </p:ext>
    </p:extLst>
  </p:cSld>
  <p:clrMapOvr>
    <a:masterClrMapping/>
  </p:clrMapOvr>
  <mc:AlternateContent xmlns:mc="http://schemas.openxmlformats.org/markup-compatibility/2006" xmlns:p14="http://schemas.microsoft.com/office/powerpoint/2010/main">
    <mc:Choice Requires="p14">
      <p:transition spd="slow" p14:dur="2000" advTm="13266"/>
    </mc:Choice>
    <mc:Fallback xmlns="">
      <p:transition spd="slow" advTm="1326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Reporting absences</a:t>
            </a:r>
            <a:endParaRPr lang="en-GB" dirty="0">
              <a:solidFill>
                <a:schemeClr val="bg2"/>
              </a:solidFill>
            </a:endParaRPr>
          </a:p>
        </p:txBody>
      </p:sp>
      <p:sp>
        <p:nvSpPr>
          <p:cNvPr id="3" name="Content Placeholder 2"/>
          <p:cNvSpPr>
            <a:spLocks noGrp="1"/>
          </p:cNvSpPr>
          <p:nvPr>
            <p:ph idx="1"/>
          </p:nvPr>
        </p:nvSpPr>
        <p:spPr>
          <a:xfrm>
            <a:off x="611560" y="1412776"/>
            <a:ext cx="6711654" cy="4195481"/>
          </a:xfrm>
        </p:spPr>
        <p:txBody>
          <a:bodyPr/>
          <a:lstStyle/>
          <a:p>
            <a:r>
              <a:rPr lang="en-US" sz="2800" dirty="0">
                <a:solidFill>
                  <a:schemeClr val="bg2"/>
                </a:solidFill>
              </a:rPr>
              <a:t>Please inform the school office if your child will be absent.</a:t>
            </a:r>
          </a:p>
          <a:p>
            <a:endParaRPr lang="en-US" sz="2800" dirty="0">
              <a:solidFill>
                <a:schemeClr val="bg2"/>
              </a:solidFill>
            </a:endParaRPr>
          </a:p>
          <a:p>
            <a:r>
              <a:rPr lang="en-US" sz="2800" dirty="0">
                <a:solidFill>
                  <a:schemeClr val="bg2"/>
                </a:solidFill>
              </a:rPr>
              <a:t>The best way to do this is via email.</a:t>
            </a:r>
          </a:p>
          <a:p>
            <a:endParaRPr lang="en-US" sz="2800" dirty="0">
              <a:solidFill>
                <a:schemeClr val="bg2"/>
              </a:solidFill>
            </a:endParaRPr>
          </a:p>
          <a:p>
            <a:r>
              <a:rPr lang="en-US" sz="2800" dirty="0">
                <a:solidFill>
                  <a:schemeClr val="bg2"/>
                </a:solidFill>
              </a:rPr>
              <a:t>The school office’s email is: </a:t>
            </a:r>
            <a:r>
              <a:rPr lang="en-US" sz="2800" dirty="0">
                <a:solidFill>
                  <a:schemeClr val="bg2"/>
                </a:solidFill>
                <a:hlinkClick r:id="rId2"/>
              </a:rPr>
              <a:t>office@discovery.kent.sch.uk</a:t>
            </a:r>
            <a:endParaRPr lang="en-US" sz="2800" dirty="0">
              <a:solidFill>
                <a:schemeClr val="bg2"/>
              </a:solidFill>
            </a:endParaRPr>
          </a:p>
          <a:p>
            <a:endParaRPr lang="en-GB" dirty="0">
              <a:solidFill>
                <a:schemeClr val="bg2"/>
              </a:solidFill>
            </a:endParaRPr>
          </a:p>
        </p:txBody>
      </p:sp>
      <p:pic>
        <p:nvPicPr>
          <p:cNvPr id="4100" name="Picture 4" descr="Email SVG Mail Eps Mail Symbol Email Clipart Email Button - Etsy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958" y="3933056"/>
            <a:ext cx="2376263"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753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160" y="260648"/>
            <a:ext cx="7055380" cy="1400530"/>
          </a:xfrm>
        </p:spPr>
        <p:txBody>
          <a:bodyPr/>
          <a:lstStyle/>
          <a:p>
            <a:r>
              <a:rPr lang="en-GB" dirty="0">
                <a:solidFill>
                  <a:schemeClr val="bg2"/>
                </a:solidFill>
              </a:rPr>
              <a:t>Communication </a:t>
            </a:r>
          </a:p>
        </p:txBody>
      </p:sp>
      <p:sp>
        <p:nvSpPr>
          <p:cNvPr id="5" name="Content Placeholder 4"/>
          <p:cNvSpPr>
            <a:spLocks noGrp="1"/>
          </p:cNvSpPr>
          <p:nvPr>
            <p:ph idx="1"/>
          </p:nvPr>
        </p:nvSpPr>
        <p:spPr>
          <a:xfrm>
            <a:off x="323528" y="1062060"/>
            <a:ext cx="7416824" cy="5406366"/>
          </a:xfrm>
        </p:spPr>
        <p:txBody>
          <a:bodyPr>
            <a:normAutofit fontScale="40000" lnSpcReduction="20000"/>
          </a:bodyPr>
          <a:lstStyle/>
          <a:p>
            <a:pPr algn="just">
              <a:lnSpc>
                <a:spcPct val="120000"/>
              </a:lnSpc>
              <a:spcBef>
                <a:spcPts val="600"/>
              </a:spcBef>
            </a:pPr>
            <a:r>
              <a:rPr lang="en-GB" sz="4600" dirty="0">
                <a:solidFill>
                  <a:schemeClr val="bg2"/>
                </a:solidFill>
              </a:rPr>
              <a:t>As a school we welcome communication from our parents.  If you have any concerns, we would much rather answer them directly as soon as possible. This could be done through email, a face to face conversation or a telephone call. Please always contact your child’s Class Teacher in the first instance.</a:t>
            </a:r>
          </a:p>
          <a:p>
            <a:pPr marL="0" indent="0" algn="just">
              <a:lnSpc>
                <a:spcPct val="120000"/>
              </a:lnSpc>
              <a:spcBef>
                <a:spcPts val="600"/>
              </a:spcBef>
              <a:buNone/>
            </a:pPr>
            <a:r>
              <a:rPr lang="en-GB" sz="4600" dirty="0">
                <a:solidFill>
                  <a:schemeClr val="bg2"/>
                </a:solidFill>
              </a:rPr>
              <a:t> </a:t>
            </a:r>
          </a:p>
          <a:p>
            <a:pPr algn="just">
              <a:lnSpc>
                <a:spcPct val="120000"/>
              </a:lnSpc>
              <a:spcBef>
                <a:spcPts val="600"/>
              </a:spcBef>
            </a:pPr>
            <a:r>
              <a:rPr lang="en-GB" sz="4600" dirty="0">
                <a:solidFill>
                  <a:schemeClr val="bg2"/>
                </a:solidFill>
              </a:rPr>
              <a:t>Emails will be answered Monday – Friday, between the hours of 7:30am – 5pm.</a:t>
            </a:r>
          </a:p>
          <a:p>
            <a:pPr marL="0" indent="0" algn="just">
              <a:lnSpc>
                <a:spcPct val="120000"/>
              </a:lnSpc>
              <a:spcBef>
                <a:spcPts val="600"/>
              </a:spcBef>
              <a:buNone/>
            </a:pPr>
            <a:endParaRPr lang="en-GB" sz="4600" dirty="0">
              <a:solidFill>
                <a:schemeClr val="bg2"/>
              </a:solidFill>
            </a:endParaRPr>
          </a:p>
          <a:p>
            <a:pPr algn="just">
              <a:lnSpc>
                <a:spcPct val="120000"/>
              </a:lnSpc>
              <a:spcBef>
                <a:spcPts val="600"/>
              </a:spcBef>
            </a:pPr>
            <a:r>
              <a:rPr lang="en-GB" sz="4600" dirty="0">
                <a:solidFill>
                  <a:schemeClr val="bg2"/>
                </a:solidFill>
              </a:rPr>
              <a:t>Staff will respond to emails within 48 hours. If the email appears to be a complex matter, we will either phone you or invite you to come into school and meet with us. </a:t>
            </a:r>
            <a:r>
              <a:rPr lang="en-GB" sz="4600" b="1" dirty="0">
                <a:solidFill>
                  <a:schemeClr val="bg2"/>
                </a:solidFill>
              </a:rPr>
              <a:t>Please include both teachers if your child is in Johnson.</a:t>
            </a:r>
          </a:p>
          <a:p>
            <a:pPr algn="just">
              <a:lnSpc>
                <a:spcPct val="120000"/>
              </a:lnSpc>
              <a:spcBef>
                <a:spcPts val="600"/>
              </a:spcBef>
            </a:pPr>
            <a:endParaRPr lang="en-GB" sz="4600" dirty="0">
              <a:solidFill>
                <a:schemeClr val="bg2"/>
              </a:solidFill>
            </a:endParaRPr>
          </a:p>
          <a:p>
            <a:pPr algn="just">
              <a:lnSpc>
                <a:spcPct val="120000"/>
              </a:lnSpc>
              <a:spcBef>
                <a:spcPts val="600"/>
              </a:spcBef>
            </a:pPr>
            <a:r>
              <a:rPr lang="en-GB" sz="4600" dirty="0">
                <a:solidFill>
                  <a:schemeClr val="bg2"/>
                </a:solidFill>
              </a:rPr>
              <a:t>If your enquiry is urgent please telephone the school office during the school day. </a:t>
            </a:r>
          </a:p>
          <a:p>
            <a:endParaRPr lang="en-GB" dirty="0">
              <a:solidFill>
                <a:schemeClr val="bg2"/>
              </a:solidFill>
            </a:endParaRPr>
          </a:p>
        </p:txBody>
      </p:sp>
      <p:pic>
        <p:nvPicPr>
          <p:cNvPr id="1026" name="Picture 2" descr="C:\Users\Tina\AppData\Local\Microsoft\Windows\Temporary Internet Files\Content.IE5\MONTBKB3\email-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301208"/>
            <a:ext cx="1283551" cy="136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935431"/>
      </p:ext>
    </p:extLst>
  </p:cSld>
  <p:clrMapOvr>
    <a:masterClrMapping/>
  </p:clrMapOvr>
  <mc:AlternateContent xmlns:mc="http://schemas.openxmlformats.org/markup-compatibility/2006" xmlns:p14="http://schemas.microsoft.com/office/powerpoint/2010/main">
    <mc:Choice Requires="p14">
      <p:transition spd="slow" p14:dur="2000" advTm="45570"/>
    </mc:Choice>
    <mc:Fallback xmlns="">
      <p:transition spd="slow" advTm="4557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49"/>
            <a:ext cx="8229600" cy="1143000"/>
          </a:xfrm>
        </p:spPr>
        <p:txBody>
          <a:bodyPr/>
          <a:lstStyle/>
          <a:p>
            <a:r>
              <a:rPr lang="en-GB" dirty="0">
                <a:solidFill>
                  <a:schemeClr val="bg2"/>
                </a:solidFill>
              </a:rPr>
              <a:t>Secondary Transfer</a:t>
            </a:r>
          </a:p>
        </p:txBody>
      </p:sp>
      <p:sp>
        <p:nvSpPr>
          <p:cNvPr id="3" name="Content Placeholder 2"/>
          <p:cNvSpPr>
            <a:spLocks noGrp="1"/>
          </p:cNvSpPr>
          <p:nvPr>
            <p:ph idx="1"/>
          </p:nvPr>
        </p:nvSpPr>
        <p:spPr>
          <a:xfrm>
            <a:off x="323528" y="1072690"/>
            <a:ext cx="8229600" cy="4525963"/>
          </a:xfrm>
        </p:spPr>
        <p:txBody>
          <a:bodyPr>
            <a:noAutofit/>
          </a:bodyPr>
          <a:lstStyle/>
          <a:p>
            <a:pPr marL="0" indent="0">
              <a:buNone/>
            </a:pPr>
            <a:r>
              <a:rPr lang="en-GB" sz="1800" dirty="0">
                <a:solidFill>
                  <a:schemeClr val="bg2"/>
                </a:solidFill>
              </a:rPr>
              <a:t>Now is the time to start thinking about secondary transfer for your child, you could:</a:t>
            </a:r>
          </a:p>
          <a:p>
            <a:pPr>
              <a:buFontTx/>
              <a:buChar char="-"/>
            </a:pPr>
            <a:r>
              <a:rPr lang="en-GB" sz="1800" dirty="0">
                <a:solidFill>
                  <a:schemeClr val="bg2"/>
                </a:solidFill>
              </a:rPr>
              <a:t>Look on secondary school websites to ‘get a feel’ for each school.</a:t>
            </a:r>
          </a:p>
          <a:p>
            <a:pPr>
              <a:buFontTx/>
              <a:buChar char="-"/>
            </a:pPr>
            <a:r>
              <a:rPr lang="en-GB" sz="1800" dirty="0">
                <a:solidFill>
                  <a:schemeClr val="bg2"/>
                </a:solidFill>
              </a:rPr>
              <a:t>Look on secondary school websites to identify if there are any experience days offered at that school that may interest your child.  These normally take place in the summer term in Year 5.</a:t>
            </a:r>
          </a:p>
          <a:p>
            <a:pPr>
              <a:buFontTx/>
              <a:buChar char="-"/>
            </a:pPr>
            <a:r>
              <a:rPr lang="en-GB" sz="1800" dirty="0">
                <a:solidFill>
                  <a:schemeClr val="bg2"/>
                </a:solidFill>
              </a:rPr>
              <a:t>Later in the year, there will be a meeting for all Year 5 parents to discuss secondary transfer and the Kent Test registration process. This process is usually during July and children usually sit the test in the first few days of Year 6.</a:t>
            </a:r>
          </a:p>
          <a:p>
            <a:pPr>
              <a:buFontTx/>
              <a:buChar char="-"/>
            </a:pPr>
            <a:r>
              <a:rPr lang="en-GB" sz="1800" dirty="0">
                <a:solidFill>
                  <a:schemeClr val="bg2"/>
                </a:solidFill>
              </a:rPr>
              <a:t>If you have any further questions then Dr </a:t>
            </a:r>
            <a:r>
              <a:rPr lang="en-GB" sz="1800" dirty="0" err="1">
                <a:solidFill>
                  <a:schemeClr val="bg2"/>
                </a:solidFill>
              </a:rPr>
              <a:t>Wilce-Cordner</a:t>
            </a:r>
            <a:r>
              <a:rPr lang="en-GB" sz="1800" dirty="0">
                <a:solidFill>
                  <a:schemeClr val="bg2"/>
                </a:solidFill>
              </a:rPr>
              <a:t> will be happy to answer them for you.</a:t>
            </a:r>
          </a:p>
          <a:p>
            <a:pPr marL="0" indent="0">
              <a:buNone/>
            </a:pPr>
            <a:endParaRPr lang="en-GB" sz="1800" dirty="0">
              <a:solidFill>
                <a:schemeClr val="bg2"/>
              </a:solidFill>
            </a:endParaRPr>
          </a:p>
          <a:p>
            <a:pPr>
              <a:buFontTx/>
              <a:buChar char="-"/>
            </a:pPr>
            <a:endParaRPr lang="en-GB" sz="1800" dirty="0">
              <a:solidFill>
                <a:schemeClr val="bg2"/>
              </a:solidFill>
            </a:endParaRPr>
          </a:p>
        </p:txBody>
      </p:sp>
      <p:pic>
        <p:nvPicPr>
          <p:cNvPr id="4" name="Picture 3" descr="&lt;strong&gt;School&lt;/strong&gt; Building Vector &lt;strong&gt;Clipart&lt;/strong&gt; image - Free stock phot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6311" y="4813323"/>
            <a:ext cx="2784033" cy="1570659"/>
          </a:xfrm>
          <a:prstGeom prst="rect">
            <a:avLst/>
          </a:prstGeom>
        </p:spPr>
      </p:pic>
    </p:spTree>
    <p:extLst>
      <p:ext uri="{BB962C8B-B14F-4D97-AF65-F5344CB8AC3E}">
        <p14:creationId xmlns:p14="http://schemas.microsoft.com/office/powerpoint/2010/main" val="993601461"/>
      </p:ext>
    </p:extLst>
  </p:cSld>
  <p:clrMapOvr>
    <a:masterClrMapping/>
  </p:clrMapOvr>
  <mc:AlternateContent xmlns:mc="http://schemas.openxmlformats.org/markup-compatibility/2006" xmlns:p14="http://schemas.microsoft.com/office/powerpoint/2010/main">
    <mc:Choice Requires="p14">
      <p:transition spd="slow" p14:dur="2000" advTm="36670"/>
    </mc:Choice>
    <mc:Fallback xmlns="">
      <p:transition spd="slow" advTm="3667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strong&gt;Thank&lt;/strong&gt; &lt;strong&gt;You&lt;/strong&gt; - Handwriti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107504" y="3717032"/>
            <a:ext cx="7055380" cy="1400530"/>
          </a:xfrm>
        </p:spPr>
        <p:txBody>
          <a:bodyPr/>
          <a:lstStyle/>
          <a:p>
            <a:r>
              <a:rPr lang="en-US" dirty="0">
                <a:solidFill>
                  <a:schemeClr val="bg2"/>
                </a:solidFill>
              </a:rPr>
              <a:t>Any questions? </a:t>
            </a:r>
            <a:r>
              <a:rPr lang="en-US" dirty="0">
                <a:solidFill>
                  <a:schemeClr val="bg2"/>
                </a:solidFill>
                <a:sym typeface="Wingdings" panose="05000000000000000000" pitchFamily="2" charset="2"/>
              </a:rPr>
              <a:t></a:t>
            </a:r>
            <a:endParaRPr lang="en-GB" dirty="0">
              <a:solidFill>
                <a:schemeClr val="bg2"/>
              </a:solidFill>
            </a:endParaRPr>
          </a:p>
        </p:txBody>
      </p:sp>
      <p:sp>
        <p:nvSpPr>
          <p:cNvPr id="2" name="Cloud 1">
            <a:extLst>
              <a:ext uri="{FF2B5EF4-FFF2-40B4-BE49-F238E27FC236}">
                <a16:creationId xmlns:a16="http://schemas.microsoft.com/office/drawing/2014/main" id="{7EA1D165-0134-4787-91D5-61A064C94F72}"/>
              </a:ext>
            </a:extLst>
          </p:cNvPr>
          <p:cNvSpPr/>
          <p:nvPr/>
        </p:nvSpPr>
        <p:spPr>
          <a:xfrm>
            <a:off x="395536" y="4797152"/>
            <a:ext cx="5976664" cy="180020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If we don’t have the opportunity to speak to you now, please do email us. </a:t>
            </a:r>
            <a:endParaRPr lang="en-GB" dirty="0">
              <a:solidFill>
                <a:schemeClr val="bg2"/>
              </a:solidFill>
            </a:endParaRPr>
          </a:p>
        </p:txBody>
      </p:sp>
    </p:spTree>
    <p:extLst>
      <p:ext uri="{BB962C8B-B14F-4D97-AF65-F5344CB8AC3E}">
        <p14:creationId xmlns:p14="http://schemas.microsoft.com/office/powerpoint/2010/main" val="733880993"/>
      </p:ext>
    </p:extLst>
  </p:cSld>
  <p:clrMapOvr>
    <a:masterClrMapping/>
  </p:clrMapOvr>
  <mc:AlternateContent xmlns:mc="http://schemas.openxmlformats.org/markup-compatibility/2006" xmlns:p14="http://schemas.microsoft.com/office/powerpoint/2010/main">
    <mc:Choice Requires="p14">
      <p:transition spd="slow" p14:dur="2000" advTm="4845"/>
    </mc:Choice>
    <mc:Fallback xmlns="">
      <p:transition spd="slow" advTm="48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12"/>
            <a:ext cx="8712334" cy="1143000"/>
          </a:xfrm>
        </p:spPr>
        <p:txBody>
          <a:bodyPr/>
          <a:lstStyle/>
          <a:p>
            <a:pPr algn="ctr"/>
            <a:r>
              <a:rPr lang="en-GB" sz="4400" u="sng" dirty="0">
                <a:solidFill>
                  <a:schemeClr val="bg2"/>
                </a:solidFill>
              </a:rPr>
              <a:t>Staffing</a:t>
            </a:r>
          </a:p>
        </p:txBody>
      </p:sp>
      <p:sp>
        <p:nvSpPr>
          <p:cNvPr id="5" name="Rectangle 4"/>
          <p:cNvSpPr/>
          <p:nvPr/>
        </p:nvSpPr>
        <p:spPr>
          <a:xfrm>
            <a:off x="457199" y="1440902"/>
            <a:ext cx="3898777" cy="2585323"/>
          </a:xfrm>
          <a:prstGeom prst="rect">
            <a:avLst/>
          </a:prstGeom>
          <a:ln>
            <a:solidFill>
              <a:schemeClr val="accent1"/>
            </a:solidFill>
          </a:ln>
        </p:spPr>
        <p:txBody>
          <a:bodyPr wrap="square">
            <a:spAutoFit/>
          </a:bodyPr>
          <a:lstStyle/>
          <a:p>
            <a:r>
              <a:rPr lang="en-GB" b="1" dirty="0">
                <a:solidFill>
                  <a:schemeClr val="bg2"/>
                </a:solidFill>
                <a:latin typeface="+mj-lt"/>
              </a:rPr>
              <a:t>Johnson</a:t>
            </a:r>
          </a:p>
          <a:p>
            <a:r>
              <a:rPr lang="en-GB" dirty="0">
                <a:solidFill>
                  <a:schemeClr val="bg2"/>
                </a:solidFill>
                <a:latin typeface="+mj-lt"/>
              </a:rPr>
              <a:t>Class Teachers:</a:t>
            </a:r>
          </a:p>
          <a:p>
            <a:r>
              <a:rPr lang="en-GB" dirty="0">
                <a:solidFill>
                  <a:schemeClr val="bg2"/>
                </a:solidFill>
                <a:latin typeface="+mj-lt"/>
              </a:rPr>
              <a:t>Miss Talbot and Miss Beard</a:t>
            </a:r>
          </a:p>
          <a:p>
            <a:r>
              <a:rPr lang="en-GB" dirty="0">
                <a:solidFill>
                  <a:schemeClr val="bg2"/>
                </a:solidFill>
                <a:latin typeface="+mj-lt"/>
              </a:rPr>
              <a:t>Email address:</a:t>
            </a:r>
          </a:p>
          <a:p>
            <a:r>
              <a:rPr lang="en-GB" dirty="0">
                <a:solidFill>
                  <a:schemeClr val="bg2"/>
                </a:solidFill>
                <a:latin typeface="+mj-lt"/>
                <a:hlinkClick r:id="rId3"/>
              </a:rPr>
              <a:t>tbeard@discovery.kent.sch.uk</a:t>
            </a:r>
            <a:endParaRPr lang="en-GB" dirty="0">
              <a:solidFill>
                <a:schemeClr val="bg2"/>
              </a:solidFill>
              <a:latin typeface="+mj-lt"/>
            </a:endParaRPr>
          </a:p>
          <a:p>
            <a:r>
              <a:rPr lang="en-GB" u="sng" dirty="0">
                <a:solidFill>
                  <a:srgbClr val="0000FF"/>
                </a:solidFill>
                <a:latin typeface="+mj-lt"/>
              </a:rPr>
              <a:t>ntalbot@discovery.kent.sch.uk</a:t>
            </a:r>
          </a:p>
          <a:p>
            <a:endParaRPr lang="en-GB" dirty="0">
              <a:solidFill>
                <a:schemeClr val="bg2"/>
              </a:solidFill>
              <a:latin typeface="+mj-lt"/>
            </a:endParaRPr>
          </a:p>
          <a:p>
            <a:r>
              <a:rPr lang="en-GB" dirty="0">
                <a:solidFill>
                  <a:schemeClr val="bg2"/>
                </a:solidFill>
                <a:latin typeface="+mj-lt"/>
              </a:rPr>
              <a:t>Teaching Assistant:</a:t>
            </a:r>
          </a:p>
          <a:p>
            <a:r>
              <a:rPr lang="en-GB" dirty="0">
                <a:solidFill>
                  <a:schemeClr val="bg2"/>
                </a:solidFill>
                <a:latin typeface="+mj-lt"/>
              </a:rPr>
              <a:t>Miss Smith</a:t>
            </a:r>
          </a:p>
        </p:txBody>
      </p:sp>
      <p:pic>
        <p:nvPicPr>
          <p:cNvPr id="2051" name="Picture 2"/>
          <p:cNvPicPr>
            <a:picLocks/>
          </p:cNvPicPr>
          <p:nvPr/>
        </p:nvPicPr>
        <p:blipFill>
          <a:blip r:embed="rId4">
            <a:extLst>
              <a:ext uri="{28A0092B-C50C-407E-A947-70E740481C1C}">
                <a14:useLocalDpi xmlns:a14="http://schemas.microsoft.com/office/drawing/2010/main" val="0"/>
              </a:ext>
            </a:extLst>
          </a:blip>
          <a:srcRect l="35397" t="21272" r="36018" b="14615"/>
          <a:stretch>
            <a:fillRect/>
          </a:stretch>
        </p:blipFill>
        <p:spPr bwMode="auto">
          <a:xfrm>
            <a:off x="4788023" y="1458190"/>
            <a:ext cx="1752797" cy="2057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4932039" y="3645024"/>
            <a:ext cx="1905797" cy="369332"/>
          </a:xfrm>
          <a:prstGeom prst="rect">
            <a:avLst/>
          </a:prstGeom>
          <a:noFill/>
        </p:spPr>
        <p:txBody>
          <a:bodyPr wrap="square" rtlCol="0">
            <a:spAutoFit/>
          </a:bodyPr>
          <a:lstStyle/>
          <a:p>
            <a:r>
              <a:rPr lang="en-US" dirty="0">
                <a:solidFill>
                  <a:schemeClr val="bg2"/>
                </a:solidFill>
                <a:latin typeface="+mj-lt"/>
              </a:rPr>
              <a:t>Miss Talbot</a:t>
            </a:r>
            <a:endParaRPr lang="en-GB" dirty="0">
              <a:solidFill>
                <a:schemeClr val="bg2"/>
              </a:solidFill>
              <a:latin typeface="+mj-lt"/>
            </a:endParaRPr>
          </a:p>
        </p:txBody>
      </p:sp>
      <p:sp>
        <p:nvSpPr>
          <p:cNvPr id="15" name="TextBox 14"/>
          <p:cNvSpPr txBox="1"/>
          <p:nvPr/>
        </p:nvSpPr>
        <p:spPr>
          <a:xfrm>
            <a:off x="6907171" y="3654354"/>
            <a:ext cx="1905797" cy="369332"/>
          </a:xfrm>
          <a:prstGeom prst="rect">
            <a:avLst/>
          </a:prstGeom>
          <a:noFill/>
        </p:spPr>
        <p:txBody>
          <a:bodyPr wrap="square" rtlCol="0">
            <a:spAutoFit/>
          </a:bodyPr>
          <a:lstStyle/>
          <a:p>
            <a:pPr algn="ctr"/>
            <a:r>
              <a:rPr lang="en-US" dirty="0">
                <a:solidFill>
                  <a:schemeClr val="bg2"/>
                </a:solidFill>
                <a:latin typeface="+mj-lt"/>
              </a:rPr>
              <a:t>Miss Beard</a:t>
            </a:r>
            <a:endParaRPr lang="en-GB" dirty="0">
              <a:solidFill>
                <a:schemeClr val="bg2"/>
              </a:solidFill>
              <a:latin typeface="+mj-lt"/>
            </a:endParaRPr>
          </a:p>
        </p:txBody>
      </p:sp>
      <p:sp>
        <p:nvSpPr>
          <p:cNvPr id="16" name="TextBox 15"/>
          <p:cNvSpPr txBox="1"/>
          <p:nvPr/>
        </p:nvSpPr>
        <p:spPr>
          <a:xfrm>
            <a:off x="733608" y="6144252"/>
            <a:ext cx="1905797" cy="369332"/>
          </a:xfrm>
          <a:prstGeom prst="rect">
            <a:avLst/>
          </a:prstGeom>
          <a:noFill/>
        </p:spPr>
        <p:txBody>
          <a:bodyPr wrap="square" rtlCol="0">
            <a:spAutoFit/>
          </a:bodyPr>
          <a:lstStyle/>
          <a:p>
            <a:pPr algn="ctr"/>
            <a:r>
              <a:rPr lang="en-US" dirty="0">
                <a:solidFill>
                  <a:schemeClr val="bg2"/>
                </a:solidFill>
                <a:latin typeface="+mj-lt"/>
              </a:rPr>
              <a:t>Miss Smith</a:t>
            </a:r>
            <a:endParaRPr lang="en-GB" dirty="0">
              <a:solidFill>
                <a:schemeClr val="bg2"/>
              </a:solidFill>
              <a:latin typeface="+mj-lt"/>
            </a:endParaRPr>
          </a:p>
        </p:txBody>
      </p:sp>
      <p:pic>
        <p:nvPicPr>
          <p:cNvPr id="11" name="Picture 10">
            <a:extLst>
              <a:ext uri="{FF2B5EF4-FFF2-40B4-BE49-F238E27FC236}">
                <a16:creationId xmlns:a16="http://schemas.microsoft.com/office/drawing/2014/main" id="{1919A196-CAD4-4CC3-9F75-3A7BA83D71C2}"/>
              </a:ext>
            </a:extLst>
          </p:cNvPr>
          <p:cNvPicPr/>
          <p:nvPr/>
        </p:nvPicPr>
        <p:blipFill rotWithShape="1">
          <a:blip r:embed="rId5">
            <a:extLst>
              <a:ext uri="{28A0092B-C50C-407E-A947-70E740481C1C}">
                <a14:useLocalDpi xmlns:a14="http://schemas.microsoft.com/office/drawing/2010/main" val="0"/>
              </a:ext>
            </a:extLst>
          </a:blip>
          <a:srcRect l="33403" t="29852" r="47153" b="15764"/>
          <a:stretch/>
        </p:blipFill>
        <p:spPr bwMode="auto">
          <a:xfrm>
            <a:off x="6907171" y="1473029"/>
            <a:ext cx="1728996" cy="2066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A12D46B4-04DD-41E1-ABDE-D771D39F6E15}"/>
              </a:ext>
            </a:extLst>
          </p:cNvPr>
          <p:cNvPicPr/>
          <p:nvPr/>
        </p:nvPicPr>
        <p:blipFill rotWithShape="1">
          <a:blip r:embed="rId6" cstate="print">
            <a:extLst>
              <a:ext uri="{28A0092B-C50C-407E-A947-70E740481C1C}">
                <a14:useLocalDpi xmlns:a14="http://schemas.microsoft.com/office/drawing/2010/main" val="0"/>
              </a:ext>
            </a:extLst>
          </a:blip>
          <a:srcRect l="12030" t="26512" r="17974"/>
          <a:stretch/>
        </p:blipFill>
        <p:spPr bwMode="auto">
          <a:xfrm>
            <a:off x="1035847" y="4224630"/>
            <a:ext cx="1301317" cy="1921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482361884"/>
      </p:ext>
    </p:extLst>
  </p:cSld>
  <p:clrMapOvr>
    <a:masterClrMapping/>
  </p:clrMapOvr>
  <mc:AlternateContent xmlns:mc="http://schemas.openxmlformats.org/markup-compatibility/2006" xmlns:p14="http://schemas.microsoft.com/office/powerpoint/2010/main">
    <mc:Choice Requires="p14">
      <p:transition spd="slow" p14:dur="2000" advTm="10594"/>
    </mc:Choice>
    <mc:Fallback xmlns="">
      <p:transition spd="slow" advTm="1059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12"/>
            <a:ext cx="8229600" cy="1143000"/>
          </a:xfrm>
        </p:spPr>
        <p:txBody>
          <a:bodyPr/>
          <a:lstStyle/>
          <a:p>
            <a:pPr algn="ctr"/>
            <a:r>
              <a:rPr lang="en-GB" sz="4400" u="sng" dirty="0">
                <a:solidFill>
                  <a:schemeClr val="bg2"/>
                </a:solidFill>
              </a:rPr>
              <a:t>Staffing</a:t>
            </a:r>
          </a:p>
        </p:txBody>
      </p:sp>
      <p:sp>
        <p:nvSpPr>
          <p:cNvPr id="4" name="Rectangle 3"/>
          <p:cNvSpPr/>
          <p:nvPr/>
        </p:nvSpPr>
        <p:spPr>
          <a:xfrm>
            <a:off x="457200" y="1268760"/>
            <a:ext cx="3686432" cy="2585323"/>
          </a:xfrm>
          <a:prstGeom prst="rect">
            <a:avLst/>
          </a:prstGeom>
          <a:ln>
            <a:solidFill>
              <a:schemeClr val="accent1"/>
            </a:solidFill>
          </a:ln>
        </p:spPr>
        <p:txBody>
          <a:bodyPr wrap="square">
            <a:spAutoFit/>
          </a:bodyPr>
          <a:lstStyle/>
          <a:p>
            <a:r>
              <a:rPr lang="en-GB" b="1" dirty="0">
                <a:solidFill>
                  <a:schemeClr val="bg2"/>
                </a:solidFill>
                <a:latin typeface="+mj-lt"/>
              </a:rPr>
              <a:t>Jackson</a:t>
            </a:r>
          </a:p>
          <a:p>
            <a:r>
              <a:rPr lang="en-GB" dirty="0">
                <a:solidFill>
                  <a:schemeClr val="bg2"/>
                </a:solidFill>
                <a:latin typeface="+mj-lt"/>
              </a:rPr>
              <a:t>Class Teachers: </a:t>
            </a:r>
          </a:p>
          <a:p>
            <a:r>
              <a:rPr lang="en-GB" dirty="0">
                <a:solidFill>
                  <a:schemeClr val="bg2"/>
                </a:solidFill>
                <a:latin typeface="+mj-lt"/>
              </a:rPr>
              <a:t>Mrs Dunne</a:t>
            </a:r>
          </a:p>
          <a:p>
            <a:r>
              <a:rPr lang="en-GB" dirty="0">
                <a:solidFill>
                  <a:schemeClr val="bg2"/>
                </a:solidFill>
                <a:latin typeface="+mj-lt"/>
              </a:rPr>
              <a:t>Email address:</a:t>
            </a:r>
          </a:p>
          <a:p>
            <a:r>
              <a:rPr lang="en-GB" dirty="0">
                <a:solidFill>
                  <a:schemeClr val="bg2"/>
                </a:solidFill>
                <a:latin typeface="+mj-lt"/>
                <a:hlinkClick r:id="rId3"/>
              </a:rPr>
              <a:t>mdunne@discovery.kent.sch.uk</a:t>
            </a:r>
            <a:endParaRPr lang="en-GB" dirty="0">
              <a:solidFill>
                <a:schemeClr val="bg2"/>
              </a:solidFill>
              <a:latin typeface="+mj-lt"/>
            </a:endParaRPr>
          </a:p>
          <a:p>
            <a:endParaRPr lang="en-GB" dirty="0">
              <a:solidFill>
                <a:schemeClr val="bg2"/>
              </a:solidFill>
              <a:latin typeface="+mj-lt"/>
            </a:endParaRPr>
          </a:p>
          <a:p>
            <a:r>
              <a:rPr lang="en-GB" dirty="0">
                <a:solidFill>
                  <a:schemeClr val="bg2"/>
                </a:solidFill>
                <a:latin typeface="+mj-lt"/>
              </a:rPr>
              <a:t>Teaching Assistant:</a:t>
            </a:r>
          </a:p>
          <a:p>
            <a:r>
              <a:rPr lang="en-US" dirty="0" err="1">
                <a:solidFill>
                  <a:schemeClr val="bg2"/>
                </a:solidFill>
                <a:latin typeface="+mj-lt"/>
              </a:rPr>
              <a:t>Mrs</a:t>
            </a:r>
            <a:r>
              <a:rPr lang="en-US" dirty="0">
                <a:solidFill>
                  <a:schemeClr val="bg2"/>
                </a:solidFill>
                <a:latin typeface="+mj-lt"/>
              </a:rPr>
              <a:t> Palmer</a:t>
            </a:r>
          </a:p>
          <a:p>
            <a:endParaRPr lang="en-GB" dirty="0">
              <a:solidFill>
                <a:schemeClr val="bg2"/>
              </a:solidFill>
              <a:latin typeface="+mj-lt"/>
            </a:endParaRPr>
          </a:p>
        </p:txBody>
      </p:sp>
      <p:sp>
        <p:nvSpPr>
          <p:cNvPr id="14" name="TextBox 13"/>
          <p:cNvSpPr txBox="1"/>
          <p:nvPr/>
        </p:nvSpPr>
        <p:spPr>
          <a:xfrm>
            <a:off x="7092280" y="3610661"/>
            <a:ext cx="1800200" cy="369332"/>
          </a:xfrm>
          <a:prstGeom prst="rect">
            <a:avLst/>
          </a:prstGeom>
          <a:noFill/>
        </p:spPr>
        <p:txBody>
          <a:bodyPr wrap="square" rtlCol="0">
            <a:spAutoFit/>
          </a:bodyPr>
          <a:lstStyle/>
          <a:p>
            <a:r>
              <a:rPr lang="en-US" dirty="0" err="1">
                <a:solidFill>
                  <a:schemeClr val="bg2"/>
                </a:solidFill>
                <a:latin typeface="+mj-lt"/>
              </a:rPr>
              <a:t>Mrs</a:t>
            </a:r>
            <a:r>
              <a:rPr lang="en-US" dirty="0">
                <a:solidFill>
                  <a:schemeClr val="bg2"/>
                </a:solidFill>
                <a:latin typeface="+mj-lt"/>
              </a:rPr>
              <a:t> Palmer</a:t>
            </a:r>
            <a:endParaRPr lang="en-GB" dirty="0">
              <a:solidFill>
                <a:schemeClr val="bg2"/>
              </a:solidFill>
              <a:latin typeface="+mj-lt"/>
            </a:endParaRPr>
          </a:p>
        </p:txBody>
      </p:sp>
      <p:pic>
        <p:nvPicPr>
          <p:cNvPr id="10" name="Picture 9">
            <a:extLst>
              <a:ext uri="{FF2B5EF4-FFF2-40B4-BE49-F238E27FC236}">
                <a16:creationId xmlns:a16="http://schemas.microsoft.com/office/drawing/2014/main" id="{947FBBEB-08B3-42A4-AEF2-6828F32AC15E}"/>
              </a:ext>
            </a:extLst>
          </p:cNvPr>
          <p:cNvPicPr>
            <a:picLocks noChangeAspect="1"/>
          </p:cNvPicPr>
          <p:nvPr/>
        </p:nvPicPr>
        <p:blipFill>
          <a:blip r:embed="rId4"/>
          <a:stretch>
            <a:fillRect/>
          </a:stretch>
        </p:blipFill>
        <p:spPr>
          <a:xfrm>
            <a:off x="7037634" y="1279512"/>
            <a:ext cx="1649166" cy="2198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772CAC40-FFE2-4EE6-B49D-6004E782E837}"/>
              </a:ext>
            </a:extLst>
          </p:cNvPr>
          <p:cNvPicPr>
            <a:picLocks noChangeAspect="1"/>
          </p:cNvPicPr>
          <p:nvPr/>
        </p:nvPicPr>
        <p:blipFill>
          <a:blip r:embed="rId5"/>
          <a:stretch>
            <a:fillRect/>
          </a:stretch>
        </p:blipFill>
        <p:spPr>
          <a:xfrm>
            <a:off x="4793373" y="1278077"/>
            <a:ext cx="1649166" cy="2124033"/>
          </a:xfrm>
          <a:prstGeom prst="rect">
            <a:avLst/>
          </a:prstGeom>
          <a:ln w="88900">
            <a:solidFill>
              <a:schemeClr val="tx1"/>
            </a:solidFill>
          </a:ln>
        </p:spPr>
      </p:pic>
      <p:sp>
        <p:nvSpPr>
          <p:cNvPr id="8" name="TextBox 7">
            <a:extLst>
              <a:ext uri="{FF2B5EF4-FFF2-40B4-BE49-F238E27FC236}">
                <a16:creationId xmlns:a16="http://schemas.microsoft.com/office/drawing/2014/main" id="{8A19E796-0429-4641-9841-576C99FB2FD8}"/>
              </a:ext>
            </a:extLst>
          </p:cNvPr>
          <p:cNvSpPr txBox="1"/>
          <p:nvPr/>
        </p:nvSpPr>
        <p:spPr>
          <a:xfrm>
            <a:off x="4937065" y="3610661"/>
            <a:ext cx="1800200" cy="369332"/>
          </a:xfrm>
          <a:prstGeom prst="rect">
            <a:avLst/>
          </a:prstGeom>
          <a:noFill/>
        </p:spPr>
        <p:txBody>
          <a:bodyPr wrap="square" rtlCol="0">
            <a:spAutoFit/>
          </a:bodyPr>
          <a:lstStyle/>
          <a:p>
            <a:r>
              <a:rPr lang="en-US" dirty="0" err="1">
                <a:solidFill>
                  <a:schemeClr val="bg2"/>
                </a:solidFill>
                <a:latin typeface="+mj-lt"/>
              </a:rPr>
              <a:t>Mrs</a:t>
            </a:r>
            <a:r>
              <a:rPr lang="en-US" dirty="0">
                <a:solidFill>
                  <a:schemeClr val="bg2"/>
                </a:solidFill>
                <a:latin typeface="+mj-lt"/>
              </a:rPr>
              <a:t> Dunne</a:t>
            </a:r>
            <a:endParaRPr lang="en-GB" dirty="0">
              <a:solidFill>
                <a:schemeClr val="bg2"/>
              </a:solidFill>
              <a:latin typeface="+mj-lt"/>
            </a:endParaRPr>
          </a:p>
        </p:txBody>
      </p:sp>
      <p:pic>
        <p:nvPicPr>
          <p:cNvPr id="7" name="Picture 6">
            <a:extLst>
              <a:ext uri="{FF2B5EF4-FFF2-40B4-BE49-F238E27FC236}">
                <a16:creationId xmlns:a16="http://schemas.microsoft.com/office/drawing/2014/main" id="{3589ED59-E45D-41FB-AB61-4A6D4ACAD849}"/>
              </a:ext>
            </a:extLst>
          </p:cNvPr>
          <p:cNvPicPr>
            <a:picLocks noChangeAspect="1"/>
          </p:cNvPicPr>
          <p:nvPr/>
        </p:nvPicPr>
        <p:blipFill>
          <a:blip r:embed="rId6"/>
          <a:stretch>
            <a:fillRect/>
          </a:stretch>
        </p:blipFill>
        <p:spPr>
          <a:xfrm>
            <a:off x="5881031" y="4137979"/>
            <a:ext cx="1712468" cy="2041530"/>
          </a:xfrm>
          <a:prstGeom prst="rect">
            <a:avLst/>
          </a:prstGeom>
          <a:ln w="88900">
            <a:solidFill>
              <a:schemeClr val="tx1"/>
            </a:solidFill>
          </a:ln>
        </p:spPr>
      </p:pic>
      <p:sp>
        <p:nvSpPr>
          <p:cNvPr id="11" name="TextBox 10">
            <a:extLst>
              <a:ext uri="{FF2B5EF4-FFF2-40B4-BE49-F238E27FC236}">
                <a16:creationId xmlns:a16="http://schemas.microsoft.com/office/drawing/2014/main" id="{D0601686-EFFD-4EFD-98F9-EB5CA1F1F6C2}"/>
              </a:ext>
            </a:extLst>
          </p:cNvPr>
          <p:cNvSpPr txBox="1"/>
          <p:nvPr/>
        </p:nvSpPr>
        <p:spPr>
          <a:xfrm>
            <a:off x="6192180" y="6223456"/>
            <a:ext cx="1800200" cy="369332"/>
          </a:xfrm>
          <a:prstGeom prst="rect">
            <a:avLst/>
          </a:prstGeom>
          <a:noFill/>
        </p:spPr>
        <p:txBody>
          <a:bodyPr wrap="square" rtlCol="0">
            <a:spAutoFit/>
          </a:bodyPr>
          <a:lstStyle/>
          <a:p>
            <a:r>
              <a:rPr lang="en-US" dirty="0">
                <a:solidFill>
                  <a:schemeClr val="bg2"/>
                </a:solidFill>
                <a:latin typeface="+mj-lt"/>
              </a:rPr>
              <a:t>Miss Ball</a:t>
            </a:r>
            <a:endParaRPr lang="en-GB" dirty="0">
              <a:solidFill>
                <a:schemeClr val="bg2"/>
              </a:solidFill>
              <a:latin typeface="+mj-lt"/>
            </a:endParaRPr>
          </a:p>
        </p:txBody>
      </p:sp>
    </p:spTree>
    <p:extLst>
      <p:ext uri="{BB962C8B-B14F-4D97-AF65-F5344CB8AC3E}">
        <p14:creationId xmlns:p14="http://schemas.microsoft.com/office/powerpoint/2010/main" val="3224629050"/>
      </p:ext>
    </p:extLst>
  </p:cSld>
  <p:clrMapOvr>
    <a:masterClrMapping/>
  </p:clrMapOvr>
  <mc:AlternateContent xmlns:mc="http://schemas.openxmlformats.org/markup-compatibility/2006" xmlns:p14="http://schemas.microsoft.com/office/powerpoint/2010/main">
    <mc:Choice Requires="p14">
      <p:transition spd="slow" p14:dur="2000" advTm="13030"/>
    </mc:Choice>
    <mc:Fallback xmlns="">
      <p:transition spd="slow" advTm="130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83768" y="28636"/>
            <a:ext cx="41764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Yearly Overview</a:t>
            </a:r>
          </a:p>
        </p:txBody>
      </p:sp>
      <p:sp>
        <p:nvSpPr>
          <p:cNvPr id="2" name="TextBox 1"/>
          <p:cNvSpPr txBox="1"/>
          <p:nvPr/>
        </p:nvSpPr>
        <p:spPr>
          <a:xfrm>
            <a:off x="3347864" y="1556792"/>
            <a:ext cx="2376264" cy="1015663"/>
          </a:xfrm>
          <a:prstGeom prst="rect">
            <a:avLst/>
          </a:prstGeom>
          <a:noFill/>
        </p:spPr>
        <p:txBody>
          <a:bodyPr wrap="square" rtlCol="0">
            <a:spAutoFit/>
          </a:bodyPr>
          <a:lstStyle/>
          <a:p>
            <a:pPr algn="ctr"/>
            <a:r>
              <a:rPr lang="en-US" sz="2000" u="sng" dirty="0">
                <a:solidFill>
                  <a:schemeClr val="bg2"/>
                </a:solidFill>
                <a:latin typeface="+mj-lt"/>
              </a:rPr>
              <a:t>What is the next giant leap for mankind?</a:t>
            </a:r>
            <a:endParaRPr lang="en-GB" sz="2000" u="sng" dirty="0">
              <a:solidFill>
                <a:schemeClr val="bg2"/>
              </a:solidFill>
              <a:latin typeface="+mj-lt"/>
            </a:endParaRPr>
          </a:p>
        </p:txBody>
      </p:sp>
      <p:sp>
        <p:nvSpPr>
          <p:cNvPr id="5" name="TextBox 4"/>
          <p:cNvSpPr txBox="1"/>
          <p:nvPr/>
        </p:nvSpPr>
        <p:spPr>
          <a:xfrm>
            <a:off x="794485" y="1556792"/>
            <a:ext cx="2376264" cy="707886"/>
          </a:xfrm>
          <a:prstGeom prst="rect">
            <a:avLst/>
          </a:prstGeom>
          <a:noFill/>
        </p:spPr>
        <p:txBody>
          <a:bodyPr wrap="square" rtlCol="0">
            <a:spAutoFit/>
          </a:bodyPr>
          <a:lstStyle/>
          <a:p>
            <a:pPr algn="ctr"/>
            <a:r>
              <a:rPr lang="en-US" sz="2000" u="sng" dirty="0">
                <a:solidFill>
                  <a:schemeClr val="bg2"/>
                </a:solidFill>
                <a:latin typeface="+mj-lt"/>
              </a:rPr>
              <a:t>Were the Vikings always vicious?</a:t>
            </a:r>
            <a:endParaRPr lang="en-GB" sz="2000" u="sng" dirty="0">
              <a:solidFill>
                <a:schemeClr val="bg2"/>
              </a:solidFill>
              <a:latin typeface="+mj-lt"/>
            </a:endParaRPr>
          </a:p>
        </p:txBody>
      </p:sp>
      <p:sp>
        <p:nvSpPr>
          <p:cNvPr id="7" name="TextBox 6"/>
          <p:cNvSpPr txBox="1"/>
          <p:nvPr/>
        </p:nvSpPr>
        <p:spPr>
          <a:xfrm>
            <a:off x="5940152" y="1556792"/>
            <a:ext cx="2502278" cy="1015663"/>
          </a:xfrm>
          <a:prstGeom prst="rect">
            <a:avLst/>
          </a:prstGeom>
          <a:noFill/>
        </p:spPr>
        <p:txBody>
          <a:bodyPr wrap="square" rtlCol="0">
            <a:spAutoFit/>
          </a:bodyPr>
          <a:lstStyle/>
          <a:p>
            <a:pPr algn="ctr"/>
            <a:r>
              <a:rPr lang="en-US" sz="2000" u="sng" dirty="0">
                <a:solidFill>
                  <a:schemeClr val="bg2"/>
                </a:solidFill>
                <a:latin typeface="+mj-lt"/>
              </a:rPr>
              <a:t>Were all Ancient Egyptians like Tutankhamun?</a:t>
            </a:r>
            <a:endParaRPr lang="en-GB" sz="2000" u="sng" dirty="0">
              <a:solidFill>
                <a:schemeClr val="bg2"/>
              </a:solidFill>
              <a:latin typeface="+mj-lt"/>
            </a:endParaRPr>
          </a:p>
        </p:txBody>
      </p:sp>
      <p:sp>
        <p:nvSpPr>
          <p:cNvPr id="4" name="TextBox 3"/>
          <p:cNvSpPr txBox="1"/>
          <p:nvPr/>
        </p:nvSpPr>
        <p:spPr>
          <a:xfrm>
            <a:off x="794485" y="721576"/>
            <a:ext cx="6873859" cy="830997"/>
          </a:xfrm>
          <a:prstGeom prst="rect">
            <a:avLst/>
          </a:prstGeom>
          <a:noFill/>
        </p:spPr>
        <p:txBody>
          <a:bodyPr wrap="square" rtlCol="0">
            <a:spAutoFit/>
          </a:bodyPr>
          <a:lstStyle/>
          <a:p>
            <a:r>
              <a:rPr lang="en-US" sz="2400" dirty="0">
                <a:solidFill>
                  <a:schemeClr val="bg2"/>
                </a:solidFill>
                <a:latin typeface="+mj-lt"/>
              </a:rPr>
              <a:t>This year, our curriculum will focus on the following three big questions:</a:t>
            </a:r>
            <a:endParaRPr lang="en-GB" sz="2400" dirty="0">
              <a:solidFill>
                <a:schemeClr val="bg2"/>
              </a:solidFill>
              <a:latin typeface="+mj-lt"/>
            </a:endParaRPr>
          </a:p>
        </p:txBody>
      </p:sp>
      <p:pic>
        <p:nvPicPr>
          <p:cNvPr id="4098" name="Picture 2" descr="Viking cartoon head with helmet character decal - TenSti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010" y="2261180"/>
            <a:ext cx="1818798" cy="25610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toon Space Wallpapers - Top Free Cartoon Space Backgrounds -  Wallpaper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5574" y="3140968"/>
            <a:ext cx="2208554" cy="13803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utankhamun Cartoon Full Body, HD Png Download - ki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492896"/>
            <a:ext cx="1879725" cy="23496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4842552"/>
            <a:ext cx="8208912" cy="1938992"/>
          </a:xfrm>
          <a:prstGeom prst="rect">
            <a:avLst/>
          </a:prstGeom>
          <a:noFill/>
        </p:spPr>
        <p:txBody>
          <a:bodyPr wrap="square" rtlCol="0">
            <a:spAutoFit/>
          </a:bodyPr>
          <a:lstStyle/>
          <a:p>
            <a:pPr algn="ctr"/>
            <a:r>
              <a:rPr lang="en-US" sz="2400" dirty="0">
                <a:solidFill>
                  <a:schemeClr val="bg2"/>
                </a:solidFill>
                <a:latin typeface="+mj-lt"/>
              </a:rPr>
              <a:t>We will be finding out what the children already know about each topic and using their questions to drive the curriculum. </a:t>
            </a:r>
          </a:p>
          <a:p>
            <a:pPr algn="ctr"/>
            <a:endParaRPr lang="en-US" sz="2400" dirty="0">
              <a:solidFill>
                <a:schemeClr val="bg2"/>
              </a:solidFill>
              <a:latin typeface="+mj-lt"/>
            </a:endParaRPr>
          </a:p>
          <a:p>
            <a:pPr algn="ctr"/>
            <a:r>
              <a:rPr lang="en-US" sz="2400" dirty="0">
                <a:solidFill>
                  <a:schemeClr val="bg2"/>
                </a:solidFill>
                <a:latin typeface="+mj-lt"/>
              </a:rPr>
              <a:t>Our focus this year is facilitating discovery!</a:t>
            </a:r>
            <a:endParaRPr lang="en-GB" sz="2400" dirty="0">
              <a:solidFill>
                <a:schemeClr val="bg2"/>
              </a:solidFill>
              <a:latin typeface="+mj-lt"/>
            </a:endParaRPr>
          </a:p>
        </p:txBody>
      </p:sp>
    </p:spTree>
    <p:extLst>
      <p:ext uri="{BB962C8B-B14F-4D97-AF65-F5344CB8AC3E}">
        <p14:creationId xmlns:p14="http://schemas.microsoft.com/office/powerpoint/2010/main" val="3750917661"/>
      </p:ext>
    </p:extLst>
  </p:cSld>
  <p:clrMapOvr>
    <a:masterClrMapping/>
  </p:clrMapOvr>
  <mc:AlternateContent xmlns:mc="http://schemas.openxmlformats.org/markup-compatibility/2006" xmlns:p14="http://schemas.microsoft.com/office/powerpoint/2010/main">
    <mc:Choice Requires="p14">
      <p:transition spd="slow" p14:dur="2000" advTm="23183"/>
    </mc:Choice>
    <mc:Fallback xmlns="">
      <p:transition spd="slow" advTm="231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6731" y="332656"/>
            <a:ext cx="6408712" cy="707886"/>
          </a:xfrm>
          <a:prstGeom prst="rect">
            <a:avLst/>
          </a:prstGeom>
          <a:noFill/>
        </p:spPr>
        <p:txBody>
          <a:bodyPr wrap="square" rtlCol="0">
            <a:spAutoFit/>
          </a:bodyPr>
          <a:lstStyle/>
          <a:p>
            <a:pPr algn="ctr"/>
            <a:r>
              <a:rPr lang="en-GB" sz="4000" u="sng" dirty="0">
                <a:solidFill>
                  <a:schemeClr val="bg2"/>
                </a:solidFill>
                <a:latin typeface="+mj-lt"/>
              </a:rPr>
              <a:t>A day in Year 5!</a:t>
            </a:r>
          </a:p>
        </p:txBody>
      </p:sp>
      <p:pic>
        <p:nvPicPr>
          <p:cNvPr id="7" name="Picture 6"/>
          <p:cNvPicPr>
            <a:picLocks noChangeAspect="1"/>
          </p:cNvPicPr>
          <p:nvPr/>
        </p:nvPicPr>
        <p:blipFill>
          <a:blip r:embed="rId3"/>
          <a:stretch>
            <a:fillRect/>
          </a:stretch>
        </p:blipFill>
        <p:spPr>
          <a:xfrm>
            <a:off x="493489" y="1196752"/>
            <a:ext cx="7995196" cy="5128423"/>
          </a:xfrm>
          <a:prstGeom prst="rect">
            <a:avLst/>
          </a:prstGeom>
        </p:spPr>
      </p:pic>
      <p:sp>
        <p:nvSpPr>
          <p:cNvPr id="2" name="TextBox 1">
            <a:extLst>
              <a:ext uri="{FF2B5EF4-FFF2-40B4-BE49-F238E27FC236}">
                <a16:creationId xmlns:a16="http://schemas.microsoft.com/office/drawing/2014/main" id="{C06F2155-9A03-410C-8887-900AAD2D7F3E}"/>
              </a:ext>
            </a:extLst>
          </p:cNvPr>
          <p:cNvSpPr txBox="1"/>
          <p:nvPr/>
        </p:nvSpPr>
        <p:spPr>
          <a:xfrm>
            <a:off x="5724128" y="1700809"/>
            <a:ext cx="504056" cy="507831"/>
          </a:xfrm>
          <a:prstGeom prst="rect">
            <a:avLst/>
          </a:prstGeom>
          <a:solidFill>
            <a:schemeClr val="bg2">
              <a:lumMod val="20000"/>
              <a:lumOff val="80000"/>
            </a:schemeClr>
          </a:solidFill>
        </p:spPr>
        <p:txBody>
          <a:bodyPr wrap="square" rtlCol="0">
            <a:spAutoFit/>
          </a:bodyPr>
          <a:lstStyle/>
          <a:p>
            <a:r>
              <a:rPr lang="en-US" sz="900" dirty="0">
                <a:solidFill>
                  <a:schemeClr val="bg1"/>
                </a:solidFill>
              </a:rPr>
              <a:t>12:15 – 13:15</a:t>
            </a:r>
            <a:endParaRPr lang="en-GB" sz="900" dirty="0">
              <a:solidFill>
                <a:schemeClr val="bg1"/>
              </a:solidFill>
            </a:endParaRPr>
          </a:p>
        </p:txBody>
      </p:sp>
      <p:sp>
        <p:nvSpPr>
          <p:cNvPr id="5" name="TextBox 4">
            <a:extLst>
              <a:ext uri="{FF2B5EF4-FFF2-40B4-BE49-F238E27FC236}">
                <a16:creationId xmlns:a16="http://schemas.microsoft.com/office/drawing/2014/main" id="{9E48776A-A315-403F-904A-C07070678F5A}"/>
              </a:ext>
            </a:extLst>
          </p:cNvPr>
          <p:cNvSpPr txBox="1"/>
          <p:nvPr/>
        </p:nvSpPr>
        <p:spPr>
          <a:xfrm>
            <a:off x="5004048" y="1700809"/>
            <a:ext cx="504056" cy="507831"/>
          </a:xfrm>
          <a:prstGeom prst="rect">
            <a:avLst/>
          </a:prstGeom>
          <a:solidFill>
            <a:schemeClr val="bg2">
              <a:lumMod val="20000"/>
              <a:lumOff val="80000"/>
            </a:schemeClr>
          </a:solidFill>
        </p:spPr>
        <p:txBody>
          <a:bodyPr wrap="square" rtlCol="0">
            <a:spAutoFit/>
          </a:bodyPr>
          <a:lstStyle/>
          <a:p>
            <a:r>
              <a:rPr lang="en-US" sz="900" dirty="0">
                <a:solidFill>
                  <a:schemeClr val="bg1"/>
                </a:solidFill>
              </a:rPr>
              <a:t>12:00 – 12:15</a:t>
            </a:r>
            <a:endParaRPr lang="en-GB" sz="900" dirty="0">
              <a:solidFill>
                <a:schemeClr val="bg1"/>
              </a:solidFill>
            </a:endParaRPr>
          </a:p>
        </p:txBody>
      </p:sp>
    </p:spTree>
    <p:extLst>
      <p:ext uri="{BB962C8B-B14F-4D97-AF65-F5344CB8AC3E}">
        <p14:creationId xmlns:p14="http://schemas.microsoft.com/office/powerpoint/2010/main" val="2268160338"/>
      </p:ext>
    </p:extLst>
  </p:cSld>
  <p:clrMapOvr>
    <a:masterClrMapping/>
  </p:clrMapOvr>
  <mc:AlternateContent xmlns:mc="http://schemas.openxmlformats.org/markup-compatibility/2006" xmlns:p14="http://schemas.microsoft.com/office/powerpoint/2010/main">
    <mc:Choice Requires="p14">
      <p:transition spd="slow" p14:dur="2000" advTm="14914"/>
    </mc:Choice>
    <mc:Fallback xmlns="">
      <p:transition spd="slow" advTm="1491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5" y="754657"/>
            <a:ext cx="7272807" cy="5940088"/>
          </a:xfrm>
          <a:prstGeom prst="rect">
            <a:avLst/>
          </a:prstGeom>
          <a:noFill/>
        </p:spPr>
        <p:txBody>
          <a:bodyPr wrap="square" rtlCol="0">
            <a:spAutoFit/>
          </a:bodyPr>
          <a:lstStyle/>
          <a:p>
            <a:pPr>
              <a:spcAft>
                <a:spcPts val="1200"/>
              </a:spcAft>
            </a:pPr>
            <a:r>
              <a:rPr lang="en-GB" dirty="0">
                <a:solidFill>
                  <a:schemeClr val="bg2"/>
                </a:solidFill>
                <a:latin typeface="+mj-lt"/>
              </a:rPr>
              <a:t>On your child’s PE day, they will be expected to come to school ready for PE. They will stay in their PE kit for the day and will not be changing at school.</a:t>
            </a:r>
          </a:p>
          <a:p>
            <a:pPr>
              <a:spcAft>
                <a:spcPts val="1200"/>
              </a:spcAft>
            </a:pPr>
            <a:r>
              <a:rPr lang="en-GB" dirty="0">
                <a:solidFill>
                  <a:schemeClr val="bg2"/>
                </a:solidFill>
                <a:latin typeface="+mj-lt"/>
              </a:rPr>
              <a:t>Children will need to wear:</a:t>
            </a:r>
          </a:p>
          <a:p>
            <a:pPr marL="285750" indent="-285750">
              <a:spcAft>
                <a:spcPts val="1200"/>
              </a:spcAft>
              <a:buFont typeface="Arial" panose="020B0604020202020204" pitchFamily="34" charset="0"/>
              <a:buChar char="•"/>
            </a:pPr>
            <a:r>
              <a:rPr lang="en-US" dirty="0">
                <a:solidFill>
                  <a:schemeClr val="bg2"/>
                </a:solidFill>
                <a:latin typeface="+mj-lt"/>
              </a:rPr>
              <a:t>House </a:t>
            </a:r>
            <a:r>
              <a:rPr lang="en-US" dirty="0" err="1">
                <a:solidFill>
                  <a:schemeClr val="bg2"/>
                </a:solidFill>
                <a:latin typeface="+mj-lt"/>
              </a:rPr>
              <a:t>coloured</a:t>
            </a:r>
            <a:r>
              <a:rPr lang="en-US" dirty="0">
                <a:solidFill>
                  <a:schemeClr val="bg2"/>
                </a:solidFill>
                <a:latin typeface="+mj-lt"/>
              </a:rPr>
              <a:t> t-shirt</a:t>
            </a:r>
            <a:endParaRPr lang="en-GB" dirty="0">
              <a:solidFill>
                <a:schemeClr val="bg2"/>
              </a:solidFill>
              <a:latin typeface="+mj-lt"/>
            </a:endParaRPr>
          </a:p>
          <a:p>
            <a:pPr marL="285750" indent="-285750">
              <a:spcAft>
                <a:spcPts val="1200"/>
              </a:spcAft>
              <a:buFont typeface="Arial" panose="020B0604020202020204" pitchFamily="34" charset="0"/>
              <a:buChar char="•"/>
            </a:pPr>
            <a:r>
              <a:rPr lang="en-GB" dirty="0">
                <a:solidFill>
                  <a:schemeClr val="bg2"/>
                </a:solidFill>
                <a:latin typeface="+mj-lt"/>
              </a:rPr>
              <a:t>Shorts or navy tracksuit bottoms depending on the weather</a:t>
            </a:r>
          </a:p>
          <a:p>
            <a:pPr marL="285750" indent="-285750">
              <a:spcAft>
                <a:spcPts val="1200"/>
              </a:spcAft>
              <a:buFont typeface="Arial" panose="020B0604020202020204" pitchFamily="34" charset="0"/>
              <a:buChar char="•"/>
            </a:pPr>
            <a:r>
              <a:rPr lang="en-GB" dirty="0">
                <a:solidFill>
                  <a:schemeClr val="bg2"/>
                </a:solidFill>
                <a:latin typeface="+mj-lt"/>
              </a:rPr>
              <a:t>Plimsolls or trainers</a:t>
            </a:r>
          </a:p>
          <a:p>
            <a:pPr marL="285750" indent="-285750">
              <a:spcAft>
                <a:spcPts val="1200"/>
              </a:spcAft>
              <a:buFont typeface="Arial" panose="020B0604020202020204" pitchFamily="34" charset="0"/>
              <a:buChar char="•"/>
            </a:pPr>
            <a:r>
              <a:rPr lang="en-GB" dirty="0">
                <a:solidFill>
                  <a:schemeClr val="bg2"/>
                </a:solidFill>
                <a:latin typeface="+mj-lt"/>
              </a:rPr>
              <a:t>Socks</a:t>
            </a:r>
          </a:p>
          <a:p>
            <a:pPr marL="285750" indent="-285750">
              <a:spcAft>
                <a:spcPts val="1200"/>
              </a:spcAft>
              <a:buFont typeface="Arial" panose="020B0604020202020204" pitchFamily="34" charset="0"/>
              <a:buChar char="•"/>
            </a:pPr>
            <a:r>
              <a:rPr lang="en-GB" dirty="0">
                <a:solidFill>
                  <a:schemeClr val="bg2"/>
                </a:solidFill>
                <a:latin typeface="+mj-lt"/>
              </a:rPr>
              <a:t>Warm navy jumper or hoody</a:t>
            </a:r>
          </a:p>
          <a:p>
            <a:pPr marL="285750" indent="-285750">
              <a:spcAft>
                <a:spcPts val="1200"/>
              </a:spcAft>
              <a:buFont typeface="Arial" panose="020B0604020202020204" pitchFamily="34" charset="0"/>
              <a:buChar char="•"/>
            </a:pPr>
            <a:r>
              <a:rPr lang="en-GB" dirty="0">
                <a:solidFill>
                  <a:schemeClr val="bg2"/>
                </a:solidFill>
                <a:latin typeface="+mj-lt"/>
              </a:rPr>
              <a:t>Earring tape /hair tie (please tape earrings and tie up hair at home)</a:t>
            </a:r>
            <a:endParaRPr lang="en-US" dirty="0">
              <a:solidFill>
                <a:schemeClr val="bg2"/>
              </a:solidFill>
              <a:latin typeface="+mj-lt"/>
            </a:endParaRPr>
          </a:p>
          <a:p>
            <a:pPr>
              <a:spcAft>
                <a:spcPts val="1200"/>
              </a:spcAft>
            </a:pPr>
            <a:r>
              <a:rPr lang="en-US" b="1" dirty="0">
                <a:solidFill>
                  <a:schemeClr val="bg2"/>
                </a:solidFill>
                <a:latin typeface="+mj-lt"/>
              </a:rPr>
              <a:t>PE days are Monday and Tuesday for Jackson Class</a:t>
            </a:r>
          </a:p>
          <a:p>
            <a:pPr>
              <a:spcAft>
                <a:spcPts val="1200"/>
              </a:spcAft>
            </a:pPr>
            <a:r>
              <a:rPr lang="en-US" b="1" dirty="0">
                <a:solidFill>
                  <a:schemeClr val="bg2"/>
                </a:solidFill>
                <a:latin typeface="+mj-lt"/>
              </a:rPr>
              <a:t>                     Monday and Thursday for Johnson Class</a:t>
            </a:r>
          </a:p>
          <a:p>
            <a:pPr>
              <a:spcAft>
                <a:spcPts val="1200"/>
              </a:spcAft>
            </a:pPr>
            <a:r>
              <a:rPr lang="en-US" b="1" dirty="0">
                <a:solidFill>
                  <a:schemeClr val="bg2"/>
                </a:solidFill>
                <a:latin typeface="+mj-lt"/>
              </a:rPr>
              <a:t>		       Tuesday and Thursday for Hawking Class</a:t>
            </a:r>
          </a:p>
          <a:p>
            <a:pPr>
              <a:spcAft>
                <a:spcPts val="1200"/>
              </a:spcAft>
            </a:pPr>
            <a:endParaRPr lang="en-US" b="1" dirty="0">
              <a:solidFill>
                <a:schemeClr val="bg2"/>
              </a:solidFill>
              <a:latin typeface="+mj-lt"/>
            </a:endParaRPr>
          </a:p>
        </p:txBody>
      </p:sp>
      <p:sp>
        <p:nvSpPr>
          <p:cNvPr id="5" name="TextBox 4"/>
          <p:cNvSpPr txBox="1"/>
          <p:nvPr/>
        </p:nvSpPr>
        <p:spPr>
          <a:xfrm>
            <a:off x="-1944725" y="4043"/>
            <a:ext cx="6336704" cy="769441"/>
          </a:xfrm>
          <a:prstGeom prst="rect">
            <a:avLst/>
          </a:prstGeom>
          <a:noFill/>
        </p:spPr>
        <p:txBody>
          <a:bodyPr wrap="square" rtlCol="0">
            <a:spAutoFit/>
          </a:bodyPr>
          <a:lstStyle/>
          <a:p>
            <a:pPr algn="ctr"/>
            <a:r>
              <a:rPr lang="en-GB" sz="4400" dirty="0">
                <a:solidFill>
                  <a:schemeClr val="bg2"/>
                </a:solidFill>
                <a:latin typeface="+mj-lt"/>
              </a:rPr>
              <a:t>PE</a:t>
            </a:r>
          </a:p>
        </p:txBody>
      </p:sp>
    </p:spTree>
    <p:extLst>
      <p:ext uri="{BB962C8B-B14F-4D97-AF65-F5344CB8AC3E}">
        <p14:creationId xmlns:p14="http://schemas.microsoft.com/office/powerpoint/2010/main" val="1295143551"/>
      </p:ext>
    </p:extLst>
  </p:cSld>
  <p:clrMapOvr>
    <a:masterClrMapping/>
  </p:clrMapOvr>
  <mc:AlternateContent xmlns:mc="http://schemas.openxmlformats.org/markup-compatibility/2006" xmlns:p14="http://schemas.microsoft.com/office/powerpoint/2010/main">
    <mc:Choice Requires="p14">
      <p:transition spd="slow" p14:dur="2000" advTm="26444"/>
    </mc:Choice>
    <mc:Fallback xmlns="">
      <p:transition spd="slow" advTm="264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Healthy Snacks</a:t>
            </a:r>
            <a:endParaRPr lang="en-GB" dirty="0">
              <a:solidFill>
                <a:schemeClr val="bg2"/>
              </a:solidFill>
            </a:endParaRPr>
          </a:p>
        </p:txBody>
      </p:sp>
      <p:sp>
        <p:nvSpPr>
          <p:cNvPr id="3" name="Content Placeholder 2"/>
          <p:cNvSpPr>
            <a:spLocks noGrp="1"/>
          </p:cNvSpPr>
          <p:nvPr>
            <p:ph idx="1"/>
          </p:nvPr>
        </p:nvSpPr>
        <p:spPr>
          <a:xfrm>
            <a:off x="484710" y="1484784"/>
            <a:ext cx="8335762" cy="4195481"/>
          </a:xfrm>
        </p:spPr>
        <p:txBody>
          <a:bodyPr>
            <a:normAutofit lnSpcReduction="10000"/>
          </a:bodyPr>
          <a:lstStyle/>
          <a:p>
            <a:r>
              <a:rPr lang="en-US" dirty="0">
                <a:solidFill>
                  <a:schemeClr val="bg2"/>
                </a:solidFill>
              </a:rPr>
              <a:t>Please ensure your child’s snack for breaktime is a healthy snack.</a:t>
            </a:r>
          </a:p>
          <a:p>
            <a:r>
              <a:rPr lang="en-US" dirty="0">
                <a:solidFill>
                  <a:schemeClr val="bg2"/>
                </a:solidFill>
              </a:rPr>
              <a:t>Please remember that we are a nut free school. </a:t>
            </a:r>
          </a:p>
          <a:p>
            <a:pPr algn="just">
              <a:lnSpc>
                <a:spcPct val="115000"/>
              </a:lnSpc>
              <a:spcAft>
                <a:spcPts val="1000"/>
              </a:spcAft>
            </a:pPr>
            <a:endParaRPr lang="en-US" dirty="0">
              <a:solidFill>
                <a:schemeClr val="bg2"/>
              </a:solidFill>
            </a:endParaRPr>
          </a:p>
          <a:p>
            <a:pPr algn="just">
              <a:lnSpc>
                <a:spcPct val="115000"/>
              </a:lnSpc>
              <a:spcAft>
                <a:spcPts val="1000"/>
              </a:spcAft>
            </a:pPr>
            <a:r>
              <a:rPr lang="en-US" dirty="0">
                <a:solidFill>
                  <a:schemeClr val="bg2"/>
                </a:solidFill>
              </a:rPr>
              <a:t>Changes to our Food Policy:</a:t>
            </a:r>
          </a:p>
          <a:p>
            <a:pPr algn="just">
              <a:lnSpc>
                <a:spcPct val="115000"/>
              </a:lnSpc>
              <a:spcAft>
                <a:spcPts val="1000"/>
              </a:spcAft>
            </a:pPr>
            <a:r>
              <a:rPr lang="en-US" dirty="0">
                <a:solidFill>
                  <a:schemeClr val="bg2"/>
                </a:solidFill>
              </a:rPr>
              <a:t>Stopping the </a:t>
            </a:r>
            <a:r>
              <a:rPr lang="en-US" dirty="0">
                <a:solidFill>
                  <a:srgbClr val="002060"/>
                </a:solidFill>
              </a:rPr>
              <a:t>practice of bringing birthday treats and sweets into school.</a:t>
            </a:r>
          </a:p>
          <a:p>
            <a:pPr algn="just">
              <a:lnSpc>
                <a:spcPct val="115000"/>
              </a:lnSpc>
              <a:spcAft>
                <a:spcPts val="1000"/>
              </a:spcAft>
            </a:pPr>
            <a:r>
              <a:rPr lang="en-US" dirty="0">
                <a:solidFill>
                  <a:srgbClr val="002060"/>
                </a:solidFill>
              </a:rPr>
              <a:t>Changes to packed lunches can be found on the school website.</a:t>
            </a:r>
          </a:p>
          <a:p>
            <a:pPr algn="just">
              <a:lnSpc>
                <a:spcPct val="115000"/>
              </a:lnSpc>
              <a:spcAft>
                <a:spcPts val="1000"/>
              </a:spcAft>
            </a:pPr>
            <a:endParaRPr lang="en-GB" dirty="0">
              <a:solidFill>
                <a:schemeClr val="bg2"/>
              </a:solidFill>
            </a:endParaRPr>
          </a:p>
        </p:txBody>
      </p:sp>
      <p:pic>
        <p:nvPicPr>
          <p:cNvPr id="1026" name="Picture 2" descr="Fruit Vegetable Clip Art Free Clipart Vegetables Feebase - Clipart Of Fruit  Transparent PNG - 600x522 - Free Download on Ni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8329" y="188640"/>
            <a:ext cx="1644466" cy="120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30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908D1A-EA02-47A9-8E32-6FA65E21F076}"/>
              </a:ext>
            </a:extLst>
          </p:cNvPr>
          <p:cNvPicPr>
            <a:picLocks noChangeAspect="1"/>
          </p:cNvPicPr>
          <p:nvPr/>
        </p:nvPicPr>
        <p:blipFill>
          <a:blip r:embed="rId3"/>
          <a:stretch>
            <a:fillRect/>
          </a:stretch>
        </p:blipFill>
        <p:spPr>
          <a:xfrm>
            <a:off x="-127512" y="0"/>
            <a:ext cx="9399024" cy="6957392"/>
          </a:xfrm>
          <a:prstGeom prst="rect">
            <a:avLst/>
          </a:prstGeom>
        </p:spPr>
      </p:pic>
      <p:sp>
        <p:nvSpPr>
          <p:cNvPr id="2" name="Title 1"/>
          <p:cNvSpPr>
            <a:spLocks noGrp="1"/>
          </p:cNvSpPr>
          <p:nvPr>
            <p:ph type="title"/>
          </p:nvPr>
        </p:nvSpPr>
        <p:spPr>
          <a:xfrm>
            <a:off x="2216132" y="2028470"/>
            <a:ext cx="7055380" cy="1400530"/>
          </a:xfrm>
        </p:spPr>
        <p:txBody>
          <a:bodyPr/>
          <a:lstStyle/>
          <a:p>
            <a:r>
              <a:rPr lang="en-US" dirty="0">
                <a:solidFill>
                  <a:schemeClr val="bg2"/>
                </a:solidFill>
              </a:rPr>
              <a:t>Unique Experiences</a:t>
            </a:r>
            <a:endParaRPr lang="en-GB" dirty="0">
              <a:solidFill>
                <a:schemeClr val="bg2"/>
              </a:solidFill>
            </a:endParaRPr>
          </a:p>
        </p:txBody>
      </p:sp>
    </p:spTree>
    <p:extLst>
      <p:ext uri="{BB962C8B-B14F-4D97-AF65-F5344CB8AC3E}">
        <p14:creationId xmlns:p14="http://schemas.microsoft.com/office/powerpoint/2010/main" val="707282310"/>
      </p:ext>
    </p:extLst>
  </p:cSld>
  <p:clrMapOvr>
    <a:masterClrMapping/>
  </p:clrMapOvr>
  <mc:AlternateContent xmlns:mc="http://schemas.openxmlformats.org/markup-compatibility/2006" xmlns:p14="http://schemas.microsoft.com/office/powerpoint/2010/main">
    <mc:Choice Requires="p14">
      <p:transition spd="slow" p14:dur="2000" advTm="13192"/>
    </mc:Choice>
    <mc:Fallback xmlns="">
      <p:transition spd="slow" advTm="13192"/>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8892</TotalTime>
  <Words>1406</Words>
  <Application>Microsoft Office PowerPoint</Application>
  <PresentationFormat>On-screen Show (4:3)</PresentationFormat>
  <Paragraphs>182</Paragraphs>
  <Slides>23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Comic Sans MS</vt:lpstr>
      <vt:lpstr>Wingdings 3</vt:lpstr>
      <vt:lpstr>Ion</vt:lpstr>
      <vt:lpstr>Year 5 Hawking Jackson Johnson</vt:lpstr>
      <vt:lpstr>Staffing</vt:lpstr>
      <vt:lpstr>Staffing</vt:lpstr>
      <vt:lpstr>Staffing</vt:lpstr>
      <vt:lpstr>PowerPoint Presentation</vt:lpstr>
      <vt:lpstr>PowerPoint Presentation</vt:lpstr>
      <vt:lpstr>PowerPoint Presentation</vt:lpstr>
      <vt:lpstr>Healthy Snacks</vt:lpstr>
      <vt:lpstr>Unique Experiences</vt:lpstr>
      <vt:lpstr>Homework Expectations</vt:lpstr>
      <vt:lpstr>Reading Expectations</vt:lpstr>
      <vt:lpstr>Reading Trees</vt:lpstr>
      <vt:lpstr>Presentation and Standards</vt:lpstr>
      <vt:lpstr>PowerPoint Presentation</vt:lpstr>
      <vt:lpstr>Sanctions</vt:lpstr>
      <vt:lpstr>New to Year 5: Phones</vt:lpstr>
      <vt:lpstr>New to Year 5: Walking Home</vt:lpstr>
      <vt:lpstr>Finding out more about Year 5: Class Webpage</vt:lpstr>
      <vt:lpstr>Medication</vt:lpstr>
      <vt:lpstr>Reporting absences</vt:lpstr>
      <vt:lpstr>Communication </vt:lpstr>
      <vt:lpstr>Secondary Transfer</vt:lpstr>
      <vt:lpstr>Any questions? </vt:lpstr>
    </vt:vector>
  </TitlesOfParts>
  <Company>Discovery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Berry</dc:creator>
  <cp:lastModifiedBy>Nicola Talbot</cp:lastModifiedBy>
  <cp:revision>146</cp:revision>
  <cp:lastPrinted>2024-09-03T13:55:09Z</cp:lastPrinted>
  <dcterms:created xsi:type="dcterms:W3CDTF">2013-06-13T14:56:52Z</dcterms:created>
  <dcterms:modified xsi:type="dcterms:W3CDTF">2024-09-03T14:00:34Z</dcterms:modified>
</cp:coreProperties>
</file>