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2"/>
  </p:notesMasterIdLst>
  <p:handoutMasterIdLst>
    <p:handoutMasterId r:id="rId33"/>
  </p:handoutMasterIdLst>
  <p:sldIdLst>
    <p:sldId id="256" r:id="rId2"/>
    <p:sldId id="257" r:id="rId3"/>
    <p:sldId id="313" r:id="rId4"/>
    <p:sldId id="314" r:id="rId5"/>
    <p:sldId id="260" r:id="rId6"/>
    <p:sldId id="258" r:id="rId7"/>
    <p:sldId id="300" r:id="rId8"/>
    <p:sldId id="320" r:id="rId9"/>
    <p:sldId id="317" r:id="rId10"/>
    <p:sldId id="265" r:id="rId11"/>
    <p:sldId id="325" r:id="rId12"/>
    <p:sldId id="326" r:id="rId13"/>
    <p:sldId id="327" r:id="rId14"/>
    <p:sldId id="322" r:id="rId15"/>
    <p:sldId id="305" r:id="rId16"/>
    <p:sldId id="307" r:id="rId17"/>
    <p:sldId id="306" r:id="rId18"/>
    <p:sldId id="316" r:id="rId19"/>
    <p:sldId id="329" r:id="rId20"/>
    <p:sldId id="330" r:id="rId21"/>
    <p:sldId id="331" r:id="rId22"/>
    <p:sldId id="332" r:id="rId23"/>
    <p:sldId id="333" r:id="rId24"/>
    <p:sldId id="323" r:id="rId25"/>
    <p:sldId id="315" r:id="rId26"/>
    <p:sldId id="321" r:id="rId27"/>
    <p:sldId id="324" r:id="rId28"/>
    <p:sldId id="294" r:id="rId29"/>
    <p:sldId id="288" r:id="rId30"/>
    <p:sldId id="319" r:id="rId3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91382" autoAdjust="0"/>
  </p:normalViewPr>
  <p:slideViewPr>
    <p:cSldViewPr>
      <p:cViewPr varScale="1">
        <p:scale>
          <a:sx n="79" d="100"/>
          <a:sy n="79" d="100"/>
        </p:scale>
        <p:origin x="1651"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20856-93F0-4CC7-B7FD-2466914A11D4}"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pt>
    <dgm:pt modelId="{4AF52931-E4CA-4429-AACB-B8747CDB2409}">
      <dgm:prSet phldrT="[Text]"/>
      <dgm:spPr/>
      <dgm:t>
        <a:bodyPr/>
        <a:lstStyle/>
        <a:p>
          <a:r>
            <a:rPr lang="en-US" dirty="0">
              <a:solidFill>
                <a:schemeClr val="bg2"/>
              </a:solidFill>
            </a:rPr>
            <a:t>Recorder</a:t>
          </a:r>
        </a:p>
        <a:p>
          <a:r>
            <a:rPr lang="en-US" dirty="0">
              <a:solidFill>
                <a:schemeClr val="bg2"/>
              </a:solidFill>
            </a:rPr>
            <a:t>Y3</a:t>
          </a:r>
        </a:p>
      </dgm:t>
    </dgm:pt>
    <dgm:pt modelId="{67B2FC97-2FAE-4EFE-9DEE-E4216C657F35}" type="parTrans" cxnId="{F82329C8-C3B2-4E9B-9033-528488D72705}">
      <dgm:prSet/>
      <dgm:spPr/>
      <dgm:t>
        <a:bodyPr/>
        <a:lstStyle/>
        <a:p>
          <a:endParaRPr lang="en-US" sz="1400"/>
        </a:p>
      </dgm:t>
    </dgm:pt>
    <dgm:pt modelId="{D86AF01C-9CBC-41F8-9354-48CD82BDFDC9}" type="sibTrans" cxnId="{F82329C8-C3B2-4E9B-9033-528488D72705}">
      <dgm:prSet/>
      <dgm:spPr/>
      <dgm:t>
        <a:bodyPr/>
        <a:lstStyle/>
        <a:p>
          <a:endParaRPr lang="en-US"/>
        </a:p>
      </dgm:t>
    </dgm:pt>
    <dgm:pt modelId="{81BEB84D-9A77-49C6-9301-B3359FCAC75F}">
      <dgm:prSet phldrT="[Text]"/>
      <dgm:spPr/>
      <dgm:t>
        <a:bodyPr/>
        <a:lstStyle/>
        <a:p>
          <a:r>
            <a:rPr lang="en-US" dirty="0">
              <a:solidFill>
                <a:schemeClr val="bg2"/>
              </a:solidFill>
            </a:rPr>
            <a:t>Ukulele</a:t>
          </a:r>
        </a:p>
        <a:p>
          <a:r>
            <a:rPr lang="en-US" dirty="0">
              <a:solidFill>
                <a:schemeClr val="bg2"/>
              </a:solidFill>
            </a:rPr>
            <a:t>Y4</a:t>
          </a:r>
        </a:p>
      </dgm:t>
    </dgm:pt>
    <dgm:pt modelId="{AE4D0D43-0332-4F79-8D35-BCD8C10758AE}" type="parTrans" cxnId="{420EF6C4-7321-43BE-A2FC-253606B1E06A}">
      <dgm:prSet/>
      <dgm:spPr/>
      <dgm:t>
        <a:bodyPr/>
        <a:lstStyle/>
        <a:p>
          <a:endParaRPr lang="en-US" sz="1400"/>
        </a:p>
      </dgm:t>
    </dgm:pt>
    <dgm:pt modelId="{5D260F18-25D2-4074-87F1-7E78DDA61C58}" type="sibTrans" cxnId="{420EF6C4-7321-43BE-A2FC-253606B1E06A}">
      <dgm:prSet/>
      <dgm:spPr/>
      <dgm:t>
        <a:bodyPr/>
        <a:lstStyle/>
        <a:p>
          <a:endParaRPr lang="en-US"/>
        </a:p>
      </dgm:t>
    </dgm:pt>
    <dgm:pt modelId="{BFF9359E-E9B1-4B73-BACC-2C7988765B16}">
      <dgm:prSet phldrT="[Text]"/>
      <dgm:spPr/>
      <dgm:t>
        <a:bodyPr/>
        <a:lstStyle/>
        <a:p>
          <a:r>
            <a:rPr lang="en-US" dirty="0">
              <a:solidFill>
                <a:schemeClr val="bg2"/>
              </a:solidFill>
            </a:rPr>
            <a:t>Djembe</a:t>
          </a:r>
        </a:p>
        <a:p>
          <a:r>
            <a:rPr lang="en-US" dirty="0">
              <a:solidFill>
                <a:schemeClr val="bg2"/>
              </a:solidFill>
            </a:rPr>
            <a:t>Y5</a:t>
          </a:r>
        </a:p>
      </dgm:t>
    </dgm:pt>
    <dgm:pt modelId="{6E0A40FA-1B79-4089-8B9A-3BA22865FE4E}" type="parTrans" cxnId="{516EC545-1971-48B3-978C-4756FCDCCFD9}">
      <dgm:prSet/>
      <dgm:spPr/>
      <dgm:t>
        <a:bodyPr/>
        <a:lstStyle/>
        <a:p>
          <a:endParaRPr lang="en-US" sz="1400"/>
        </a:p>
      </dgm:t>
    </dgm:pt>
    <dgm:pt modelId="{1CEF1965-C516-4C44-BAE3-2FA3F5116930}" type="sibTrans" cxnId="{516EC545-1971-48B3-978C-4756FCDCCFD9}">
      <dgm:prSet/>
      <dgm:spPr/>
      <dgm:t>
        <a:bodyPr/>
        <a:lstStyle/>
        <a:p>
          <a:endParaRPr lang="en-US"/>
        </a:p>
      </dgm:t>
    </dgm:pt>
    <dgm:pt modelId="{32E308EA-5069-4DB8-981A-E8B91ED09392}" type="pres">
      <dgm:prSet presAssocID="{C7720856-93F0-4CC7-B7FD-2466914A11D4}" presName="root" presStyleCnt="0">
        <dgm:presLayoutVars>
          <dgm:dir/>
          <dgm:resizeHandles val="exact"/>
        </dgm:presLayoutVars>
      </dgm:prSet>
      <dgm:spPr/>
    </dgm:pt>
    <dgm:pt modelId="{91AF8281-6461-4DEF-BFA3-639204E0F772}" type="pres">
      <dgm:prSet presAssocID="{4AF52931-E4CA-4429-AACB-B8747CDB2409}" presName="compNode" presStyleCnt="0"/>
      <dgm:spPr/>
    </dgm:pt>
    <dgm:pt modelId="{30BA634D-4C3B-482B-907C-28BFBD53CA43}" type="pres">
      <dgm:prSet presAssocID="{4AF52931-E4CA-4429-AACB-B8747CDB2409}" presName="iconRect" presStyleLbl="node1" presStyleIdx="0" presStyleCnt="3" custScaleX="182659" custScaleY="188538" custLinFactNeighborY="-1511"/>
      <dgm:spPr>
        <a:blipFill dpi="0" rotWithShape="1">
          <a:blip xmlns:r="http://schemas.openxmlformats.org/officeDocument/2006/relationships" r:embed="rId1"/>
          <a:srcRect/>
          <a:stretch>
            <a:fillRect t="-4358" b="-4358"/>
          </a:stretch>
        </a:blipFill>
        <a:ln>
          <a:noFill/>
        </a:ln>
      </dgm:spPr>
    </dgm:pt>
    <dgm:pt modelId="{367EB8D8-FE25-40E3-9FAF-A2DCEEE37489}" type="pres">
      <dgm:prSet presAssocID="{4AF52931-E4CA-4429-AACB-B8747CDB2409}" presName="spaceRect" presStyleCnt="0"/>
      <dgm:spPr/>
    </dgm:pt>
    <dgm:pt modelId="{0E9BF005-99C0-43B0-84C1-54A8998E7936}" type="pres">
      <dgm:prSet presAssocID="{4AF52931-E4CA-4429-AACB-B8747CDB2409}" presName="textRect" presStyleLbl="revTx" presStyleIdx="0" presStyleCnt="3" custScaleX="116532" custScaleY="143021" custLinFactNeighborX="-2244" custLinFactNeighborY="54321">
        <dgm:presLayoutVars>
          <dgm:chMax val="1"/>
          <dgm:chPref val="1"/>
        </dgm:presLayoutVars>
      </dgm:prSet>
      <dgm:spPr/>
      <dgm:t>
        <a:bodyPr/>
        <a:lstStyle/>
        <a:p>
          <a:endParaRPr lang="en-US"/>
        </a:p>
      </dgm:t>
    </dgm:pt>
    <dgm:pt modelId="{DAC9F9E3-F601-4194-A06B-9923197A5E38}" type="pres">
      <dgm:prSet presAssocID="{D86AF01C-9CBC-41F8-9354-48CD82BDFDC9}" presName="sibTrans" presStyleCnt="0"/>
      <dgm:spPr/>
    </dgm:pt>
    <dgm:pt modelId="{7FE81F08-00FB-43F8-A779-B8ECE724652A}" type="pres">
      <dgm:prSet presAssocID="{81BEB84D-9A77-49C6-9301-B3359FCAC75F}" presName="compNode" presStyleCnt="0"/>
      <dgm:spPr/>
    </dgm:pt>
    <dgm:pt modelId="{0491CB9F-040C-48D8-B3FC-29864DFF4EEE}" type="pres">
      <dgm:prSet presAssocID="{81BEB84D-9A77-49C6-9301-B3359FCAC75F}" presName="iconRect" presStyleLbl="node1" presStyleIdx="1" presStyleCnt="3" custScaleX="180096" custScaleY="192521" custLinFactNeighborX="-1181" custLinFactNeighborY="-5142"/>
      <dgm:spPr>
        <a:blipFill rotWithShape="1">
          <a:blip xmlns:r="http://schemas.openxmlformats.org/officeDocument/2006/relationships" r:embed="rId2"/>
          <a:srcRect/>
          <a:stretch>
            <a:fillRect t="-4000" b="-4000"/>
          </a:stretch>
        </a:blipFill>
        <a:ln>
          <a:noFill/>
        </a:ln>
      </dgm:spPr>
    </dgm:pt>
    <dgm:pt modelId="{F2F6E0BA-DDC4-4406-BBFE-E58301739059}" type="pres">
      <dgm:prSet presAssocID="{81BEB84D-9A77-49C6-9301-B3359FCAC75F}" presName="spaceRect" presStyleCnt="0"/>
      <dgm:spPr/>
    </dgm:pt>
    <dgm:pt modelId="{FE8C3713-4DF9-46D6-8B93-2775A1081B0C}" type="pres">
      <dgm:prSet presAssocID="{81BEB84D-9A77-49C6-9301-B3359FCAC75F}" presName="textRect" presStyleLbl="revTx" presStyleIdx="1" presStyleCnt="3" custLinFactNeighborX="2018" custLinFactNeighborY="24704">
        <dgm:presLayoutVars>
          <dgm:chMax val="1"/>
          <dgm:chPref val="1"/>
        </dgm:presLayoutVars>
      </dgm:prSet>
      <dgm:spPr/>
      <dgm:t>
        <a:bodyPr/>
        <a:lstStyle/>
        <a:p>
          <a:endParaRPr lang="en-US"/>
        </a:p>
      </dgm:t>
    </dgm:pt>
    <dgm:pt modelId="{7F52A03A-13BD-4392-B078-95B9A87C3008}" type="pres">
      <dgm:prSet presAssocID="{5D260F18-25D2-4074-87F1-7E78DDA61C58}" presName="sibTrans" presStyleCnt="0"/>
      <dgm:spPr/>
    </dgm:pt>
    <dgm:pt modelId="{E3C19E79-2505-42B2-B546-A2C96CDA5805}" type="pres">
      <dgm:prSet presAssocID="{BFF9359E-E9B1-4B73-BACC-2C7988765B16}" presName="compNode" presStyleCnt="0"/>
      <dgm:spPr/>
    </dgm:pt>
    <dgm:pt modelId="{202FC02E-3907-4B0C-BA32-F98A4CCE37B7}" type="pres">
      <dgm:prSet presAssocID="{BFF9359E-E9B1-4B73-BACC-2C7988765B16}" presName="iconRect" presStyleLbl="node1" presStyleIdx="2" presStyleCnt="3" custScaleX="182519" custScaleY="188538" custLinFactNeighborX="-172" custLinFactNeighborY="-7954"/>
      <dgm:spPr>
        <a:blipFill rotWithShape="1">
          <a:blip xmlns:r="http://schemas.openxmlformats.org/officeDocument/2006/relationships" r:embed="rId3"/>
          <a:srcRect/>
          <a:stretch>
            <a:fillRect/>
          </a:stretch>
        </a:blipFill>
        <a:ln>
          <a:noFill/>
        </a:ln>
      </dgm:spPr>
    </dgm:pt>
    <dgm:pt modelId="{1DEB49C1-00C7-44F7-8210-624C7D5681A3}" type="pres">
      <dgm:prSet presAssocID="{BFF9359E-E9B1-4B73-BACC-2C7988765B16}" presName="spaceRect" presStyleCnt="0"/>
      <dgm:spPr/>
    </dgm:pt>
    <dgm:pt modelId="{630880CE-7DAB-4609-9717-C2173D5F8615}" type="pres">
      <dgm:prSet presAssocID="{BFF9359E-E9B1-4B73-BACC-2C7988765B16}" presName="textRect" presStyleLbl="revTx" presStyleIdx="2" presStyleCnt="3" custLinFactNeighborX="2457" custLinFactNeighborY="28612">
        <dgm:presLayoutVars>
          <dgm:chMax val="1"/>
          <dgm:chPref val="1"/>
        </dgm:presLayoutVars>
      </dgm:prSet>
      <dgm:spPr/>
      <dgm:t>
        <a:bodyPr/>
        <a:lstStyle/>
        <a:p>
          <a:endParaRPr lang="en-US"/>
        </a:p>
      </dgm:t>
    </dgm:pt>
  </dgm:ptLst>
  <dgm:cxnLst>
    <dgm:cxn modelId="{D21EEFE9-F489-4024-99AD-2EC08DF20D5D}" type="presOf" srcId="{4AF52931-E4CA-4429-AACB-B8747CDB2409}" destId="{0E9BF005-99C0-43B0-84C1-54A8998E7936}" srcOrd="0" destOrd="0" presId="urn:microsoft.com/office/officeart/2018/2/layout/IconLabelList"/>
    <dgm:cxn modelId="{420EF6C4-7321-43BE-A2FC-253606B1E06A}" srcId="{C7720856-93F0-4CC7-B7FD-2466914A11D4}" destId="{81BEB84D-9A77-49C6-9301-B3359FCAC75F}" srcOrd="1" destOrd="0" parTransId="{AE4D0D43-0332-4F79-8D35-BCD8C10758AE}" sibTransId="{5D260F18-25D2-4074-87F1-7E78DDA61C58}"/>
    <dgm:cxn modelId="{F5B148A5-F21D-4B9F-B472-8D36565403D2}" type="presOf" srcId="{C7720856-93F0-4CC7-B7FD-2466914A11D4}" destId="{32E308EA-5069-4DB8-981A-E8B91ED09392}" srcOrd="0" destOrd="0" presId="urn:microsoft.com/office/officeart/2018/2/layout/IconLabelList"/>
    <dgm:cxn modelId="{D3E343C9-5E00-4610-9BAC-EE32764DC9C4}" type="presOf" srcId="{BFF9359E-E9B1-4B73-BACC-2C7988765B16}" destId="{630880CE-7DAB-4609-9717-C2173D5F8615}" srcOrd="0" destOrd="0" presId="urn:microsoft.com/office/officeart/2018/2/layout/IconLabelList"/>
    <dgm:cxn modelId="{516EC545-1971-48B3-978C-4756FCDCCFD9}" srcId="{C7720856-93F0-4CC7-B7FD-2466914A11D4}" destId="{BFF9359E-E9B1-4B73-BACC-2C7988765B16}" srcOrd="2" destOrd="0" parTransId="{6E0A40FA-1B79-4089-8B9A-3BA22865FE4E}" sibTransId="{1CEF1965-C516-4C44-BAE3-2FA3F5116930}"/>
    <dgm:cxn modelId="{F82329C8-C3B2-4E9B-9033-528488D72705}" srcId="{C7720856-93F0-4CC7-B7FD-2466914A11D4}" destId="{4AF52931-E4CA-4429-AACB-B8747CDB2409}" srcOrd="0" destOrd="0" parTransId="{67B2FC97-2FAE-4EFE-9DEE-E4216C657F35}" sibTransId="{D86AF01C-9CBC-41F8-9354-48CD82BDFDC9}"/>
    <dgm:cxn modelId="{423ACFBE-4D11-408F-97C7-81F6A4A6845C}" type="presOf" srcId="{81BEB84D-9A77-49C6-9301-B3359FCAC75F}" destId="{FE8C3713-4DF9-46D6-8B93-2775A1081B0C}" srcOrd="0" destOrd="0" presId="urn:microsoft.com/office/officeart/2018/2/layout/IconLabelList"/>
    <dgm:cxn modelId="{1EFF16F1-E3B6-4C17-B60E-13FEE224CA78}" type="presParOf" srcId="{32E308EA-5069-4DB8-981A-E8B91ED09392}" destId="{91AF8281-6461-4DEF-BFA3-639204E0F772}" srcOrd="0" destOrd="0" presId="urn:microsoft.com/office/officeart/2018/2/layout/IconLabelList"/>
    <dgm:cxn modelId="{FEAEE474-9AAF-4E6B-AE6E-FD803FBF6EBB}" type="presParOf" srcId="{91AF8281-6461-4DEF-BFA3-639204E0F772}" destId="{30BA634D-4C3B-482B-907C-28BFBD53CA43}" srcOrd="0" destOrd="0" presId="urn:microsoft.com/office/officeart/2018/2/layout/IconLabelList"/>
    <dgm:cxn modelId="{BDBB6204-66F6-4203-B429-E0942678426C}" type="presParOf" srcId="{91AF8281-6461-4DEF-BFA3-639204E0F772}" destId="{367EB8D8-FE25-40E3-9FAF-A2DCEEE37489}" srcOrd="1" destOrd="0" presId="urn:microsoft.com/office/officeart/2018/2/layout/IconLabelList"/>
    <dgm:cxn modelId="{0165DE30-A056-4DA3-A063-03EB568251CE}" type="presParOf" srcId="{91AF8281-6461-4DEF-BFA3-639204E0F772}" destId="{0E9BF005-99C0-43B0-84C1-54A8998E7936}" srcOrd="2" destOrd="0" presId="urn:microsoft.com/office/officeart/2018/2/layout/IconLabelList"/>
    <dgm:cxn modelId="{447BE4C4-FD27-4C2F-9015-1A25E577FD59}" type="presParOf" srcId="{32E308EA-5069-4DB8-981A-E8B91ED09392}" destId="{DAC9F9E3-F601-4194-A06B-9923197A5E38}" srcOrd="1" destOrd="0" presId="urn:microsoft.com/office/officeart/2018/2/layout/IconLabelList"/>
    <dgm:cxn modelId="{2FD47826-1DD2-48BC-B3D2-03B845C692AA}" type="presParOf" srcId="{32E308EA-5069-4DB8-981A-E8B91ED09392}" destId="{7FE81F08-00FB-43F8-A779-B8ECE724652A}" srcOrd="2" destOrd="0" presId="urn:microsoft.com/office/officeart/2018/2/layout/IconLabelList"/>
    <dgm:cxn modelId="{ADCB5AC2-B4DD-487C-9BA9-EB363B8AD42E}" type="presParOf" srcId="{7FE81F08-00FB-43F8-A779-B8ECE724652A}" destId="{0491CB9F-040C-48D8-B3FC-29864DFF4EEE}" srcOrd="0" destOrd="0" presId="urn:microsoft.com/office/officeart/2018/2/layout/IconLabelList"/>
    <dgm:cxn modelId="{78A8330F-9B19-4255-A4F1-A6B753E75EA4}" type="presParOf" srcId="{7FE81F08-00FB-43F8-A779-B8ECE724652A}" destId="{F2F6E0BA-DDC4-4406-BBFE-E58301739059}" srcOrd="1" destOrd="0" presId="urn:microsoft.com/office/officeart/2018/2/layout/IconLabelList"/>
    <dgm:cxn modelId="{A0673F07-BBBF-4ACF-BE4C-FA90D79F7B76}" type="presParOf" srcId="{7FE81F08-00FB-43F8-A779-B8ECE724652A}" destId="{FE8C3713-4DF9-46D6-8B93-2775A1081B0C}" srcOrd="2" destOrd="0" presId="urn:microsoft.com/office/officeart/2018/2/layout/IconLabelList"/>
    <dgm:cxn modelId="{62628427-8E76-4F52-BDD0-23DEB044B0A3}" type="presParOf" srcId="{32E308EA-5069-4DB8-981A-E8B91ED09392}" destId="{7F52A03A-13BD-4392-B078-95B9A87C3008}" srcOrd="3" destOrd="0" presId="urn:microsoft.com/office/officeart/2018/2/layout/IconLabelList"/>
    <dgm:cxn modelId="{ABFAE166-57AC-4332-B8F5-382A41B6C659}" type="presParOf" srcId="{32E308EA-5069-4DB8-981A-E8B91ED09392}" destId="{E3C19E79-2505-42B2-B546-A2C96CDA5805}" srcOrd="4" destOrd="0" presId="urn:microsoft.com/office/officeart/2018/2/layout/IconLabelList"/>
    <dgm:cxn modelId="{B28C3C68-7F14-463C-A330-4B07989B7784}" type="presParOf" srcId="{E3C19E79-2505-42B2-B546-A2C96CDA5805}" destId="{202FC02E-3907-4B0C-BA32-F98A4CCE37B7}" srcOrd="0" destOrd="0" presId="urn:microsoft.com/office/officeart/2018/2/layout/IconLabelList"/>
    <dgm:cxn modelId="{6D241E16-970E-4DC2-B38A-C7967454820C}" type="presParOf" srcId="{E3C19E79-2505-42B2-B546-A2C96CDA5805}" destId="{1DEB49C1-00C7-44F7-8210-624C7D5681A3}" srcOrd="1" destOrd="0" presId="urn:microsoft.com/office/officeart/2018/2/layout/IconLabelList"/>
    <dgm:cxn modelId="{70E48FE2-81BD-4FA6-A899-09D246B12945}" type="presParOf" srcId="{E3C19E79-2505-42B2-B546-A2C96CDA5805}" destId="{630880CE-7DAB-4609-9717-C2173D5F861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240A04-8177-488F-AC2D-5655800E1457}"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n-US"/>
        </a:p>
      </dgm:t>
    </dgm:pt>
    <dgm:pt modelId="{28327A22-A3E7-41C8-98ED-93AFA6348A76}">
      <dgm:prSet custT="1"/>
      <dgm:spPr/>
      <dgm:t>
        <a:bodyPr/>
        <a:lstStyle/>
        <a:p>
          <a:r>
            <a:rPr lang="en-GB" sz="1800" b="0" i="0" dirty="0"/>
            <a:t>In year 5, all pupils learn how to play the djembe as part of their music curriculum.</a:t>
          </a:r>
          <a:endParaRPr lang="en-US" sz="1800" b="0" i="0" dirty="0"/>
        </a:p>
      </dgm:t>
    </dgm:pt>
    <dgm:pt modelId="{CD2E6243-5A0B-4157-8F82-6462EDED408F}" type="parTrans" cxnId="{CD7FE87F-7884-46EB-83C1-2F921B5A7AB9}">
      <dgm:prSet/>
      <dgm:spPr/>
      <dgm:t>
        <a:bodyPr/>
        <a:lstStyle/>
        <a:p>
          <a:endParaRPr lang="en-US" sz="3200"/>
        </a:p>
      </dgm:t>
    </dgm:pt>
    <dgm:pt modelId="{9CDBBEE6-D3D9-4A0B-819E-4C78A495BD49}" type="sibTrans" cxnId="{CD7FE87F-7884-46EB-83C1-2F921B5A7AB9}">
      <dgm:prSet/>
      <dgm:spPr/>
      <dgm:t>
        <a:bodyPr/>
        <a:lstStyle/>
        <a:p>
          <a:endParaRPr lang="en-US" sz="3200"/>
        </a:p>
      </dgm:t>
    </dgm:pt>
    <dgm:pt modelId="{9056F6F7-9662-4429-913F-D4F7EFD90E30}">
      <dgm:prSet custT="1"/>
      <dgm:spPr/>
      <dgm:t>
        <a:bodyPr/>
        <a:lstStyle/>
        <a:p>
          <a:r>
            <a:rPr lang="en-GB" sz="1600" dirty="0"/>
            <a:t>Djembe lessons are delivered by the class teacher and/or teaching assistant and follow an online djembe tuition programme.</a:t>
          </a:r>
          <a:endParaRPr lang="en-US" sz="1600" dirty="0"/>
        </a:p>
      </dgm:t>
    </dgm:pt>
    <dgm:pt modelId="{5475D1B2-7E47-49DA-ACE1-6974C67BA337}" type="parTrans" cxnId="{ADCA3061-2D7B-4C2B-968A-EC9F5C71A597}">
      <dgm:prSet/>
      <dgm:spPr/>
      <dgm:t>
        <a:bodyPr/>
        <a:lstStyle/>
        <a:p>
          <a:endParaRPr lang="en-US" sz="3200"/>
        </a:p>
      </dgm:t>
    </dgm:pt>
    <dgm:pt modelId="{7C81E832-2049-4978-B958-CB5C88559721}" type="sibTrans" cxnId="{ADCA3061-2D7B-4C2B-968A-EC9F5C71A597}">
      <dgm:prSet/>
      <dgm:spPr/>
      <dgm:t>
        <a:bodyPr/>
        <a:lstStyle/>
        <a:p>
          <a:endParaRPr lang="en-US" sz="3200"/>
        </a:p>
      </dgm:t>
    </dgm:pt>
    <dgm:pt modelId="{AAEBC20D-849C-4FB0-9923-F38473B584AE}">
      <dgm:prSet custT="1"/>
      <dgm:spPr/>
      <dgm:t>
        <a:bodyPr/>
        <a:lstStyle/>
        <a:p>
          <a:r>
            <a:rPr lang="en-GB" sz="2000" dirty="0"/>
            <a:t>Each class will receive two terms of lessons.</a:t>
          </a:r>
          <a:endParaRPr lang="en-US" sz="2000" dirty="0"/>
        </a:p>
      </dgm:t>
    </dgm:pt>
    <dgm:pt modelId="{6A27D9D7-0E0A-48AE-AEDD-1BCE1BFECC52}" type="parTrans" cxnId="{1A9F7AF6-669D-4549-B0F7-96D3F103FDBE}">
      <dgm:prSet/>
      <dgm:spPr/>
      <dgm:t>
        <a:bodyPr/>
        <a:lstStyle/>
        <a:p>
          <a:endParaRPr lang="en-US" sz="3200"/>
        </a:p>
      </dgm:t>
    </dgm:pt>
    <dgm:pt modelId="{81A17880-2C68-44E7-AFA0-1AB21BA5D083}" type="sibTrans" cxnId="{1A9F7AF6-669D-4549-B0F7-96D3F103FDBE}">
      <dgm:prSet/>
      <dgm:spPr/>
      <dgm:t>
        <a:bodyPr/>
        <a:lstStyle/>
        <a:p>
          <a:endParaRPr lang="en-US" sz="3200"/>
        </a:p>
      </dgm:t>
    </dgm:pt>
    <dgm:pt modelId="{0F527F00-B132-4D1C-893D-4B9BE079BE0D}">
      <dgm:prSet custT="1"/>
      <dgm:spPr/>
      <dgm:t>
        <a:bodyPr/>
        <a:lstStyle/>
        <a:p>
          <a:r>
            <a:rPr lang="en-GB" sz="1800" dirty="0"/>
            <a:t>Children will be able to use an instrument from school for lessons.</a:t>
          </a:r>
          <a:endParaRPr lang="en-US" sz="1800" dirty="0"/>
        </a:p>
      </dgm:t>
    </dgm:pt>
    <dgm:pt modelId="{12EE78D7-4596-4477-BB67-AE290693B856}" type="parTrans" cxnId="{B5762EB6-18A4-473B-A066-7EF4E3C119C6}">
      <dgm:prSet/>
      <dgm:spPr/>
      <dgm:t>
        <a:bodyPr/>
        <a:lstStyle/>
        <a:p>
          <a:endParaRPr lang="en-US" sz="3200"/>
        </a:p>
      </dgm:t>
    </dgm:pt>
    <dgm:pt modelId="{48B2C4B6-5867-4BDC-9078-BF214F9FB93E}" type="sibTrans" cxnId="{B5762EB6-18A4-473B-A066-7EF4E3C119C6}">
      <dgm:prSet/>
      <dgm:spPr/>
      <dgm:t>
        <a:bodyPr/>
        <a:lstStyle/>
        <a:p>
          <a:endParaRPr lang="en-US" sz="3200"/>
        </a:p>
      </dgm:t>
    </dgm:pt>
    <dgm:pt modelId="{0046E741-C4B9-4C71-9F7F-96C9861A0695}">
      <dgm:prSet custT="1"/>
      <dgm:spPr/>
      <dgm:t>
        <a:bodyPr/>
        <a:lstStyle/>
        <a:p>
          <a:r>
            <a:rPr lang="en-US" sz="1800"/>
            <a:t>The lessons develop children’s musicianship skills as well as their confidence in playing and performing together.</a:t>
          </a:r>
          <a:r>
            <a:rPr lang="en-GB" sz="1800"/>
            <a:t> </a:t>
          </a:r>
        </a:p>
      </dgm:t>
    </dgm:pt>
    <dgm:pt modelId="{2D705EB4-0A7A-43DF-803F-5D017AE14FCA}" type="parTrans" cxnId="{10C93568-BCC8-4A40-8584-D124C97690C1}">
      <dgm:prSet/>
      <dgm:spPr/>
      <dgm:t>
        <a:bodyPr/>
        <a:lstStyle/>
        <a:p>
          <a:endParaRPr lang="en-GB" sz="3200"/>
        </a:p>
      </dgm:t>
    </dgm:pt>
    <dgm:pt modelId="{AC8A9A69-6C59-4078-8F68-C2D503C5543D}" type="sibTrans" cxnId="{10C93568-BCC8-4A40-8584-D124C97690C1}">
      <dgm:prSet/>
      <dgm:spPr/>
      <dgm:t>
        <a:bodyPr/>
        <a:lstStyle/>
        <a:p>
          <a:endParaRPr lang="en-GB" sz="3200"/>
        </a:p>
      </dgm:t>
    </dgm:pt>
    <dgm:pt modelId="{8D8F3FC3-1A58-4C35-8917-88440B16B1EF}" type="pres">
      <dgm:prSet presAssocID="{4C240A04-8177-488F-AC2D-5655800E1457}" presName="linear" presStyleCnt="0">
        <dgm:presLayoutVars>
          <dgm:animLvl val="lvl"/>
          <dgm:resizeHandles val="exact"/>
        </dgm:presLayoutVars>
      </dgm:prSet>
      <dgm:spPr/>
      <dgm:t>
        <a:bodyPr/>
        <a:lstStyle/>
        <a:p>
          <a:endParaRPr lang="en-US"/>
        </a:p>
      </dgm:t>
    </dgm:pt>
    <dgm:pt modelId="{4F3004FF-8D1F-4AC9-A1E1-8829D7509880}" type="pres">
      <dgm:prSet presAssocID="{28327A22-A3E7-41C8-98ED-93AFA6348A76}" presName="parentText" presStyleLbl="node1" presStyleIdx="0" presStyleCnt="5">
        <dgm:presLayoutVars>
          <dgm:chMax val="0"/>
          <dgm:bulletEnabled val="1"/>
        </dgm:presLayoutVars>
      </dgm:prSet>
      <dgm:spPr/>
      <dgm:t>
        <a:bodyPr/>
        <a:lstStyle/>
        <a:p>
          <a:endParaRPr lang="en-US"/>
        </a:p>
      </dgm:t>
    </dgm:pt>
    <dgm:pt modelId="{7F7FC612-3810-45E9-A975-F23FBD733AB4}" type="pres">
      <dgm:prSet presAssocID="{9CDBBEE6-D3D9-4A0B-819E-4C78A495BD49}" presName="spacer" presStyleCnt="0"/>
      <dgm:spPr/>
    </dgm:pt>
    <dgm:pt modelId="{958F06FA-A5A3-4E50-BE3B-3C07D0998A94}" type="pres">
      <dgm:prSet presAssocID="{9056F6F7-9662-4429-913F-D4F7EFD90E30}" presName="parentText" presStyleLbl="node1" presStyleIdx="1" presStyleCnt="5">
        <dgm:presLayoutVars>
          <dgm:chMax val="0"/>
          <dgm:bulletEnabled val="1"/>
        </dgm:presLayoutVars>
      </dgm:prSet>
      <dgm:spPr/>
      <dgm:t>
        <a:bodyPr/>
        <a:lstStyle/>
        <a:p>
          <a:endParaRPr lang="en-US"/>
        </a:p>
      </dgm:t>
    </dgm:pt>
    <dgm:pt modelId="{29041081-2A7B-434F-9C40-D9F0B575D668}" type="pres">
      <dgm:prSet presAssocID="{7C81E832-2049-4978-B958-CB5C88559721}" presName="spacer" presStyleCnt="0"/>
      <dgm:spPr/>
    </dgm:pt>
    <dgm:pt modelId="{032FA249-307E-48DE-A3F7-4722000F9235}" type="pres">
      <dgm:prSet presAssocID="{AAEBC20D-849C-4FB0-9923-F38473B584AE}" presName="parentText" presStyleLbl="node1" presStyleIdx="2" presStyleCnt="5">
        <dgm:presLayoutVars>
          <dgm:chMax val="0"/>
          <dgm:bulletEnabled val="1"/>
        </dgm:presLayoutVars>
      </dgm:prSet>
      <dgm:spPr/>
      <dgm:t>
        <a:bodyPr/>
        <a:lstStyle/>
        <a:p>
          <a:endParaRPr lang="en-US"/>
        </a:p>
      </dgm:t>
    </dgm:pt>
    <dgm:pt modelId="{D6DCDB2B-3EAE-4F24-BFA5-46B6CE7B51E5}" type="pres">
      <dgm:prSet presAssocID="{81A17880-2C68-44E7-AFA0-1AB21BA5D083}" presName="spacer" presStyleCnt="0"/>
      <dgm:spPr/>
    </dgm:pt>
    <dgm:pt modelId="{675A6369-535A-4504-9BF2-F20D86EB78A8}" type="pres">
      <dgm:prSet presAssocID="{0046E741-C4B9-4C71-9F7F-96C9861A0695}" presName="parentText" presStyleLbl="node1" presStyleIdx="3" presStyleCnt="5">
        <dgm:presLayoutVars>
          <dgm:chMax val="0"/>
          <dgm:bulletEnabled val="1"/>
        </dgm:presLayoutVars>
      </dgm:prSet>
      <dgm:spPr/>
      <dgm:t>
        <a:bodyPr/>
        <a:lstStyle/>
        <a:p>
          <a:endParaRPr lang="en-US"/>
        </a:p>
      </dgm:t>
    </dgm:pt>
    <dgm:pt modelId="{6942C5CE-EDDE-4FD0-8708-66928B5DFC20}" type="pres">
      <dgm:prSet presAssocID="{AC8A9A69-6C59-4078-8F68-C2D503C5543D}" presName="spacer" presStyleCnt="0"/>
      <dgm:spPr/>
    </dgm:pt>
    <dgm:pt modelId="{5E1A0D79-0A2F-4EBC-BE60-C7DD9B88657F}" type="pres">
      <dgm:prSet presAssocID="{0F527F00-B132-4D1C-893D-4B9BE079BE0D}" presName="parentText" presStyleLbl="node1" presStyleIdx="4" presStyleCnt="5">
        <dgm:presLayoutVars>
          <dgm:chMax val="0"/>
          <dgm:bulletEnabled val="1"/>
        </dgm:presLayoutVars>
      </dgm:prSet>
      <dgm:spPr/>
      <dgm:t>
        <a:bodyPr/>
        <a:lstStyle/>
        <a:p>
          <a:endParaRPr lang="en-US"/>
        </a:p>
      </dgm:t>
    </dgm:pt>
  </dgm:ptLst>
  <dgm:cxnLst>
    <dgm:cxn modelId="{A6DA172F-6691-417A-B9F5-D0C4AA5A24B3}" type="presOf" srcId="{0046E741-C4B9-4C71-9F7F-96C9861A0695}" destId="{675A6369-535A-4504-9BF2-F20D86EB78A8}" srcOrd="0" destOrd="0" presId="urn:microsoft.com/office/officeart/2005/8/layout/vList2"/>
    <dgm:cxn modelId="{CD7FE87F-7884-46EB-83C1-2F921B5A7AB9}" srcId="{4C240A04-8177-488F-AC2D-5655800E1457}" destId="{28327A22-A3E7-41C8-98ED-93AFA6348A76}" srcOrd="0" destOrd="0" parTransId="{CD2E6243-5A0B-4157-8F82-6462EDED408F}" sibTransId="{9CDBBEE6-D3D9-4A0B-819E-4C78A495BD49}"/>
    <dgm:cxn modelId="{F4B41908-6F73-4844-8926-EEEF979E9932}" type="presOf" srcId="{9056F6F7-9662-4429-913F-D4F7EFD90E30}" destId="{958F06FA-A5A3-4E50-BE3B-3C07D0998A94}" srcOrd="0" destOrd="0" presId="urn:microsoft.com/office/officeart/2005/8/layout/vList2"/>
    <dgm:cxn modelId="{1A9F7AF6-669D-4549-B0F7-96D3F103FDBE}" srcId="{4C240A04-8177-488F-AC2D-5655800E1457}" destId="{AAEBC20D-849C-4FB0-9923-F38473B584AE}" srcOrd="2" destOrd="0" parTransId="{6A27D9D7-0E0A-48AE-AEDD-1BCE1BFECC52}" sibTransId="{81A17880-2C68-44E7-AFA0-1AB21BA5D083}"/>
    <dgm:cxn modelId="{6F9D9ACF-CF7F-4FC8-A83E-8FE2CEF5B3A7}" type="presOf" srcId="{28327A22-A3E7-41C8-98ED-93AFA6348A76}" destId="{4F3004FF-8D1F-4AC9-A1E1-8829D7509880}" srcOrd="0" destOrd="0" presId="urn:microsoft.com/office/officeart/2005/8/layout/vList2"/>
    <dgm:cxn modelId="{ADCA3061-2D7B-4C2B-968A-EC9F5C71A597}" srcId="{4C240A04-8177-488F-AC2D-5655800E1457}" destId="{9056F6F7-9662-4429-913F-D4F7EFD90E30}" srcOrd="1" destOrd="0" parTransId="{5475D1B2-7E47-49DA-ACE1-6974C67BA337}" sibTransId="{7C81E832-2049-4978-B958-CB5C88559721}"/>
    <dgm:cxn modelId="{E6EF2B9A-CD35-4F4E-8E2D-A9D8540F9FD2}" type="presOf" srcId="{AAEBC20D-849C-4FB0-9923-F38473B584AE}" destId="{032FA249-307E-48DE-A3F7-4722000F9235}" srcOrd="0" destOrd="0" presId="urn:microsoft.com/office/officeart/2005/8/layout/vList2"/>
    <dgm:cxn modelId="{D62B1291-BB79-49C6-A7D9-9D19244267FB}" type="presOf" srcId="{0F527F00-B132-4D1C-893D-4B9BE079BE0D}" destId="{5E1A0D79-0A2F-4EBC-BE60-C7DD9B88657F}" srcOrd="0" destOrd="0" presId="urn:microsoft.com/office/officeart/2005/8/layout/vList2"/>
    <dgm:cxn modelId="{E9AF2AB6-7C10-4AE7-A9B3-338DB057F4E3}" type="presOf" srcId="{4C240A04-8177-488F-AC2D-5655800E1457}" destId="{8D8F3FC3-1A58-4C35-8917-88440B16B1EF}" srcOrd="0" destOrd="0" presId="urn:microsoft.com/office/officeart/2005/8/layout/vList2"/>
    <dgm:cxn modelId="{10C93568-BCC8-4A40-8584-D124C97690C1}" srcId="{4C240A04-8177-488F-AC2D-5655800E1457}" destId="{0046E741-C4B9-4C71-9F7F-96C9861A0695}" srcOrd="3" destOrd="0" parTransId="{2D705EB4-0A7A-43DF-803F-5D017AE14FCA}" sibTransId="{AC8A9A69-6C59-4078-8F68-C2D503C5543D}"/>
    <dgm:cxn modelId="{B5762EB6-18A4-473B-A066-7EF4E3C119C6}" srcId="{4C240A04-8177-488F-AC2D-5655800E1457}" destId="{0F527F00-B132-4D1C-893D-4B9BE079BE0D}" srcOrd="4" destOrd="0" parTransId="{12EE78D7-4596-4477-BB67-AE290693B856}" sibTransId="{48B2C4B6-5867-4BDC-9078-BF214F9FB93E}"/>
    <dgm:cxn modelId="{7E754520-6A1F-4D89-AD75-4C9739FF6DE5}" type="presParOf" srcId="{8D8F3FC3-1A58-4C35-8917-88440B16B1EF}" destId="{4F3004FF-8D1F-4AC9-A1E1-8829D7509880}" srcOrd="0" destOrd="0" presId="urn:microsoft.com/office/officeart/2005/8/layout/vList2"/>
    <dgm:cxn modelId="{2F690430-5214-4CE3-B64A-9806B4D99174}" type="presParOf" srcId="{8D8F3FC3-1A58-4C35-8917-88440B16B1EF}" destId="{7F7FC612-3810-45E9-A975-F23FBD733AB4}" srcOrd="1" destOrd="0" presId="urn:microsoft.com/office/officeart/2005/8/layout/vList2"/>
    <dgm:cxn modelId="{5114259A-E968-4394-A40B-4CAD853DBCF1}" type="presParOf" srcId="{8D8F3FC3-1A58-4C35-8917-88440B16B1EF}" destId="{958F06FA-A5A3-4E50-BE3B-3C07D0998A94}" srcOrd="2" destOrd="0" presId="urn:microsoft.com/office/officeart/2005/8/layout/vList2"/>
    <dgm:cxn modelId="{4D4203D0-581D-4758-9D1B-CAA1B742F7B2}" type="presParOf" srcId="{8D8F3FC3-1A58-4C35-8917-88440B16B1EF}" destId="{29041081-2A7B-434F-9C40-D9F0B575D668}" srcOrd="3" destOrd="0" presId="urn:microsoft.com/office/officeart/2005/8/layout/vList2"/>
    <dgm:cxn modelId="{9A19BF91-6622-4148-9592-1C05E8F43F81}" type="presParOf" srcId="{8D8F3FC3-1A58-4C35-8917-88440B16B1EF}" destId="{032FA249-307E-48DE-A3F7-4722000F9235}" srcOrd="4" destOrd="0" presId="urn:microsoft.com/office/officeart/2005/8/layout/vList2"/>
    <dgm:cxn modelId="{1A733790-D396-44CD-AF7C-F653E15EDFB9}" type="presParOf" srcId="{8D8F3FC3-1A58-4C35-8917-88440B16B1EF}" destId="{D6DCDB2B-3EAE-4F24-BFA5-46B6CE7B51E5}" srcOrd="5" destOrd="0" presId="urn:microsoft.com/office/officeart/2005/8/layout/vList2"/>
    <dgm:cxn modelId="{2C55FAB3-A87F-4FEA-B058-E4177A580DEE}" type="presParOf" srcId="{8D8F3FC3-1A58-4C35-8917-88440B16B1EF}" destId="{675A6369-535A-4504-9BF2-F20D86EB78A8}" srcOrd="6" destOrd="0" presId="urn:microsoft.com/office/officeart/2005/8/layout/vList2"/>
    <dgm:cxn modelId="{84D91935-1887-400A-996C-0FD313B62B90}" type="presParOf" srcId="{8D8F3FC3-1A58-4C35-8917-88440B16B1EF}" destId="{6942C5CE-EDDE-4FD0-8708-66928B5DFC20}" srcOrd="7" destOrd="0" presId="urn:microsoft.com/office/officeart/2005/8/layout/vList2"/>
    <dgm:cxn modelId="{E29932AD-53BB-4480-A804-AB75816E1E65}" type="presParOf" srcId="{8D8F3FC3-1A58-4C35-8917-88440B16B1EF}" destId="{5E1A0D79-0A2F-4EBC-BE60-C7DD9B88657F}"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A1A3A1-2AAF-45B1-B058-33C3FFAB3DC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090E61A-85A6-4624-AC81-C87493439B61}">
      <dgm:prSet custT="1"/>
      <dgm:spPr/>
      <dgm:t>
        <a:bodyPr/>
        <a:lstStyle/>
        <a:p>
          <a:r>
            <a:rPr lang="en-GB" sz="1600" dirty="0">
              <a:solidFill>
                <a:schemeClr val="bg2"/>
              </a:solidFill>
            </a:rPr>
            <a:t>All children from year 1 to 6 have the opportunity to learn a range of instruments as part of the school’s </a:t>
          </a:r>
        </a:p>
        <a:p>
          <a:r>
            <a:rPr lang="en-GB" sz="1600" dirty="0">
              <a:solidFill>
                <a:schemeClr val="bg2"/>
              </a:solidFill>
            </a:rPr>
            <a:t>co-curricular offer.</a:t>
          </a:r>
          <a:endParaRPr lang="en-US" sz="1600" dirty="0">
            <a:solidFill>
              <a:schemeClr val="bg2"/>
            </a:solidFill>
          </a:endParaRPr>
        </a:p>
      </dgm:t>
    </dgm:pt>
    <dgm:pt modelId="{EDA2AE00-6395-480D-A2DA-78BF9F9C42CB}" type="parTrans" cxnId="{1D3AB3E6-C545-4845-989D-BC661BF9EC33}">
      <dgm:prSet/>
      <dgm:spPr/>
      <dgm:t>
        <a:bodyPr/>
        <a:lstStyle/>
        <a:p>
          <a:endParaRPr lang="en-US" sz="2400"/>
        </a:p>
      </dgm:t>
    </dgm:pt>
    <dgm:pt modelId="{D832F32F-75A2-41FC-8551-498633CDD855}" type="sibTrans" cxnId="{1D3AB3E6-C545-4845-989D-BC661BF9EC33}">
      <dgm:prSet/>
      <dgm:spPr/>
      <dgm:t>
        <a:bodyPr/>
        <a:lstStyle/>
        <a:p>
          <a:endParaRPr lang="en-US" sz="2400"/>
        </a:p>
      </dgm:t>
    </dgm:pt>
    <dgm:pt modelId="{FC62D1D6-C6F5-418B-B9C0-D5E2C6C1F079}">
      <dgm:prSet custT="1"/>
      <dgm:spPr/>
      <dgm:t>
        <a:bodyPr/>
        <a:lstStyle/>
        <a:p>
          <a:r>
            <a:rPr lang="en-GB" sz="1600" dirty="0">
              <a:solidFill>
                <a:schemeClr val="bg2"/>
              </a:solidFill>
            </a:rPr>
            <a:t>Lessons are delivered by independent peripatetic tutors and take place during the school day.</a:t>
          </a:r>
          <a:endParaRPr lang="en-US" sz="1600" dirty="0">
            <a:solidFill>
              <a:schemeClr val="bg2"/>
            </a:solidFill>
          </a:endParaRPr>
        </a:p>
      </dgm:t>
    </dgm:pt>
    <dgm:pt modelId="{3849481B-9608-487F-9A47-B37B195B1C51}" type="parTrans" cxnId="{3DC7D8F6-30A6-4EAF-8CFC-A8E02D531864}">
      <dgm:prSet/>
      <dgm:spPr/>
      <dgm:t>
        <a:bodyPr/>
        <a:lstStyle/>
        <a:p>
          <a:endParaRPr lang="en-US" sz="2400"/>
        </a:p>
      </dgm:t>
    </dgm:pt>
    <dgm:pt modelId="{B5E96AE1-B9A1-4C55-9512-E71F13AC7BFA}" type="sibTrans" cxnId="{3DC7D8F6-30A6-4EAF-8CFC-A8E02D531864}">
      <dgm:prSet/>
      <dgm:spPr/>
      <dgm:t>
        <a:bodyPr/>
        <a:lstStyle/>
        <a:p>
          <a:endParaRPr lang="en-US" sz="2400"/>
        </a:p>
      </dgm:t>
    </dgm:pt>
    <dgm:pt modelId="{43F030C0-7335-462E-816F-49AC63D05B45}">
      <dgm:prSet custT="1"/>
      <dgm:spPr/>
      <dgm:t>
        <a:bodyPr/>
        <a:lstStyle/>
        <a:p>
          <a:r>
            <a:rPr lang="en-GB" sz="1600" dirty="0">
              <a:solidFill>
                <a:schemeClr val="bg2"/>
              </a:solidFill>
            </a:rPr>
            <a:t>The tutors liaise with class teachers and rotate lesson times each term to avoid children missing the same subjects.</a:t>
          </a:r>
          <a:endParaRPr lang="en-US" sz="1600" dirty="0">
            <a:solidFill>
              <a:schemeClr val="bg2"/>
            </a:solidFill>
          </a:endParaRPr>
        </a:p>
      </dgm:t>
    </dgm:pt>
    <dgm:pt modelId="{F0952EE1-29E9-4023-8B67-E79745425373}" type="parTrans" cxnId="{E21396C7-9C33-4B58-B8CE-D95B18E73E52}">
      <dgm:prSet/>
      <dgm:spPr/>
      <dgm:t>
        <a:bodyPr/>
        <a:lstStyle/>
        <a:p>
          <a:endParaRPr lang="en-US" sz="2400"/>
        </a:p>
      </dgm:t>
    </dgm:pt>
    <dgm:pt modelId="{B1FB3C8D-CAC6-4C38-9B67-CC443E2CD592}" type="sibTrans" cxnId="{E21396C7-9C33-4B58-B8CE-D95B18E73E52}">
      <dgm:prSet/>
      <dgm:spPr/>
      <dgm:t>
        <a:bodyPr/>
        <a:lstStyle/>
        <a:p>
          <a:endParaRPr lang="en-US" sz="2400"/>
        </a:p>
      </dgm:t>
    </dgm:pt>
    <dgm:pt modelId="{4E56CBFC-6164-4A1A-B43E-8FD78A64EF29}">
      <dgm:prSet custT="1"/>
      <dgm:spPr/>
      <dgm:t>
        <a:bodyPr/>
        <a:lstStyle/>
        <a:p>
          <a:r>
            <a:rPr lang="en-GB" sz="1600" dirty="0">
              <a:solidFill>
                <a:schemeClr val="bg2"/>
              </a:solidFill>
            </a:rPr>
            <a:t>Children can choose to learn the piano, violin, electric guitar, clarinet, flute, cornet, trumpet, saxophone, classical guitar or continue with the ukulele.</a:t>
          </a:r>
          <a:endParaRPr lang="en-US" sz="1600" dirty="0">
            <a:solidFill>
              <a:schemeClr val="bg2"/>
            </a:solidFill>
          </a:endParaRPr>
        </a:p>
      </dgm:t>
    </dgm:pt>
    <dgm:pt modelId="{3453BAE3-FC28-422E-B96F-D90E340F93C3}" type="parTrans" cxnId="{163F1CAD-CA92-4DFE-AE55-AB0A9F3C0861}">
      <dgm:prSet/>
      <dgm:spPr/>
      <dgm:t>
        <a:bodyPr/>
        <a:lstStyle/>
        <a:p>
          <a:endParaRPr lang="en-US" sz="2400"/>
        </a:p>
      </dgm:t>
    </dgm:pt>
    <dgm:pt modelId="{87CB8EBC-B012-47CB-A514-BBA4E78FF880}" type="sibTrans" cxnId="{163F1CAD-CA92-4DFE-AE55-AB0A9F3C0861}">
      <dgm:prSet/>
      <dgm:spPr/>
      <dgm:t>
        <a:bodyPr/>
        <a:lstStyle/>
        <a:p>
          <a:endParaRPr lang="en-US" sz="2400"/>
        </a:p>
      </dgm:t>
    </dgm:pt>
    <dgm:pt modelId="{5B927C0D-6760-40AE-B26C-C59EAC4AF5C3}">
      <dgm:prSet custT="1"/>
      <dgm:spPr/>
      <dgm:t>
        <a:bodyPr/>
        <a:lstStyle/>
        <a:p>
          <a:r>
            <a:rPr lang="en-GB" sz="1600" dirty="0">
              <a:solidFill>
                <a:schemeClr val="bg2"/>
              </a:solidFill>
            </a:rPr>
            <a:t>Children can also learn to play as part of a band selecting either drums, keyboard, lead guitar, bass guitar or vocals.</a:t>
          </a:r>
          <a:endParaRPr lang="en-US" sz="1600" dirty="0">
            <a:solidFill>
              <a:schemeClr val="bg2"/>
            </a:solidFill>
          </a:endParaRPr>
        </a:p>
      </dgm:t>
    </dgm:pt>
    <dgm:pt modelId="{236DE90C-B348-4957-928B-411DBA93294D}" type="parTrans" cxnId="{A085D41D-AC2D-4FB8-A8E8-FB90762F12E2}">
      <dgm:prSet/>
      <dgm:spPr/>
      <dgm:t>
        <a:bodyPr/>
        <a:lstStyle/>
        <a:p>
          <a:endParaRPr lang="en-US" sz="2400"/>
        </a:p>
      </dgm:t>
    </dgm:pt>
    <dgm:pt modelId="{DA5BA2B7-C2D2-4CCD-A31C-CDEA88572991}" type="sibTrans" cxnId="{A085D41D-AC2D-4FB8-A8E8-FB90762F12E2}">
      <dgm:prSet/>
      <dgm:spPr/>
      <dgm:t>
        <a:bodyPr/>
        <a:lstStyle/>
        <a:p>
          <a:endParaRPr lang="en-US" sz="2400"/>
        </a:p>
      </dgm:t>
    </dgm:pt>
    <dgm:pt modelId="{5E671F9D-1420-44AE-9DA1-E4FDE3529872}" type="pres">
      <dgm:prSet presAssocID="{43A1A3A1-2AAF-45B1-B058-33C3FFAB3DC3}" presName="vert0" presStyleCnt="0">
        <dgm:presLayoutVars>
          <dgm:dir/>
          <dgm:animOne val="branch"/>
          <dgm:animLvl val="lvl"/>
        </dgm:presLayoutVars>
      </dgm:prSet>
      <dgm:spPr/>
      <dgm:t>
        <a:bodyPr/>
        <a:lstStyle/>
        <a:p>
          <a:endParaRPr lang="en-US"/>
        </a:p>
      </dgm:t>
    </dgm:pt>
    <dgm:pt modelId="{80A020D7-759F-41E5-A0E7-26A86FD3B002}" type="pres">
      <dgm:prSet presAssocID="{8090E61A-85A6-4624-AC81-C87493439B61}" presName="thickLine" presStyleLbl="alignNode1" presStyleIdx="0" presStyleCnt="5"/>
      <dgm:spPr/>
    </dgm:pt>
    <dgm:pt modelId="{139CE199-4027-414A-BCC8-071567B1963A}" type="pres">
      <dgm:prSet presAssocID="{8090E61A-85A6-4624-AC81-C87493439B61}" presName="horz1" presStyleCnt="0"/>
      <dgm:spPr/>
    </dgm:pt>
    <dgm:pt modelId="{044AC1B4-56F1-4EB4-BBED-05A85607C379}" type="pres">
      <dgm:prSet presAssocID="{8090E61A-85A6-4624-AC81-C87493439B61}" presName="tx1" presStyleLbl="revTx" presStyleIdx="0" presStyleCnt="5"/>
      <dgm:spPr/>
      <dgm:t>
        <a:bodyPr/>
        <a:lstStyle/>
        <a:p>
          <a:endParaRPr lang="en-US"/>
        </a:p>
      </dgm:t>
    </dgm:pt>
    <dgm:pt modelId="{491C5533-8756-4707-90AF-95D7AB12F043}" type="pres">
      <dgm:prSet presAssocID="{8090E61A-85A6-4624-AC81-C87493439B61}" presName="vert1" presStyleCnt="0"/>
      <dgm:spPr/>
    </dgm:pt>
    <dgm:pt modelId="{1E733DEA-4693-44FF-82D7-39386DD49D3B}" type="pres">
      <dgm:prSet presAssocID="{FC62D1D6-C6F5-418B-B9C0-D5E2C6C1F079}" presName="thickLine" presStyleLbl="alignNode1" presStyleIdx="1" presStyleCnt="5"/>
      <dgm:spPr/>
    </dgm:pt>
    <dgm:pt modelId="{98708A47-0285-481C-B388-249100B20378}" type="pres">
      <dgm:prSet presAssocID="{FC62D1D6-C6F5-418B-B9C0-D5E2C6C1F079}" presName="horz1" presStyleCnt="0"/>
      <dgm:spPr/>
    </dgm:pt>
    <dgm:pt modelId="{1C145DFE-6F42-4996-AD2E-EE77884CCFFA}" type="pres">
      <dgm:prSet presAssocID="{FC62D1D6-C6F5-418B-B9C0-D5E2C6C1F079}" presName="tx1" presStyleLbl="revTx" presStyleIdx="1" presStyleCnt="5"/>
      <dgm:spPr/>
      <dgm:t>
        <a:bodyPr/>
        <a:lstStyle/>
        <a:p>
          <a:endParaRPr lang="en-US"/>
        </a:p>
      </dgm:t>
    </dgm:pt>
    <dgm:pt modelId="{426C3125-3B2A-4AFA-A5BC-874EF290F50F}" type="pres">
      <dgm:prSet presAssocID="{FC62D1D6-C6F5-418B-B9C0-D5E2C6C1F079}" presName="vert1" presStyleCnt="0"/>
      <dgm:spPr/>
    </dgm:pt>
    <dgm:pt modelId="{A81EA0D8-2A9B-4DA2-AC99-1AFE5B60A637}" type="pres">
      <dgm:prSet presAssocID="{43F030C0-7335-462E-816F-49AC63D05B45}" presName="thickLine" presStyleLbl="alignNode1" presStyleIdx="2" presStyleCnt="5"/>
      <dgm:spPr/>
    </dgm:pt>
    <dgm:pt modelId="{29DC2DB2-D94B-43C2-A511-F20B2A9CBB34}" type="pres">
      <dgm:prSet presAssocID="{43F030C0-7335-462E-816F-49AC63D05B45}" presName="horz1" presStyleCnt="0"/>
      <dgm:spPr/>
    </dgm:pt>
    <dgm:pt modelId="{638380FE-24FD-4367-BC63-5F2DAFD6CE31}" type="pres">
      <dgm:prSet presAssocID="{43F030C0-7335-462E-816F-49AC63D05B45}" presName="tx1" presStyleLbl="revTx" presStyleIdx="2" presStyleCnt="5"/>
      <dgm:spPr/>
      <dgm:t>
        <a:bodyPr/>
        <a:lstStyle/>
        <a:p>
          <a:endParaRPr lang="en-US"/>
        </a:p>
      </dgm:t>
    </dgm:pt>
    <dgm:pt modelId="{64B46D9B-E157-4EFB-B7EF-6DF0C185D43E}" type="pres">
      <dgm:prSet presAssocID="{43F030C0-7335-462E-816F-49AC63D05B45}" presName="vert1" presStyleCnt="0"/>
      <dgm:spPr/>
    </dgm:pt>
    <dgm:pt modelId="{85FEE51E-065E-4578-9EE5-97EBBB0D2DCF}" type="pres">
      <dgm:prSet presAssocID="{4E56CBFC-6164-4A1A-B43E-8FD78A64EF29}" presName="thickLine" presStyleLbl="alignNode1" presStyleIdx="3" presStyleCnt="5"/>
      <dgm:spPr/>
    </dgm:pt>
    <dgm:pt modelId="{217912D4-2F1E-491A-9FB0-E69E2B2AEE1C}" type="pres">
      <dgm:prSet presAssocID="{4E56CBFC-6164-4A1A-B43E-8FD78A64EF29}" presName="horz1" presStyleCnt="0"/>
      <dgm:spPr/>
    </dgm:pt>
    <dgm:pt modelId="{4EEFC069-0314-4880-851A-767AC2827889}" type="pres">
      <dgm:prSet presAssocID="{4E56CBFC-6164-4A1A-B43E-8FD78A64EF29}" presName="tx1" presStyleLbl="revTx" presStyleIdx="3" presStyleCnt="5"/>
      <dgm:spPr/>
      <dgm:t>
        <a:bodyPr/>
        <a:lstStyle/>
        <a:p>
          <a:endParaRPr lang="en-US"/>
        </a:p>
      </dgm:t>
    </dgm:pt>
    <dgm:pt modelId="{9FE2691B-6A07-445F-AE20-A189803B1FDC}" type="pres">
      <dgm:prSet presAssocID="{4E56CBFC-6164-4A1A-B43E-8FD78A64EF29}" presName="vert1" presStyleCnt="0"/>
      <dgm:spPr/>
    </dgm:pt>
    <dgm:pt modelId="{19D45383-8E48-4F33-BDCA-89973E830647}" type="pres">
      <dgm:prSet presAssocID="{5B927C0D-6760-40AE-B26C-C59EAC4AF5C3}" presName="thickLine" presStyleLbl="alignNode1" presStyleIdx="4" presStyleCnt="5"/>
      <dgm:spPr/>
    </dgm:pt>
    <dgm:pt modelId="{A25B0C55-6F19-40EB-A074-CCFAE50F905D}" type="pres">
      <dgm:prSet presAssocID="{5B927C0D-6760-40AE-B26C-C59EAC4AF5C3}" presName="horz1" presStyleCnt="0"/>
      <dgm:spPr/>
    </dgm:pt>
    <dgm:pt modelId="{5EC6C32F-2928-4F24-89F7-E663F13E9E10}" type="pres">
      <dgm:prSet presAssocID="{5B927C0D-6760-40AE-B26C-C59EAC4AF5C3}" presName="tx1" presStyleLbl="revTx" presStyleIdx="4" presStyleCnt="5"/>
      <dgm:spPr/>
      <dgm:t>
        <a:bodyPr/>
        <a:lstStyle/>
        <a:p>
          <a:endParaRPr lang="en-US"/>
        </a:p>
      </dgm:t>
    </dgm:pt>
    <dgm:pt modelId="{91336A67-0B98-4763-89D7-87A28833DADA}" type="pres">
      <dgm:prSet presAssocID="{5B927C0D-6760-40AE-B26C-C59EAC4AF5C3}" presName="vert1" presStyleCnt="0"/>
      <dgm:spPr/>
    </dgm:pt>
  </dgm:ptLst>
  <dgm:cxnLst>
    <dgm:cxn modelId="{1D3AB3E6-C545-4845-989D-BC661BF9EC33}" srcId="{43A1A3A1-2AAF-45B1-B058-33C3FFAB3DC3}" destId="{8090E61A-85A6-4624-AC81-C87493439B61}" srcOrd="0" destOrd="0" parTransId="{EDA2AE00-6395-480D-A2DA-78BF9F9C42CB}" sibTransId="{D832F32F-75A2-41FC-8551-498633CDD855}"/>
    <dgm:cxn modelId="{3C50E3EB-0844-4C42-B654-EB489770A1E7}" type="presOf" srcId="{4E56CBFC-6164-4A1A-B43E-8FD78A64EF29}" destId="{4EEFC069-0314-4880-851A-767AC2827889}" srcOrd="0" destOrd="0" presId="urn:microsoft.com/office/officeart/2008/layout/LinedList"/>
    <dgm:cxn modelId="{9797FE32-6268-4F54-ACFA-C0D03DA16D81}" type="presOf" srcId="{43F030C0-7335-462E-816F-49AC63D05B45}" destId="{638380FE-24FD-4367-BC63-5F2DAFD6CE31}" srcOrd="0" destOrd="0" presId="urn:microsoft.com/office/officeart/2008/layout/LinedList"/>
    <dgm:cxn modelId="{E21396C7-9C33-4B58-B8CE-D95B18E73E52}" srcId="{43A1A3A1-2AAF-45B1-B058-33C3FFAB3DC3}" destId="{43F030C0-7335-462E-816F-49AC63D05B45}" srcOrd="2" destOrd="0" parTransId="{F0952EE1-29E9-4023-8B67-E79745425373}" sibTransId="{B1FB3C8D-CAC6-4C38-9B67-CC443E2CD592}"/>
    <dgm:cxn modelId="{A085D41D-AC2D-4FB8-A8E8-FB90762F12E2}" srcId="{43A1A3A1-2AAF-45B1-B058-33C3FFAB3DC3}" destId="{5B927C0D-6760-40AE-B26C-C59EAC4AF5C3}" srcOrd="4" destOrd="0" parTransId="{236DE90C-B348-4957-928B-411DBA93294D}" sibTransId="{DA5BA2B7-C2D2-4CCD-A31C-CDEA88572991}"/>
    <dgm:cxn modelId="{163F1CAD-CA92-4DFE-AE55-AB0A9F3C0861}" srcId="{43A1A3A1-2AAF-45B1-B058-33C3FFAB3DC3}" destId="{4E56CBFC-6164-4A1A-B43E-8FD78A64EF29}" srcOrd="3" destOrd="0" parTransId="{3453BAE3-FC28-422E-B96F-D90E340F93C3}" sibTransId="{87CB8EBC-B012-47CB-A514-BBA4E78FF880}"/>
    <dgm:cxn modelId="{7EE9ACBC-161E-41A0-A1E9-D167FE8221B6}" type="presOf" srcId="{5B927C0D-6760-40AE-B26C-C59EAC4AF5C3}" destId="{5EC6C32F-2928-4F24-89F7-E663F13E9E10}" srcOrd="0" destOrd="0" presId="urn:microsoft.com/office/officeart/2008/layout/LinedList"/>
    <dgm:cxn modelId="{A037FA29-1CF5-437D-B48F-3BFFCC1ACC21}" type="presOf" srcId="{8090E61A-85A6-4624-AC81-C87493439B61}" destId="{044AC1B4-56F1-4EB4-BBED-05A85607C379}" srcOrd="0" destOrd="0" presId="urn:microsoft.com/office/officeart/2008/layout/LinedList"/>
    <dgm:cxn modelId="{AE56CC6E-EEA2-46E9-A7C5-E8FA58C5478E}" type="presOf" srcId="{43A1A3A1-2AAF-45B1-B058-33C3FFAB3DC3}" destId="{5E671F9D-1420-44AE-9DA1-E4FDE3529872}" srcOrd="0" destOrd="0" presId="urn:microsoft.com/office/officeart/2008/layout/LinedList"/>
    <dgm:cxn modelId="{3DC7D8F6-30A6-4EAF-8CFC-A8E02D531864}" srcId="{43A1A3A1-2AAF-45B1-B058-33C3FFAB3DC3}" destId="{FC62D1D6-C6F5-418B-B9C0-D5E2C6C1F079}" srcOrd="1" destOrd="0" parTransId="{3849481B-9608-487F-9A47-B37B195B1C51}" sibTransId="{B5E96AE1-B9A1-4C55-9512-E71F13AC7BFA}"/>
    <dgm:cxn modelId="{D032A7F5-8BE7-4081-8D8A-751DBE1E876D}" type="presOf" srcId="{FC62D1D6-C6F5-418B-B9C0-D5E2C6C1F079}" destId="{1C145DFE-6F42-4996-AD2E-EE77884CCFFA}" srcOrd="0" destOrd="0" presId="urn:microsoft.com/office/officeart/2008/layout/LinedList"/>
    <dgm:cxn modelId="{A93CB2F9-A665-4531-849E-4ED624D7BCA0}" type="presParOf" srcId="{5E671F9D-1420-44AE-9DA1-E4FDE3529872}" destId="{80A020D7-759F-41E5-A0E7-26A86FD3B002}" srcOrd="0" destOrd="0" presId="urn:microsoft.com/office/officeart/2008/layout/LinedList"/>
    <dgm:cxn modelId="{FD493521-2C5D-4C54-BD5A-831E53C44C28}" type="presParOf" srcId="{5E671F9D-1420-44AE-9DA1-E4FDE3529872}" destId="{139CE199-4027-414A-BCC8-071567B1963A}" srcOrd="1" destOrd="0" presId="urn:microsoft.com/office/officeart/2008/layout/LinedList"/>
    <dgm:cxn modelId="{8FEBF918-F8F2-4355-A3B8-98C2D3AC5558}" type="presParOf" srcId="{139CE199-4027-414A-BCC8-071567B1963A}" destId="{044AC1B4-56F1-4EB4-BBED-05A85607C379}" srcOrd="0" destOrd="0" presId="urn:microsoft.com/office/officeart/2008/layout/LinedList"/>
    <dgm:cxn modelId="{1AF28EF4-02A5-46A0-876C-E7891048F88A}" type="presParOf" srcId="{139CE199-4027-414A-BCC8-071567B1963A}" destId="{491C5533-8756-4707-90AF-95D7AB12F043}" srcOrd="1" destOrd="0" presId="urn:microsoft.com/office/officeart/2008/layout/LinedList"/>
    <dgm:cxn modelId="{3E16FE6B-8BB2-4DF5-AB92-77404BAEE14F}" type="presParOf" srcId="{5E671F9D-1420-44AE-9DA1-E4FDE3529872}" destId="{1E733DEA-4693-44FF-82D7-39386DD49D3B}" srcOrd="2" destOrd="0" presId="urn:microsoft.com/office/officeart/2008/layout/LinedList"/>
    <dgm:cxn modelId="{76BADF64-6735-4755-A12D-D346366257BE}" type="presParOf" srcId="{5E671F9D-1420-44AE-9DA1-E4FDE3529872}" destId="{98708A47-0285-481C-B388-249100B20378}" srcOrd="3" destOrd="0" presId="urn:microsoft.com/office/officeart/2008/layout/LinedList"/>
    <dgm:cxn modelId="{DAD48EA0-E2E2-4F20-A333-BC40D3D01DF6}" type="presParOf" srcId="{98708A47-0285-481C-B388-249100B20378}" destId="{1C145DFE-6F42-4996-AD2E-EE77884CCFFA}" srcOrd="0" destOrd="0" presId="urn:microsoft.com/office/officeart/2008/layout/LinedList"/>
    <dgm:cxn modelId="{E7579DBC-A40E-4E7B-8C4C-19839626AF2C}" type="presParOf" srcId="{98708A47-0285-481C-B388-249100B20378}" destId="{426C3125-3B2A-4AFA-A5BC-874EF290F50F}" srcOrd="1" destOrd="0" presId="urn:microsoft.com/office/officeart/2008/layout/LinedList"/>
    <dgm:cxn modelId="{4B2B48EC-259E-4B6E-90DE-D1B1B0CAEB12}" type="presParOf" srcId="{5E671F9D-1420-44AE-9DA1-E4FDE3529872}" destId="{A81EA0D8-2A9B-4DA2-AC99-1AFE5B60A637}" srcOrd="4" destOrd="0" presId="urn:microsoft.com/office/officeart/2008/layout/LinedList"/>
    <dgm:cxn modelId="{BB940DD2-D25D-4D43-BF4E-994BBF65893D}" type="presParOf" srcId="{5E671F9D-1420-44AE-9DA1-E4FDE3529872}" destId="{29DC2DB2-D94B-43C2-A511-F20B2A9CBB34}" srcOrd="5" destOrd="0" presId="urn:microsoft.com/office/officeart/2008/layout/LinedList"/>
    <dgm:cxn modelId="{4889EDFB-76DC-4BA0-8A87-9A1897068A33}" type="presParOf" srcId="{29DC2DB2-D94B-43C2-A511-F20B2A9CBB34}" destId="{638380FE-24FD-4367-BC63-5F2DAFD6CE31}" srcOrd="0" destOrd="0" presId="urn:microsoft.com/office/officeart/2008/layout/LinedList"/>
    <dgm:cxn modelId="{5616965D-2EC8-42FD-9E97-DC48FE5BC4B4}" type="presParOf" srcId="{29DC2DB2-D94B-43C2-A511-F20B2A9CBB34}" destId="{64B46D9B-E157-4EFB-B7EF-6DF0C185D43E}" srcOrd="1" destOrd="0" presId="urn:microsoft.com/office/officeart/2008/layout/LinedList"/>
    <dgm:cxn modelId="{F3D9B4D2-1B6A-4F6A-83A6-6456D4C83FD6}" type="presParOf" srcId="{5E671F9D-1420-44AE-9DA1-E4FDE3529872}" destId="{85FEE51E-065E-4578-9EE5-97EBBB0D2DCF}" srcOrd="6" destOrd="0" presId="urn:microsoft.com/office/officeart/2008/layout/LinedList"/>
    <dgm:cxn modelId="{9B76D640-91EB-4539-B290-434A9C807781}" type="presParOf" srcId="{5E671F9D-1420-44AE-9DA1-E4FDE3529872}" destId="{217912D4-2F1E-491A-9FB0-E69E2B2AEE1C}" srcOrd="7" destOrd="0" presId="urn:microsoft.com/office/officeart/2008/layout/LinedList"/>
    <dgm:cxn modelId="{F3F9F6A5-DC08-408D-8EF1-837027217DCE}" type="presParOf" srcId="{217912D4-2F1E-491A-9FB0-E69E2B2AEE1C}" destId="{4EEFC069-0314-4880-851A-767AC2827889}" srcOrd="0" destOrd="0" presId="urn:microsoft.com/office/officeart/2008/layout/LinedList"/>
    <dgm:cxn modelId="{59543441-6EBB-417E-A789-358053DF715A}" type="presParOf" srcId="{217912D4-2F1E-491A-9FB0-E69E2B2AEE1C}" destId="{9FE2691B-6A07-445F-AE20-A189803B1FDC}" srcOrd="1" destOrd="0" presId="urn:microsoft.com/office/officeart/2008/layout/LinedList"/>
    <dgm:cxn modelId="{7157E0E8-9702-464E-B19A-87A3BF7E1A0C}" type="presParOf" srcId="{5E671F9D-1420-44AE-9DA1-E4FDE3529872}" destId="{19D45383-8E48-4F33-BDCA-89973E830647}" srcOrd="8" destOrd="0" presId="urn:microsoft.com/office/officeart/2008/layout/LinedList"/>
    <dgm:cxn modelId="{9FC4737E-CD17-4712-A11B-E4FD215636CF}" type="presParOf" srcId="{5E671F9D-1420-44AE-9DA1-E4FDE3529872}" destId="{A25B0C55-6F19-40EB-A074-CCFAE50F905D}" srcOrd="9" destOrd="0" presId="urn:microsoft.com/office/officeart/2008/layout/LinedList"/>
    <dgm:cxn modelId="{FCDFFEA6-798A-475A-8893-AEE62A24404D}" type="presParOf" srcId="{A25B0C55-6F19-40EB-A074-CCFAE50F905D}" destId="{5EC6C32F-2928-4F24-89F7-E663F13E9E10}" srcOrd="0" destOrd="0" presId="urn:microsoft.com/office/officeart/2008/layout/LinedList"/>
    <dgm:cxn modelId="{7F0FA0B1-CBB9-4ED6-93C2-715719669D1A}" type="presParOf" srcId="{A25B0C55-6F19-40EB-A074-CCFAE50F905D}" destId="{91336A67-0B98-4763-89D7-87A28833DAD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A634D-4C3B-482B-907C-28BFBD53CA43}">
      <dsp:nvSpPr>
        <dsp:cNvPr id="0" name=""/>
        <dsp:cNvSpPr/>
      </dsp:nvSpPr>
      <dsp:spPr>
        <a:xfrm>
          <a:off x="1358365" y="201823"/>
          <a:ext cx="1316268" cy="1358633"/>
        </a:xfrm>
        <a:prstGeom prst="rect">
          <a:avLst/>
        </a:prstGeom>
        <a:blipFill dpi="0" rotWithShape="1">
          <a:blip xmlns:r="http://schemas.openxmlformats.org/officeDocument/2006/relationships" r:embed="rId1"/>
          <a:srcRect/>
          <a:stretch>
            <a:fillRect t="-4358" b="-4358"/>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E9BF005-99C0-43B0-84C1-54A8998E7936}">
      <dsp:nvSpPr>
        <dsp:cNvPr id="0" name=""/>
        <dsp:cNvSpPr/>
      </dsp:nvSpPr>
      <dsp:spPr>
        <a:xfrm>
          <a:off x="1047512" y="1567527"/>
          <a:ext cx="1866105" cy="916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44550">
            <a:lnSpc>
              <a:spcPct val="90000"/>
            </a:lnSpc>
            <a:spcBef>
              <a:spcPct val="0"/>
            </a:spcBef>
            <a:spcAft>
              <a:spcPct val="35000"/>
            </a:spcAft>
          </a:pPr>
          <a:r>
            <a:rPr lang="en-US" sz="1900" kern="1200" dirty="0">
              <a:solidFill>
                <a:schemeClr val="bg2"/>
              </a:solidFill>
            </a:rPr>
            <a:t>Recorder</a:t>
          </a:r>
        </a:p>
        <a:p>
          <a:pPr lvl="0" algn="ctr" defTabSz="844550">
            <a:lnSpc>
              <a:spcPct val="90000"/>
            </a:lnSpc>
            <a:spcBef>
              <a:spcPct val="0"/>
            </a:spcBef>
            <a:spcAft>
              <a:spcPct val="35000"/>
            </a:spcAft>
          </a:pPr>
          <a:r>
            <a:rPr lang="en-US" sz="1900" kern="1200" dirty="0">
              <a:solidFill>
                <a:schemeClr val="bg2"/>
              </a:solidFill>
            </a:rPr>
            <a:t>Y3</a:t>
          </a:r>
        </a:p>
      </dsp:txBody>
      <dsp:txXfrm>
        <a:off x="1047512" y="1567527"/>
        <a:ext cx="1866105" cy="916116"/>
      </dsp:txXfrm>
    </dsp:sp>
    <dsp:sp modelId="{0491CB9F-040C-48D8-B3FC-29864DFF4EEE}">
      <dsp:nvSpPr>
        <dsp:cNvPr id="0" name=""/>
        <dsp:cNvSpPr/>
      </dsp:nvSpPr>
      <dsp:spPr>
        <a:xfrm>
          <a:off x="3373065" y="237375"/>
          <a:ext cx="1297799" cy="1387335"/>
        </a:xfrm>
        <a:prstGeom prst="rect">
          <a:avLst/>
        </a:prstGeom>
        <a:blipFill rotWithShape="1">
          <a:blip xmlns:r="http://schemas.openxmlformats.org/officeDocument/2006/relationships" r:embed="rId2"/>
          <a:srcRect/>
          <a:stretch>
            <a:fillRect t="-4000" b="-4000"/>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E8C3713-4DF9-46D6-8B93-2775A1081B0C}">
      <dsp:nvSpPr>
        <dsp:cNvPr id="0" name=""/>
        <dsp:cNvSpPr/>
      </dsp:nvSpPr>
      <dsp:spPr>
        <a:xfrm>
          <a:off x="3262107" y="1726908"/>
          <a:ext cx="1601367" cy="64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44550">
            <a:lnSpc>
              <a:spcPct val="90000"/>
            </a:lnSpc>
            <a:spcBef>
              <a:spcPct val="0"/>
            </a:spcBef>
            <a:spcAft>
              <a:spcPct val="35000"/>
            </a:spcAft>
          </a:pPr>
          <a:r>
            <a:rPr lang="en-US" sz="1900" kern="1200" dirty="0">
              <a:solidFill>
                <a:schemeClr val="bg2"/>
              </a:solidFill>
            </a:rPr>
            <a:t>Ukulele</a:t>
          </a:r>
        </a:p>
        <a:p>
          <a:pPr lvl="0" algn="ctr" defTabSz="844550">
            <a:lnSpc>
              <a:spcPct val="90000"/>
            </a:lnSpc>
            <a:spcBef>
              <a:spcPct val="0"/>
            </a:spcBef>
            <a:spcAft>
              <a:spcPct val="35000"/>
            </a:spcAft>
          </a:pPr>
          <a:r>
            <a:rPr lang="en-US" sz="1900" kern="1200" dirty="0">
              <a:solidFill>
                <a:schemeClr val="bg2"/>
              </a:solidFill>
            </a:rPr>
            <a:t>Y4</a:t>
          </a:r>
        </a:p>
      </dsp:txBody>
      <dsp:txXfrm>
        <a:off x="3262107" y="1726908"/>
        <a:ext cx="1601367" cy="640546"/>
      </dsp:txXfrm>
    </dsp:sp>
    <dsp:sp modelId="{202FC02E-3907-4B0C-BA32-F98A4CCE37B7}">
      <dsp:nvSpPr>
        <dsp:cNvPr id="0" name=""/>
        <dsp:cNvSpPr/>
      </dsp:nvSpPr>
      <dsp:spPr>
        <a:xfrm>
          <a:off x="5253212" y="224286"/>
          <a:ext cx="1315259" cy="1358633"/>
        </a:xfrm>
        <a:prstGeom prst="rect">
          <a:avLst/>
        </a:prstGeom>
        <a:blipFill rotWithShape="1">
          <a:blip xmlns:r="http://schemas.openxmlformats.org/officeDocument/2006/relationships" r:embed="rId3"/>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30880CE-7DAB-4609-9717-C2173D5F8615}">
      <dsp:nvSpPr>
        <dsp:cNvPr id="0" name=""/>
        <dsp:cNvSpPr/>
      </dsp:nvSpPr>
      <dsp:spPr>
        <a:xfrm>
          <a:off x="5150743" y="1744765"/>
          <a:ext cx="1601367" cy="64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44550">
            <a:lnSpc>
              <a:spcPct val="90000"/>
            </a:lnSpc>
            <a:spcBef>
              <a:spcPct val="0"/>
            </a:spcBef>
            <a:spcAft>
              <a:spcPct val="35000"/>
            </a:spcAft>
          </a:pPr>
          <a:r>
            <a:rPr lang="en-US" sz="1900" kern="1200" dirty="0">
              <a:solidFill>
                <a:schemeClr val="bg2"/>
              </a:solidFill>
            </a:rPr>
            <a:t>Djembe</a:t>
          </a:r>
        </a:p>
        <a:p>
          <a:pPr lvl="0" algn="ctr" defTabSz="844550">
            <a:lnSpc>
              <a:spcPct val="90000"/>
            </a:lnSpc>
            <a:spcBef>
              <a:spcPct val="0"/>
            </a:spcBef>
            <a:spcAft>
              <a:spcPct val="35000"/>
            </a:spcAft>
          </a:pPr>
          <a:r>
            <a:rPr lang="en-US" sz="1900" kern="1200" dirty="0">
              <a:solidFill>
                <a:schemeClr val="bg2"/>
              </a:solidFill>
            </a:rPr>
            <a:t>Y5</a:t>
          </a:r>
        </a:p>
      </dsp:txBody>
      <dsp:txXfrm>
        <a:off x="5150743" y="1744765"/>
        <a:ext cx="1601367" cy="640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004FF-8D1F-4AC9-A1E1-8829D7509880}">
      <dsp:nvSpPr>
        <dsp:cNvPr id="0" name=""/>
        <dsp:cNvSpPr/>
      </dsp:nvSpPr>
      <dsp:spPr>
        <a:xfrm>
          <a:off x="0" y="551"/>
          <a:ext cx="5137770" cy="875245"/>
        </a:xfrm>
        <a:prstGeom prst="roundRect">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1800" b="0" i="0" kern="1200" dirty="0"/>
            <a:t>In year 5, all pupils learn how to play the djembe as part of their music curriculum.</a:t>
          </a:r>
          <a:endParaRPr lang="en-US" sz="1800" b="0" i="0" kern="1200" dirty="0"/>
        </a:p>
      </dsp:txBody>
      <dsp:txXfrm>
        <a:off x="42726" y="43277"/>
        <a:ext cx="5052318" cy="789793"/>
      </dsp:txXfrm>
    </dsp:sp>
    <dsp:sp modelId="{958F06FA-A5A3-4E50-BE3B-3C07D0998A94}">
      <dsp:nvSpPr>
        <dsp:cNvPr id="0" name=""/>
        <dsp:cNvSpPr/>
      </dsp:nvSpPr>
      <dsp:spPr>
        <a:xfrm>
          <a:off x="0" y="888354"/>
          <a:ext cx="5137770" cy="875245"/>
        </a:xfrm>
        <a:prstGeom prst="roundRect">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kern="1200" dirty="0"/>
            <a:t>Djembe lessons are delivered by the class teacher and/or teaching assistant and follow an online djembe tuition programme.</a:t>
          </a:r>
          <a:endParaRPr lang="en-US" sz="1600" kern="1200" dirty="0"/>
        </a:p>
      </dsp:txBody>
      <dsp:txXfrm>
        <a:off x="42726" y="931080"/>
        <a:ext cx="5052318" cy="789793"/>
      </dsp:txXfrm>
    </dsp:sp>
    <dsp:sp modelId="{032FA249-307E-48DE-A3F7-4722000F9235}">
      <dsp:nvSpPr>
        <dsp:cNvPr id="0" name=""/>
        <dsp:cNvSpPr/>
      </dsp:nvSpPr>
      <dsp:spPr>
        <a:xfrm>
          <a:off x="0" y="1776157"/>
          <a:ext cx="5137770" cy="875245"/>
        </a:xfrm>
        <a:prstGeom prst="roundRect">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kern="1200" dirty="0"/>
            <a:t>Each class will receive two terms of lessons.</a:t>
          </a:r>
          <a:endParaRPr lang="en-US" sz="2000" kern="1200" dirty="0"/>
        </a:p>
      </dsp:txBody>
      <dsp:txXfrm>
        <a:off x="42726" y="1818883"/>
        <a:ext cx="5052318" cy="789793"/>
      </dsp:txXfrm>
    </dsp:sp>
    <dsp:sp modelId="{675A6369-535A-4504-9BF2-F20D86EB78A8}">
      <dsp:nvSpPr>
        <dsp:cNvPr id="0" name=""/>
        <dsp:cNvSpPr/>
      </dsp:nvSpPr>
      <dsp:spPr>
        <a:xfrm>
          <a:off x="0" y="2663960"/>
          <a:ext cx="5137770" cy="875245"/>
        </a:xfrm>
        <a:prstGeom prst="roundRect">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a:t>The lessons develop children’s musicianship skills as well as their confidence in playing and performing together.</a:t>
          </a:r>
          <a:r>
            <a:rPr lang="en-GB" sz="1800" kern="1200"/>
            <a:t> </a:t>
          </a:r>
        </a:p>
      </dsp:txBody>
      <dsp:txXfrm>
        <a:off x="42726" y="2706686"/>
        <a:ext cx="5052318" cy="789793"/>
      </dsp:txXfrm>
    </dsp:sp>
    <dsp:sp modelId="{5E1A0D79-0A2F-4EBC-BE60-C7DD9B88657F}">
      <dsp:nvSpPr>
        <dsp:cNvPr id="0" name=""/>
        <dsp:cNvSpPr/>
      </dsp:nvSpPr>
      <dsp:spPr>
        <a:xfrm>
          <a:off x="0" y="3551763"/>
          <a:ext cx="5137770" cy="875245"/>
        </a:xfrm>
        <a:prstGeom prst="roundRect">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1800" kern="1200" dirty="0"/>
            <a:t>Children will be able to use an instrument from school for lessons.</a:t>
          </a:r>
          <a:endParaRPr lang="en-US" sz="1800" kern="1200" dirty="0"/>
        </a:p>
      </dsp:txBody>
      <dsp:txXfrm>
        <a:off x="42726" y="3594489"/>
        <a:ext cx="5052318" cy="7897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020D7-759F-41E5-A0E7-26A86FD3B002}">
      <dsp:nvSpPr>
        <dsp:cNvPr id="0" name=""/>
        <dsp:cNvSpPr/>
      </dsp:nvSpPr>
      <dsp:spPr>
        <a:xfrm>
          <a:off x="0" y="492"/>
          <a:ext cx="779603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4AC1B4-56F1-4EB4-BBED-05A85607C379}">
      <dsp:nvSpPr>
        <dsp:cNvPr id="0" name=""/>
        <dsp:cNvSpPr/>
      </dsp:nvSpPr>
      <dsp:spPr>
        <a:xfrm>
          <a:off x="0" y="492"/>
          <a:ext cx="7796030" cy="806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a:solidFill>
                <a:schemeClr val="bg2"/>
              </a:solidFill>
            </a:rPr>
            <a:t>All children from year 1 to 6 have the opportunity to learn a range of instruments as part of the school’s </a:t>
          </a:r>
        </a:p>
        <a:p>
          <a:pPr lvl="0" algn="l" defTabSz="711200">
            <a:lnSpc>
              <a:spcPct val="90000"/>
            </a:lnSpc>
            <a:spcBef>
              <a:spcPct val="0"/>
            </a:spcBef>
            <a:spcAft>
              <a:spcPct val="35000"/>
            </a:spcAft>
          </a:pPr>
          <a:r>
            <a:rPr lang="en-GB" sz="1600" kern="1200" dirty="0">
              <a:solidFill>
                <a:schemeClr val="bg2"/>
              </a:solidFill>
            </a:rPr>
            <a:t>co-curricular offer.</a:t>
          </a:r>
          <a:endParaRPr lang="en-US" sz="1600" kern="1200" dirty="0">
            <a:solidFill>
              <a:schemeClr val="bg2"/>
            </a:solidFill>
          </a:endParaRPr>
        </a:p>
      </dsp:txBody>
      <dsp:txXfrm>
        <a:off x="0" y="492"/>
        <a:ext cx="7796030" cy="806292"/>
      </dsp:txXfrm>
    </dsp:sp>
    <dsp:sp modelId="{1E733DEA-4693-44FF-82D7-39386DD49D3B}">
      <dsp:nvSpPr>
        <dsp:cNvPr id="0" name=""/>
        <dsp:cNvSpPr/>
      </dsp:nvSpPr>
      <dsp:spPr>
        <a:xfrm>
          <a:off x="0" y="806784"/>
          <a:ext cx="779603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145DFE-6F42-4996-AD2E-EE77884CCFFA}">
      <dsp:nvSpPr>
        <dsp:cNvPr id="0" name=""/>
        <dsp:cNvSpPr/>
      </dsp:nvSpPr>
      <dsp:spPr>
        <a:xfrm>
          <a:off x="0" y="806784"/>
          <a:ext cx="7796030" cy="806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a:solidFill>
                <a:schemeClr val="bg2"/>
              </a:solidFill>
            </a:rPr>
            <a:t>Lessons are delivered by independent peripatetic tutors and take place during the school day.</a:t>
          </a:r>
          <a:endParaRPr lang="en-US" sz="1600" kern="1200" dirty="0">
            <a:solidFill>
              <a:schemeClr val="bg2"/>
            </a:solidFill>
          </a:endParaRPr>
        </a:p>
      </dsp:txBody>
      <dsp:txXfrm>
        <a:off x="0" y="806784"/>
        <a:ext cx="7796030" cy="806292"/>
      </dsp:txXfrm>
    </dsp:sp>
    <dsp:sp modelId="{A81EA0D8-2A9B-4DA2-AC99-1AFE5B60A637}">
      <dsp:nvSpPr>
        <dsp:cNvPr id="0" name=""/>
        <dsp:cNvSpPr/>
      </dsp:nvSpPr>
      <dsp:spPr>
        <a:xfrm>
          <a:off x="0" y="1613077"/>
          <a:ext cx="779603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380FE-24FD-4367-BC63-5F2DAFD6CE31}">
      <dsp:nvSpPr>
        <dsp:cNvPr id="0" name=""/>
        <dsp:cNvSpPr/>
      </dsp:nvSpPr>
      <dsp:spPr>
        <a:xfrm>
          <a:off x="0" y="1613077"/>
          <a:ext cx="7796030" cy="806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a:solidFill>
                <a:schemeClr val="bg2"/>
              </a:solidFill>
            </a:rPr>
            <a:t>The tutors liaise with class teachers and rotate lesson times each term to avoid children missing the same subjects.</a:t>
          </a:r>
          <a:endParaRPr lang="en-US" sz="1600" kern="1200" dirty="0">
            <a:solidFill>
              <a:schemeClr val="bg2"/>
            </a:solidFill>
          </a:endParaRPr>
        </a:p>
      </dsp:txBody>
      <dsp:txXfrm>
        <a:off x="0" y="1613077"/>
        <a:ext cx="7796030" cy="806292"/>
      </dsp:txXfrm>
    </dsp:sp>
    <dsp:sp modelId="{85FEE51E-065E-4578-9EE5-97EBBB0D2DCF}">
      <dsp:nvSpPr>
        <dsp:cNvPr id="0" name=""/>
        <dsp:cNvSpPr/>
      </dsp:nvSpPr>
      <dsp:spPr>
        <a:xfrm>
          <a:off x="0" y="2419370"/>
          <a:ext cx="779603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EFC069-0314-4880-851A-767AC2827889}">
      <dsp:nvSpPr>
        <dsp:cNvPr id="0" name=""/>
        <dsp:cNvSpPr/>
      </dsp:nvSpPr>
      <dsp:spPr>
        <a:xfrm>
          <a:off x="0" y="2419370"/>
          <a:ext cx="7796030" cy="806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a:solidFill>
                <a:schemeClr val="bg2"/>
              </a:solidFill>
            </a:rPr>
            <a:t>Children can choose to learn the piano, violin, electric guitar, clarinet, flute, cornet, trumpet, saxophone, classical guitar or continue with the ukulele.</a:t>
          </a:r>
          <a:endParaRPr lang="en-US" sz="1600" kern="1200" dirty="0">
            <a:solidFill>
              <a:schemeClr val="bg2"/>
            </a:solidFill>
          </a:endParaRPr>
        </a:p>
      </dsp:txBody>
      <dsp:txXfrm>
        <a:off x="0" y="2419370"/>
        <a:ext cx="7796030" cy="806292"/>
      </dsp:txXfrm>
    </dsp:sp>
    <dsp:sp modelId="{19D45383-8E48-4F33-BDCA-89973E830647}">
      <dsp:nvSpPr>
        <dsp:cNvPr id="0" name=""/>
        <dsp:cNvSpPr/>
      </dsp:nvSpPr>
      <dsp:spPr>
        <a:xfrm>
          <a:off x="0" y="3225663"/>
          <a:ext cx="779603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C6C32F-2928-4F24-89F7-E663F13E9E10}">
      <dsp:nvSpPr>
        <dsp:cNvPr id="0" name=""/>
        <dsp:cNvSpPr/>
      </dsp:nvSpPr>
      <dsp:spPr>
        <a:xfrm>
          <a:off x="0" y="3225663"/>
          <a:ext cx="7796030" cy="806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a:solidFill>
                <a:schemeClr val="bg2"/>
              </a:solidFill>
            </a:rPr>
            <a:t>Children can also learn to play as part of a band selecting either drums, keyboard, lead guitar, bass guitar or vocals.</a:t>
          </a:r>
          <a:endParaRPr lang="en-US" sz="1600" kern="1200" dirty="0">
            <a:solidFill>
              <a:schemeClr val="bg2"/>
            </a:solidFill>
          </a:endParaRPr>
        </a:p>
      </dsp:txBody>
      <dsp:txXfrm>
        <a:off x="0" y="3225663"/>
        <a:ext cx="7796030" cy="80629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97802F2-463A-4275-8522-CDA1836E2124}" type="datetimeFigureOut">
              <a:rPr lang="en-GB" smtClean="0"/>
              <a:t>12/09/2023</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32F0E3B7-DBD5-4535-AE99-913851C5CF32}" type="slidenum">
              <a:rPr lang="en-GB" smtClean="0"/>
              <a:t>‹#›</a:t>
            </a:fld>
            <a:endParaRPr lang="en-GB"/>
          </a:p>
        </p:txBody>
      </p:sp>
    </p:spTree>
    <p:extLst>
      <p:ext uri="{BB962C8B-B14F-4D97-AF65-F5344CB8AC3E}">
        <p14:creationId xmlns:p14="http://schemas.microsoft.com/office/powerpoint/2010/main" val="513114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07EC6E9-3215-4663-9804-2611B7C579D6}" type="datetimeFigureOut">
              <a:rPr lang="en-GB" smtClean="0"/>
              <a:t>12/09/2023</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4DA4636-AEB6-40B3-8404-DF959E69FA23}" type="slidenum">
              <a:rPr lang="en-GB" smtClean="0"/>
              <a:t>‹#›</a:t>
            </a:fld>
            <a:endParaRPr lang="en-GB"/>
          </a:p>
        </p:txBody>
      </p:sp>
    </p:spTree>
    <p:extLst>
      <p:ext uri="{BB962C8B-B14F-4D97-AF65-F5344CB8AC3E}">
        <p14:creationId xmlns:p14="http://schemas.microsoft.com/office/powerpoint/2010/main" val="565254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1</a:t>
            </a:fld>
            <a:endParaRPr lang="en-GB"/>
          </a:p>
        </p:txBody>
      </p:sp>
    </p:spTree>
    <p:extLst>
      <p:ext uri="{BB962C8B-B14F-4D97-AF65-F5344CB8AC3E}">
        <p14:creationId xmlns:p14="http://schemas.microsoft.com/office/powerpoint/2010/main" val="1522767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15</a:t>
            </a:fld>
            <a:endParaRPr lang="en-GB"/>
          </a:p>
        </p:txBody>
      </p:sp>
    </p:spTree>
    <p:extLst>
      <p:ext uri="{BB962C8B-B14F-4D97-AF65-F5344CB8AC3E}">
        <p14:creationId xmlns:p14="http://schemas.microsoft.com/office/powerpoint/2010/main" val="3803360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16</a:t>
            </a:fld>
            <a:endParaRPr lang="en-GB"/>
          </a:p>
        </p:txBody>
      </p:sp>
    </p:spTree>
    <p:extLst>
      <p:ext uri="{BB962C8B-B14F-4D97-AF65-F5344CB8AC3E}">
        <p14:creationId xmlns:p14="http://schemas.microsoft.com/office/powerpoint/2010/main" val="3349799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17</a:t>
            </a:fld>
            <a:endParaRPr lang="en-GB"/>
          </a:p>
        </p:txBody>
      </p:sp>
    </p:spTree>
    <p:extLst>
      <p:ext uri="{BB962C8B-B14F-4D97-AF65-F5344CB8AC3E}">
        <p14:creationId xmlns:p14="http://schemas.microsoft.com/office/powerpoint/2010/main" val="394124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18</a:t>
            </a:fld>
            <a:endParaRPr lang="en-GB"/>
          </a:p>
        </p:txBody>
      </p:sp>
    </p:spTree>
    <p:extLst>
      <p:ext uri="{BB962C8B-B14F-4D97-AF65-F5344CB8AC3E}">
        <p14:creationId xmlns:p14="http://schemas.microsoft.com/office/powerpoint/2010/main" val="3865396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A7A7E-4FCE-4AF5-84C5-94C9D6C82EC3}" type="slidenum">
              <a:rPr lang="en-US" smtClean="0"/>
              <a:t>19</a:t>
            </a:fld>
            <a:endParaRPr lang="en-US" dirty="0"/>
          </a:p>
        </p:txBody>
      </p:sp>
    </p:spTree>
    <p:extLst>
      <p:ext uri="{BB962C8B-B14F-4D97-AF65-F5344CB8AC3E}">
        <p14:creationId xmlns:p14="http://schemas.microsoft.com/office/powerpoint/2010/main" val="3118085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A7A7E-4FCE-4AF5-84C5-94C9D6C82EC3}" type="slidenum">
              <a:rPr lang="en-US" smtClean="0"/>
              <a:t>20</a:t>
            </a:fld>
            <a:endParaRPr lang="en-US" dirty="0"/>
          </a:p>
        </p:txBody>
      </p:sp>
    </p:spTree>
    <p:extLst>
      <p:ext uri="{BB962C8B-B14F-4D97-AF65-F5344CB8AC3E}">
        <p14:creationId xmlns:p14="http://schemas.microsoft.com/office/powerpoint/2010/main" val="781615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A7A7E-4FCE-4AF5-84C5-94C9D6C82EC3}" type="slidenum">
              <a:rPr lang="en-US" smtClean="0"/>
              <a:t>21</a:t>
            </a:fld>
            <a:endParaRPr lang="en-US" dirty="0"/>
          </a:p>
        </p:txBody>
      </p:sp>
    </p:spTree>
    <p:extLst>
      <p:ext uri="{BB962C8B-B14F-4D97-AF65-F5344CB8AC3E}">
        <p14:creationId xmlns:p14="http://schemas.microsoft.com/office/powerpoint/2010/main" val="2072173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A7A7E-4FCE-4AF5-84C5-94C9D6C82EC3}" type="slidenum">
              <a:rPr lang="en-US" smtClean="0"/>
              <a:t>22</a:t>
            </a:fld>
            <a:endParaRPr lang="en-US" dirty="0"/>
          </a:p>
        </p:txBody>
      </p:sp>
    </p:spTree>
    <p:extLst>
      <p:ext uri="{BB962C8B-B14F-4D97-AF65-F5344CB8AC3E}">
        <p14:creationId xmlns:p14="http://schemas.microsoft.com/office/powerpoint/2010/main" val="1829687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A7A7E-4FCE-4AF5-84C5-94C9D6C82EC3}" type="slidenum">
              <a:rPr lang="en-US" smtClean="0"/>
              <a:t>23</a:t>
            </a:fld>
            <a:endParaRPr lang="en-US" dirty="0"/>
          </a:p>
        </p:txBody>
      </p:sp>
    </p:spTree>
    <p:extLst>
      <p:ext uri="{BB962C8B-B14F-4D97-AF65-F5344CB8AC3E}">
        <p14:creationId xmlns:p14="http://schemas.microsoft.com/office/powerpoint/2010/main" val="2223952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25</a:t>
            </a:fld>
            <a:endParaRPr lang="en-GB"/>
          </a:p>
        </p:txBody>
      </p:sp>
    </p:spTree>
    <p:extLst>
      <p:ext uri="{BB962C8B-B14F-4D97-AF65-F5344CB8AC3E}">
        <p14:creationId xmlns:p14="http://schemas.microsoft.com/office/powerpoint/2010/main" val="971936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2</a:t>
            </a:fld>
            <a:endParaRPr lang="en-GB"/>
          </a:p>
        </p:txBody>
      </p:sp>
    </p:spTree>
    <p:extLst>
      <p:ext uri="{BB962C8B-B14F-4D97-AF65-F5344CB8AC3E}">
        <p14:creationId xmlns:p14="http://schemas.microsoft.com/office/powerpoint/2010/main" val="1797614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28</a:t>
            </a:fld>
            <a:endParaRPr lang="en-GB"/>
          </a:p>
        </p:txBody>
      </p:sp>
    </p:spTree>
    <p:extLst>
      <p:ext uri="{BB962C8B-B14F-4D97-AF65-F5344CB8AC3E}">
        <p14:creationId xmlns:p14="http://schemas.microsoft.com/office/powerpoint/2010/main" val="3555045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29</a:t>
            </a:fld>
            <a:endParaRPr lang="en-GB"/>
          </a:p>
        </p:txBody>
      </p:sp>
    </p:spTree>
    <p:extLst>
      <p:ext uri="{BB962C8B-B14F-4D97-AF65-F5344CB8AC3E}">
        <p14:creationId xmlns:p14="http://schemas.microsoft.com/office/powerpoint/2010/main" val="1433335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30</a:t>
            </a:fld>
            <a:endParaRPr lang="en-GB"/>
          </a:p>
        </p:txBody>
      </p:sp>
    </p:spTree>
    <p:extLst>
      <p:ext uri="{BB962C8B-B14F-4D97-AF65-F5344CB8AC3E}">
        <p14:creationId xmlns:p14="http://schemas.microsoft.com/office/powerpoint/2010/main" val="2405758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3</a:t>
            </a:fld>
            <a:endParaRPr lang="en-GB"/>
          </a:p>
        </p:txBody>
      </p:sp>
    </p:spTree>
    <p:extLst>
      <p:ext uri="{BB962C8B-B14F-4D97-AF65-F5344CB8AC3E}">
        <p14:creationId xmlns:p14="http://schemas.microsoft.com/office/powerpoint/2010/main" val="17085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4</a:t>
            </a:fld>
            <a:endParaRPr lang="en-GB"/>
          </a:p>
        </p:txBody>
      </p:sp>
    </p:spTree>
    <p:extLst>
      <p:ext uri="{BB962C8B-B14F-4D97-AF65-F5344CB8AC3E}">
        <p14:creationId xmlns:p14="http://schemas.microsoft.com/office/powerpoint/2010/main" val="119735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5</a:t>
            </a:fld>
            <a:endParaRPr lang="en-GB"/>
          </a:p>
        </p:txBody>
      </p:sp>
    </p:spTree>
    <p:extLst>
      <p:ext uri="{BB962C8B-B14F-4D97-AF65-F5344CB8AC3E}">
        <p14:creationId xmlns:p14="http://schemas.microsoft.com/office/powerpoint/2010/main" val="3996423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6</a:t>
            </a:fld>
            <a:endParaRPr lang="en-GB"/>
          </a:p>
        </p:txBody>
      </p:sp>
    </p:spTree>
    <p:extLst>
      <p:ext uri="{BB962C8B-B14F-4D97-AF65-F5344CB8AC3E}">
        <p14:creationId xmlns:p14="http://schemas.microsoft.com/office/powerpoint/2010/main" val="427036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7</a:t>
            </a:fld>
            <a:endParaRPr lang="en-GB"/>
          </a:p>
        </p:txBody>
      </p:sp>
    </p:spTree>
    <p:extLst>
      <p:ext uri="{BB962C8B-B14F-4D97-AF65-F5344CB8AC3E}">
        <p14:creationId xmlns:p14="http://schemas.microsoft.com/office/powerpoint/2010/main" val="1695754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9</a:t>
            </a:fld>
            <a:endParaRPr lang="en-GB"/>
          </a:p>
        </p:txBody>
      </p:sp>
    </p:spTree>
    <p:extLst>
      <p:ext uri="{BB962C8B-B14F-4D97-AF65-F5344CB8AC3E}">
        <p14:creationId xmlns:p14="http://schemas.microsoft.com/office/powerpoint/2010/main" val="4071331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DA4636-AEB6-40B3-8404-DF959E69FA23}" type="slidenum">
              <a:rPr lang="en-GB" smtClean="0"/>
              <a:t>10</a:t>
            </a:fld>
            <a:endParaRPr lang="en-GB"/>
          </a:p>
        </p:txBody>
      </p:sp>
    </p:spTree>
    <p:extLst>
      <p:ext uri="{BB962C8B-B14F-4D97-AF65-F5344CB8AC3E}">
        <p14:creationId xmlns:p14="http://schemas.microsoft.com/office/powerpoint/2010/main" val="2710145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0726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9007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0093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296734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09235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2189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4629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58115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14271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C10A69-C0BC-4A5A-8FE4-5D0B5D0F11EE}" type="datetimeFigureOut">
              <a:rPr lang="en-US" smtClean="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16463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3DA4AAA-CF98-48DB-9517-D7ADD1FD1213}" type="datetimeFigureOut">
              <a:rPr lang="en-US" smtClean="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1083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0172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0600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9183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3498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5" name="Footer Placeholder 3"/>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4"/>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148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5" name="Footer Placeholder 2"/>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3"/>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4223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5" name="Footer Placeholder 5"/>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6"/>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4688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6772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236E213-0169-4FFF-8A77-53C76F08D1BE}" type="datetimeFigureOut">
              <a:rPr lang="en-GB" smtClean="0">
                <a:solidFill>
                  <a:prstClr val="black">
                    <a:tint val="75000"/>
                  </a:prstClr>
                </a:solidFill>
              </a:rPr>
              <a:pPr/>
              <a:t>12/09/2023</a:t>
            </a:fld>
            <a:endParaRPr lang="en-GB">
              <a:solidFill>
                <a:prstClr val="black">
                  <a:tint val="75000"/>
                </a:prstClr>
              </a:solidFill>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106AA1B9-1993-4DE1-AECB-B25EE37D15C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44043912"/>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7.jpg"/><Relationship Id="rId7" Type="http://schemas.openxmlformats.org/officeDocument/2006/relationships/diagramQuickStyle" Target="../diagrams/quickStyle2.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pxhere.com/fr/photo/1133783" TargetMode="External"/><Relationship Id="rId9" Type="http://schemas.microsoft.com/office/2007/relationships/diagramDrawing" Target="../diagrams/drawing2.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image" Target="../media/image41.png"/><Relationship Id="rId5" Type="http://schemas.openxmlformats.org/officeDocument/2006/relationships/diagramQuickStyle" Target="../diagrams/quickStyle3.xml"/><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diagramLayout" Target="../diagrams/layout3.xml"/><Relationship Id="rId9" Type="http://schemas.openxmlformats.org/officeDocument/2006/relationships/image" Target="../media/image39.png"/><Relationship Id="rId1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discovery.kent.sch.uk/curriculum/learning-updates/year-5-learning-updates/" TargetMode="External"/><Relationship Id="rId2" Type="http://schemas.openxmlformats.org/officeDocument/2006/relationships/hyperlink" Target="https://www.discovery.kent.sch.uk/year-groups/year-5/"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mailto:office@discovery.kent.sch.uk"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dstapley@discovery.kent.sch.uk" TargetMode="External"/><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rbates@discovery.kent.sch.u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4704"/>
            <a:ext cx="7772400" cy="3600400"/>
          </a:xfrm>
        </p:spPr>
        <p:txBody>
          <a:bodyPr>
            <a:normAutofit fontScale="90000"/>
          </a:bodyPr>
          <a:lstStyle/>
          <a:p>
            <a:r>
              <a:rPr lang="en-GB" b="1" u="sng" dirty="0">
                <a:solidFill>
                  <a:schemeClr val="bg2"/>
                </a:solidFill>
              </a:rPr>
              <a:t>Year 5</a:t>
            </a:r>
            <a:r>
              <a:rPr lang="en-GB" dirty="0">
                <a:solidFill>
                  <a:schemeClr val="bg2"/>
                </a:solidFill>
              </a:rPr>
              <a:t/>
            </a:r>
            <a:br>
              <a:rPr lang="en-GB" dirty="0">
                <a:solidFill>
                  <a:schemeClr val="bg2"/>
                </a:solidFill>
              </a:rPr>
            </a:br>
            <a:r>
              <a:rPr lang="en-GB" dirty="0">
                <a:solidFill>
                  <a:schemeClr val="bg2"/>
                </a:solidFill>
              </a:rPr>
              <a:t>Hawking</a:t>
            </a:r>
            <a:br>
              <a:rPr lang="en-GB" dirty="0">
                <a:solidFill>
                  <a:schemeClr val="bg2"/>
                </a:solidFill>
              </a:rPr>
            </a:br>
            <a:r>
              <a:rPr lang="en-GB" dirty="0">
                <a:solidFill>
                  <a:schemeClr val="bg2"/>
                </a:solidFill>
              </a:rPr>
              <a:t>Jackson</a:t>
            </a:r>
            <a:br>
              <a:rPr lang="en-GB" dirty="0">
                <a:solidFill>
                  <a:schemeClr val="bg2"/>
                </a:solidFill>
              </a:rPr>
            </a:br>
            <a:r>
              <a:rPr lang="en-GB" dirty="0">
                <a:solidFill>
                  <a:schemeClr val="bg2"/>
                </a:solidFill>
              </a:rPr>
              <a:t>Johnson</a:t>
            </a:r>
          </a:p>
        </p:txBody>
      </p:sp>
      <p:sp>
        <p:nvSpPr>
          <p:cNvPr id="3" name="Subtitle 2"/>
          <p:cNvSpPr>
            <a:spLocks noGrp="1"/>
          </p:cNvSpPr>
          <p:nvPr>
            <p:ph type="subTitle" idx="1"/>
          </p:nvPr>
        </p:nvSpPr>
        <p:spPr>
          <a:xfrm>
            <a:off x="1371600" y="5093217"/>
            <a:ext cx="6400800" cy="1752600"/>
          </a:xfrm>
        </p:spPr>
        <p:txBody>
          <a:bodyPr/>
          <a:lstStyle/>
          <a:p>
            <a:r>
              <a:rPr lang="en-GB" dirty="0">
                <a:solidFill>
                  <a:schemeClr val="bg2"/>
                </a:solidFill>
              </a:rPr>
              <a:t>Meet the teacher</a:t>
            </a:r>
          </a:p>
          <a:p>
            <a:r>
              <a:rPr lang="en-GB" dirty="0">
                <a:solidFill>
                  <a:schemeClr val="bg2"/>
                </a:solidFill>
              </a:rPr>
              <a:t>September 2023</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62" y="5693377"/>
            <a:ext cx="1114425" cy="1162050"/>
          </a:xfrm>
          <a:prstGeom prst="rect">
            <a:avLst/>
          </a:prstGeom>
        </p:spPr>
      </p:pic>
      <p:sp>
        <p:nvSpPr>
          <p:cNvPr id="5" name="Explosion 2 4"/>
          <p:cNvSpPr/>
          <p:nvPr/>
        </p:nvSpPr>
        <p:spPr>
          <a:xfrm>
            <a:off x="5004048" y="548680"/>
            <a:ext cx="3816424" cy="568863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Please sign in on the sheet at the back </a:t>
            </a:r>
            <a:r>
              <a:rPr lang="en-US" sz="2800" dirty="0" smtClean="0">
                <a:sym typeface="Wingdings" panose="05000000000000000000" pitchFamily="2" charset="2"/>
              </a:rPr>
              <a:t></a:t>
            </a:r>
            <a:endParaRPr lang="en-GB" sz="2800" dirty="0"/>
          </a:p>
        </p:txBody>
      </p:sp>
    </p:spTree>
    <p:extLst>
      <p:ext uri="{BB962C8B-B14F-4D97-AF65-F5344CB8AC3E}">
        <p14:creationId xmlns:p14="http://schemas.microsoft.com/office/powerpoint/2010/main" val="1541491725"/>
      </p:ext>
    </p:extLst>
  </p:cSld>
  <p:clrMapOvr>
    <a:masterClrMapping/>
  </p:clrMapOvr>
  <mc:AlternateContent xmlns:mc="http://schemas.openxmlformats.org/markup-compatibility/2006" xmlns:p14="http://schemas.microsoft.com/office/powerpoint/2010/main">
    <mc:Choice Requires="p14">
      <p:transition spd="slow" p14:dur="2000" advTm="3300"/>
    </mc:Choice>
    <mc:Fallback xmlns="">
      <p:transition spd="slow" advTm="33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61" y="0"/>
            <a:ext cx="8229600" cy="1143000"/>
          </a:xfrm>
        </p:spPr>
        <p:txBody>
          <a:bodyPr/>
          <a:lstStyle/>
          <a:p>
            <a:r>
              <a:rPr lang="en-GB" dirty="0">
                <a:solidFill>
                  <a:schemeClr val="bg2"/>
                </a:solidFill>
              </a:rPr>
              <a:t>Homework Expectations</a:t>
            </a:r>
          </a:p>
        </p:txBody>
      </p:sp>
      <p:sp>
        <p:nvSpPr>
          <p:cNvPr id="7" name="Content Placeholder 6"/>
          <p:cNvSpPr>
            <a:spLocks noGrp="1"/>
          </p:cNvSpPr>
          <p:nvPr>
            <p:ph idx="1"/>
          </p:nvPr>
        </p:nvSpPr>
        <p:spPr>
          <a:xfrm>
            <a:off x="456204" y="1122731"/>
            <a:ext cx="8229600" cy="5400600"/>
          </a:xfrm>
        </p:spPr>
        <p:txBody>
          <a:bodyPr>
            <a:noAutofit/>
          </a:bodyPr>
          <a:lstStyle/>
          <a:p>
            <a:pPr marL="0" indent="0">
              <a:buNone/>
            </a:pPr>
            <a:r>
              <a:rPr lang="en-GB" b="1" dirty="0">
                <a:solidFill>
                  <a:schemeClr val="bg2"/>
                </a:solidFill>
              </a:rPr>
              <a:t>Homework will be set on Friday and is due in on Wednesday</a:t>
            </a:r>
          </a:p>
          <a:p>
            <a:pPr marL="0" indent="0">
              <a:buNone/>
            </a:pPr>
            <a:r>
              <a:rPr lang="en-GB" dirty="0">
                <a:solidFill>
                  <a:schemeClr val="bg2"/>
                </a:solidFill>
              </a:rPr>
              <a:t>In Year 5, children are expected to complete an hour of homework weekly – this will be posted to their Class Dojo page. </a:t>
            </a:r>
          </a:p>
          <a:p>
            <a:pPr marL="0" indent="0">
              <a:buNone/>
            </a:pPr>
            <a:r>
              <a:rPr lang="en-GB" dirty="0">
                <a:solidFill>
                  <a:schemeClr val="bg2"/>
                </a:solidFill>
              </a:rPr>
              <a:t>This will usually consist of:</a:t>
            </a:r>
          </a:p>
          <a:p>
            <a:r>
              <a:rPr lang="en-GB" dirty="0">
                <a:solidFill>
                  <a:schemeClr val="bg2"/>
                </a:solidFill>
              </a:rPr>
              <a:t>Reading Plus </a:t>
            </a:r>
          </a:p>
          <a:p>
            <a:r>
              <a:rPr lang="en-GB" dirty="0">
                <a:solidFill>
                  <a:schemeClr val="bg2"/>
                </a:solidFill>
              </a:rPr>
              <a:t>Maths task</a:t>
            </a:r>
          </a:p>
          <a:p>
            <a:r>
              <a:rPr lang="en-US" dirty="0">
                <a:solidFill>
                  <a:schemeClr val="bg2"/>
                </a:solidFill>
              </a:rPr>
              <a:t>Spelling</a:t>
            </a:r>
          </a:p>
          <a:p>
            <a:r>
              <a:rPr lang="en-US" dirty="0">
                <a:solidFill>
                  <a:schemeClr val="bg2"/>
                </a:solidFill>
              </a:rPr>
              <a:t>SPaG.com</a:t>
            </a:r>
            <a:endParaRPr lang="en-GB" dirty="0">
              <a:solidFill>
                <a:schemeClr val="bg2"/>
              </a:solidFill>
            </a:endParaRPr>
          </a:p>
          <a:p>
            <a:pPr marL="0" indent="0">
              <a:buNone/>
            </a:pPr>
            <a:endParaRPr lang="en-GB" dirty="0">
              <a:solidFill>
                <a:schemeClr val="bg2"/>
              </a:solidFill>
            </a:endParaRPr>
          </a:p>
          <a:p>
            <a:pPr marL="0" indent="0">
              <a:buNone/>
            </a:pPr>
            <a:r>
              <a:rPr lang="en-GB" dirty="0">
                <a:solidFill>
                  <a:schemeClr val="bg2"/>
                </a:solidFill>
              </a:rPr>
              <a:t>If your child has difficulty understanding their homework, they need to see their Class Teachers or TAs as soon as possible. </a:t>
            </a:r>
          </a:p>
          <a:p>
            <a:endParaRPr lang="en-GB" sz="1800" dirty="0">
              <a:solidFill>
                <a:schemeClr val="bg2"/>
              </a:solidFill>
            </a:endParaRPr>
          </a:p>
        </p:txBody>
      </p:sp>
    </p:spTree>
    <p:extLst>
      <p:ext uri="{BB962C8B-B14F-4D97-AF65-F5344CB8AC3E}">
        <p14:creationId xmlns:p14="http://schemas.microsoft.com/office/powerpoint/2010/main" val="3197532178"/>
      </p:ext>
    </p:extLst>
  </p:cSld>
  <p:clrMapOvr>
    <a:masterClrMapping/>
  </p:clrMapOvr>
  <mc:AlternateContent xmlns:mc="http://schemas.openxmlformats.org/markup-compatibility/2006" xmlns:p14="http://schemas.microsoft.com/office/powerpoint/2010/main">
    <mc:Choice Requires="p14">
      <p:transition spd="slow" p14:dur="2000" advTm="36788"/>
    </mc:Choice>
    <mc:Fallback xmlns="">
      <p:transition spd="slow" advTm="3678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52718"/>
            <a:ext cx="7055380" cy="1400530"/>
          </a:xfrm>
        </p:spPr>
        <p:txBody>
          <a:bodyPr/>
          <a:lstStyle/>
          <a:p>
            <a:r>
              <a:rPr lang="en-GB" dirty="0">
                <a:solidFill>
                  <a:schemeClr val="bg2"/>
                </a:solidFill>
              </a:rPr>
              <a:t>Reading Records</a:t>
            </a:r>
          </a:p>
        </p:txBody>
      </p:sp>
      <p:sp>
        <p:nvSpPr>
          <p:cNvPr id="3" name="Content Placeholder 2"/>
          <p:cNvSpPr>
            <a:spLocks noGrp="1"/>
          </p:cNvSpPr>
          <p:nvPr>
            <p:ph idx="1"/>
          </p:nvPr>
        </p:nvSpPr>
        <p:spPr>
          <a:xfrm>
            <a:off x="179512" y="1249743"/>
            <a:ext cx="6711654" cy="4195481"/>
          </a:xfrm>
        </p:spPr>
        <p:txBody>
          <a:bodyPr/>
          <a:lstStyle/>
          <a:p>
            <a:pPr marL="0" indent="0">
              <a:buNone/>
            </a:pPr>
            <a:r>
              <a:rPr lang="en-GB" dirty="0">
                <a:solidFill>
                  <a:schemeClr val="bg2"/>
                </a:solidFill>
              </a:rPr>
              <a:t>Year 5 will have reading records.</a:t>
            </a:r>
          </a:p>
          <a:p>
            <a:pPr marL="0" indent="0">
              <a:buNone/>
            </a:pPr>
            <a:r>
              <a:rPr lang="en-GB" dirty="0">
                <a:solidFill>
                  <a:schemeClr val="bg2"/>
                </a:solidFill>
              </a:rPr>
              <a:t>This is to ensure that both parents and teachers are able to track what children are reading. </a:t>
            </a:r>
          </a:p>
          <a:p>
            <a:pPr marL="0" indent="0">
              <a:buNone/>
            </a:pPr>
            <a:r>
              <a:rPr lang="en-GB" dirty="0">
                <a:solidFill>
                  <a:schemeClr val="bg2"/>
                </a:solidFill>
              </a:rPr>
              <a:t>Children are able to write in this themselves and there is a space for adults at home and teachers to sign at the end of the week.</a:t>
            </a:r>
          </a:p>
          <a:p>
            <a:pPr marL="0" indent="0">
              <a:buNone/>
            </a:pPr>
            <a:endParaRPr lang="en-GB" dirty="0">
              <a:solidFill>
                <a:schemeClr val="bg2"/>
              </a:solidFill>
            </a:endParaRPr>
          </a:p>
        </p:txBody>
      </p:sp>
      <p:pic>
        <p:nvPicPr>
          <p:cNvPr id="2052" name="Picture 4" descr="Read,book,students,study of,the classroom - free image from needpix.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9" y="4492633"/>
            <a:ext cx="2624444" cy="26244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preview">
            <a:extLst>
              <a:ext uri="{FF2B5EF4-FFF2-40B4-BE49-F238E27FC236}">
                <a16:creationId xmlns:a16="http://schemas.microsoft.com/office/drawing/2014/main" id="{B13DBE11-27B9-4EB2-B3F9-0FBD7E029A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9" b="5760"/>
          <a:stretch/>
        </p:blipFill>
        <p:spPr bwMode="auto">
          <a:xfrm>
            <a:off x="4572000" y="3231301"/>
            <a:ext cx="4595418" cy="3686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638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1059724"/>
            <a:ext cx="6447501" cy="990600"/>
          </a:xfrm>
        </p:spPr>
        <p:txBody>
          <a:bodyPr/>
          <a:lstStyle/>
          <a:p>
            <a:r>
              <a:rPr lang="en-GB" b="1" u="sng" dirty="0">
                <a:solidFill>
                  <a:schemeClr val="bg2"/>
                </a:solidFill>
              </a:rPr>
              <a:t>Reading Trees!</a:t>
            </a:r>
          </a:p>
        </p:txBody>
      </p:sp>
      <p:sp>
        <p:nvSpPr>
          <p:cNvPr id="3" name="Content Placeholder 2"/>
          <p:cNvSpPr>
            <a:spLocks noGrp="1"/>
          </p:cNvSpPr>
          <p:nvPr>
            <p:ph idx="1"/>
          </p:nvPr>
        </p:nvSpPr>
        <p:spPr>
          <a:xfrm>
            <a:off x="478609" y="1942556"/>
            <a:ext cx="6391796" cy="4726804"/>
          </a:xfrm>
        </p:spPr>
        <p:txBody>
          <a:bodyPr>
            <a:normAutofit fontScale="92500"/>
          </a:bodyPr>
          <a:lstStyle/>
          <a:p>
            <a:r>
              <a:rPr lang="en-GB" sz="2800" dirty="0">
                <a:solidFill>
                  <a:schemeClr val="bg2"/>
                </a:solidFill>
              </a:rPr>
              <a:t>We wanted to find a way to inspire children to read high quality texts for their year group.</a:t>
            </a:r>
          </a:p>
          <a:p>
            <a:r>
              <a:rPr lang="en-GB" sz="2800" dirty="0">
                <a:solidFill>
                  <a:schemeClr val="bg2"/>
                </a:solidFill>
              </a:rPr>
              <a:t>The aim is to ensure that children read a wider range of poetry, fiction and non-fiction throughout the year.</a:t>
            </a:r>
          </a:p>
          <a:p>
            <a:r>
              <a:rPr lang="en-GB" sz="2800" dirty="0">
                <a:solidFill>
                  <a:schemeClr val="bg2"/>
                </a:solidFill>
              </a:rPr>
              <a:t>Consequently, we have created ‘Reading Trees’ for each class to inspire children to develop independent reading for pleasure.</a:t>
            </a:r>
          </a:p>
          <a:p>
            <a:endParaRPr lang="en-GB" sz="2400" dirty="0">
              <a:solidFill>
                <a:schemeClr val="bg2"/>
              </a:solidFill>
            </a:endParaRPr>
          </a:p>
        </p:txBody>
      </p:sp>
      <p:pic>
        <p:nvPicPr>
          <p:cNvPr id="4" name="Picture 3"/>
          <p:cNvPicPr>
            <a:picLocks noChangeAspect="1"/>
          </p:cNvPicPr>
          <p:nvPr/>
        </p:nvPicPr>
        <p:blipFill rotWithShape="1">
          <a:blip r:embed="rId2"/>
          <a:srcRect b="5147"/>
          <a:stretch/>
        </p:blipFill>
        <p:spPr>
          <a:xfrm>
            <a:off x="6870405" y="857250"/>
            <a:ext cx="2273596" cy="2326311"/>
          </a:xfrm>
          <a:prstGeom prst="rect">
            <a:avLst/>
          </a:prstGeom>
        </p:spPr>
      </p:pic>
    </p:spTree>
    <p:extLst>
      <p:ext uri="{BB962C8B-B14F-4D97-AF65-F5344CB8AC3E}">
        <p14:creationId xmlns:p14="http://schemas.microsoft.com/office/powerpoint/2010/main" val="873345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086" y="1000942"/>
            <a:ext cx="6447501" cy="990600"/>
          </a:xfrm>
        </p:spPr>
        <p:txBody>
          <a:bodyPr/>
          <a:lstStyle/>
          <a:p>
            <a:r>
              <a:rPr lang="en-GB" b="1" u="sng" dirty="0">
                <a:solidFill>
                  <a:schemeClr val="bg2"/>
                </a:solidFill>
              </a:rPr>
              <a:t>Reading Trees!</a:t>
            </a:r>
          </a:p>
        </p:txBody>
      </p:sp>
      <p:pic>
        <p:nvPicPr>
          <p:cNvPr id="4" name="Picture 3" descr="C:\Users\fpatel\Downloads\Screenshot_20220623_215015_com.instagram.android (2).jpg"/>
          <p:cNvPicPr/>
          <p:nvPr/>
        </p:nvPicPr>
        <p:blipFill rotWithShape="1">
          <a:blip r:embed="rId2" cstate="print">
            <a:extLst>
              <a:ext uri="{28A0092B-C50C-407E-A947-70E740481C1C}">
                <a14:useLocalDpi xmlns:a14="http://schemas.microsoft.com/office/drawing/2010/main" val="0"/>
              </a:ext>
            </a:extLst>
          </a:blip>
          <a:srcRect t="17398" r="14992" b="48793"/>
          <a:stretch/>
        </p:blipFill>
        <p:spPr bwMode="auto">
          <a:xfrm>
            <a:off x="6505303" y="857251"/>
            <a:ext cx="2638697" cy="2165168"/>
          </a:xfrm>
          <a:prstGeom prst="rect">
            <a:avLst/>
          </a:prstGeom>
          <a:noFill/>
          <a:ln>
            <a:noFill/>
          </a:ln>
          <a:extLst>
            <a:ext uri="{53640926-AAD7-44D8-BBD7-CCE9431645EC}">
              <a14:shadowObscured xmlns:a14="http://schemas.microsoft.com/office/drawing/2010/main"/>
            </a:ext>
          </a:extLst>
        </p:spPr>
      </p:pic>
      <p:pic>
        <p:nvPicPr>
          <p:cNvPr id="5" name="Picture 4" descr="C:\Users\fpatel\Downloads\Screenshot_20220623_215015_com.instagram.android (2).jpg"/>
          <p:cNvPicPr/>
          <p:nvPr/>
        </p:nvPicPr>
        <p:blipFill rotWithShape="1">
          <a:blip r:embed="rId3">
            <a:extLst>
              <a:ext uri="{28A0092B-C50C-407E-A947-70E740481C1C}">
                <a14:useLocalDpi xmlns:a14="http://schemas.microsoft.com/office/drawing/2010/main" val="0"/>
              </a:ext>
            </a:extLst>
          </a:blip>
          <a:srcRect t="49664" r="90849" b="48793"/>
          <a:stretch/>
        </p:blipFill>
        <p:spPr bwMode="auto">
          <a:xfrm>
            <a:off x="6597906" y="2731770"/>
            <a:ext cx="260095" cy="290648"/>
          </a:xfrm>
          <a:prstGeom prst="rect">
            <a:avLst/>
          </a:prstGeom>
          <a:noFill/>
          <a:ln>
            <a:noFill/>
          </a:ln>
          <a:extLst>
            <a:ext uri="{53640926-AAD7-44D8-BBD7-CCE9431645EC}">
              <a14:shadowObscured xmlns:a14="http://schemas.microsoft.com/office/drawing/2010/main"/>
            </a:ext>
          </a:extLst>
        </p:spPr>
      </p:pic>
      <p:sp>
        <p:nvSpPr>
          <p:cNvPr id="6" name="Content Placeholder 2"/>
          <p:cNvSpPr>
            <a:spLocks noGrp="1"/>
          </p:cNvSpPr>
          <p:nvPr>
            <p:ph idx="1"/>
          </p:nvPr>
        </p:nvSpPr>
        <p:spPr>
          <a:xfrm>
            <a:off x="214086" y="1649730"/>
            <a:ext cx="6447501" cy="4947622"/>
          </a:xfrm>
        </p:spPr>
        <p:txBody>
          <a:bodyPr>
            <a:normAutofit/>
          </a:bodyPr>
          <a:lstStyle/>
          <a:p>
            <a:r>
              <a:rPr lang="en-GB" sz="1600" dirty="0">
                <a:solidFill>
                  <a:schemeClr val="bg2"/>
                </a:solidFill>
              </a:rPr>
              <a:t>There will be 36 high quality books will be in each class.</a:t>
            </a:r>
          </a:p>
          <a:p>
            <a:r>
              <a:rPr lang="en-GB" sz="1600" dirty="0">
                <a:solidFill>
                  <a:schemeClr val="bg2"/>
                </a:solidFill>
              </a:rPr>
              <a:t>The list of these books will be placed on the school website and sent home. </a:t>
            </a:r>
          </a:p>
          <a:p>
            <a:r>
              <a:rPr lang="en-GB" sz="1600" dirty="0">
                <a:solidFill>
                  <a:schemeClr val="bg2"/>
                </a:solidFill>
              </a:rPr>
              <a:t>The aim is for children to read </a:t>
            </a:r>
            <a:r>
              <a:rPr lang="en-GB" sz="1600" b="1" u="sng" dirty="0">
                <a:solidFill>
                  <a:schemeClr val="bg2"/>
                </a:solidFill>
              </a:rPr>
              <a:t>30 books </a:t>
            </a:r>
            <a:r>
              <a:rPr lang="en-GB" sz="1600" dirty="0">
                <a:solidFill>
                  <a:schemeClr val="bg2"/>
                </a:solidFill>
              </a:rPr>
              <a:t>to earn a </a:t>
            </a:r>
            <a:r>
              <a:rPr lang="en-GB" sz="1600" b="1" u="sng" dirty="0">
                <a:solidFill>
                  <a:schemeClr val="bg2"/>
                </a:solidFill>
              </a:rPr>
              <a:t>Gold Certificate. </a:t>
            </a:r>
          </a:p>
          <a:p>
            <a:r>
              <a:rPr lang="en-GB" sz="1600" dirty="0">
                <a:solidFill>
                  <a:schemeClr val="bg2"/>
                </a:solidFill>
              </a:rPr>
              <a:t>If they read </a:t>
            </a:r>
            <a:r>
              <a:rPr lang="en-GB" sz="1600" b="1" u="sng" dirty="0">
                <a:solidFill>
                  <a:schemeClr val="bg2"/>
                </a:solidFill>
              </a:rPr>
              <a:t>20 books, </a:t>
            </a:r>
            <a:r>
              <a:rPr lang="en-GB" sz="1600" dirty="0">
                <a:solidFill>
                  <a:schemeClr val="bg2"/>
                </a:solidFill>
              </a:rPr>
              <a:t>they can earn a </a:t>
            </a:r>
            <a:r>
              <a:rPr lang="en-GB" sz="1600" b="1" u="sng" dirty="0">
                <a:solidFill>
                  <a:schemeClr val="bg2"/>
                </a:solidFill>
              </a:rPr>
              <a:t>Silver Certificate.</a:t>
            </a:r>
          </a:p>
          <a:p>
            <a:r>
              <a:rPr lang="en-GB" sz="1600" dirty="0">
                <a:solidFill>
                  <a:schemeClr val="bg2"/>
                </a:solidFill>
              </a:rPr>
              <a:t>If they read </a:t>
            </a:r>
            <a:r>
              <a:rPr lang="en-GB" sz="1600" b="1" u="sng" dirty="0">
                <a:solidFill>
                  <a:schemeClr val="bg2"/>
                </a:solidFill>
              </a:rPr>
              <a:t>10 books, </a:t>
            </a:r>
            <a:r>
              <a:rPr lang="en-GB" sz="1600" dirty="0">
                <a:solidFill>
                  <a:schemeClr val="bg2"/>
                </a:solidFill>
              </a:rPr>
              <a:t>they can earn a </a:t>
            </a:r>
            <a:r>
              <a:rPr lang="en-GB" sz="1600" b="1" u="sng" dirty="0">
                <a:solidFill>
                  <a:schemeClr val="bg2"/>
                </a:solidFill>
              </a:rPr>
              <a:t>Bronze Certificate!</a:t>
            </a:r>
          </a:p>
          <a:p>
            <a:r>
              <a:rPr lang="en-GB" sz="1600" dirty="0">
                <a:solidFill>
                  <a:schemeClr val="bg2"/>
                </a:solidFill>
              </a:rPr>
              <a:t>Children can read these books to you, and you can read them to your child. </a:t>
            </a:r>
          </a:p>
          <a:p>
            <a:r>
              <a:rPr lang="en-GB" sz="1600" dirty="0">
                <a:solidFill>
                  <a:schemeClr val="bg2"/>
                </a:solidFill>
              </a:rPr>
              <a:t>Books can be taken home, but we ask that they are well looked after and returned! Teachers from each class will be monitoring which books are going home.</a:t>
            </a:r>
          </a:p>
          <a:p>
            <a:r>
              <a:rPr lang="en-GB" sz="1600" dirty="0">
                <a:solidFill>
                  <a:schemeClr val="bg2"/>
                </a:solidFill>
              </a:rPr>
              <a:t>Children will be encouraged to take responsibility to record when they have read each book, so they know when they have completed the challenge!</a:t>
            </a:r>
          </a:p>
          <a:p>
            <a:pPr marL="0" indent="0">
              <a:buNone/>
            </a:pPr>
            <a:endParaRPr lang="en-GB" sz="1400" dirty="0">
              <a:solidFill>
                <a:schemeClr val="bg2"/>
              </a:solidFill>
            </a:endParaRPr>
          </a:p>
        </p:txBody>
      </p:sp>
      <p:pic>
        <p:nvPicPr>
          <p:cNvPr id="7" name="Picture 6" descr="C:\Users\fpatel\Downloads\Screenshot_20220623_215025_com.instagram.android (1).jpg"/>
          <p:cNvPicPr/>
          <p:nvPr/>
        </p:nvPicPr>
        <p:blipFill rotWithShape="1">
          <a:blip r:embed="rId4" cstate="print">
            <a:extLst>
              <a:ext uri="{28A0092B-C50C-407E-A947-70E740481C1C}">
                <a14:useLocalDpi xmlns:a14="http://schemas.microsoft.com/office/drawing/2010/main" val="0"/>
              </a:ext>
            </a:extLst>
          </a:blip>
          <a:srcRect t="16832" r="1581" b="48089"/>
          <a:stretch/>
        </p:blipFill>
        <p:spPr bwMode="auto">
          <a:xfrm>
            <a:off x="6456316" y="3931376"/>
            <a:ext cx="2687684" cy="2069374"/>
          </a:xfrm>
          <a:prstGeom prst="rect">
            <a:avLst/>
          </a:prstGeom>
          <a:noFill/>
          <a:ln>
            <a:noFill/>
          </a:ln>
          <a:extLst>
            <a:ext uri="{53640926-AAD7-44D8-BBD7-CCE9431645EC}">
              <a14:shadowObscured xmlns:a14="http://schemas.microsoft.com/office/drawing/2010/main"/>
            </a:ext>
          </a:extLst>
        </p:spPr>
      </p:pic>
      <p:pic>
        <p:nvPicPr>
          <p:cNvPr id="8" name="Picture 7" descr="C:\Users\fpatel\Downloads\Screenshot_20220623_215025_com.instagram.android (1).jpg"/>
          <p:cNvPicPr/>
          <p:nvPr/>
        </p:nvPicPr>
        <p:blipFill rotWithShape="1">
          <a:blip r:embed="rId5" cstate="print">
            <a:extLst>
              <a:ext uri="{28A0092B-C50C-407E-A947-70E740481C1C}">
                <a14:useLocalDpi xmlns:a14="http://schemas.microsoft.com/office/drawing/2010/main" val="0"/>
              </a:ext>
            </a:extLst>
          </a:blip>
          <a:srcRect t="16832" r="84901" b="75672"/>
          <a:stretch/>
        </p:blipFill>
        <p:spPr bwMode="auto">
          <a:xfrm>
            <a:off x="8562702" y="3931375"/>
            <a:ext cx="561703" cy="4920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183617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bg2"/>
                </a:solidFill>
              </a:rPr>
              <a:t>Presentation and Standards</a:t>
            </a:r>
            <a:endParaRPr lang="en-GB" sz="3600" dirty="0">
              <a:solidFill>
                <a:schemeClr val="bg2"/>
              </a:solidFill>
            </a:endParaRPr>
          </a:p>
        </p:txBody>
      </p:sp>
      <p:sp>
        <p:nvSpPr>
          <p:cNvPr id="4" name="Rectangle 3"/>
          <p:cNvSpPr/>
          <p:nvPr/>
        </p:nvSpPr>
        <p:spPr>
          <a:xfrm rot="21004200">
            <a:off x="448287" y="2713199"/>
            <a:ext cx="2279561" cy="1825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bg2"/>
                </a:solidFill>
                <a:latin typeface="Comic Sans MS" panose="030F0702030302020204" pitchFamily="66" charset="0"/>
              </a:rPr>
              <a:t>Only use handwriting pens for all writing – no biro pens for school work. </a:t>
            </a:r>
          </a:p>
          <a:p>
            <a:pPr algn="ctr"/>
            <a:r>
              <a:rPr lang="en-GB" sz="1500" dirty="0">
                <a:solidFill>
                  <a:schemeClr val="bg2"/>
                </a:solidFill>
                <a:latin typeface="Comic Sans MS" panose="030F0702030302020204" pitchFamily="66" charset="0"/>
              </a:rPr>
              <a:t>Pencil for maths work.</a:t>
            </a:r>
          </a:p>
        </p:txBody>
      </p:sp>
      <p:sp>
        <p:nvSpPr>
          <p:cNvPr id="5" name="Rectangle 4"/>
          <p:cNvSpPr/>
          <p:nvPr/>
        </p:nvSpPr>
        <p:spPr>
          <a:xfrm>
            <a:off x="3731624" y="2250066"/>
            <a:ext cx="2279561" cy="183524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2"/>
                </a:solidFill>
                <a:latin typeface="Comic Sans MS" panose="030F0702030302020204" pitchFamily="66" charset="0"/>
              </a:rPr>
              <a:t>Keep book covers, name labels and trays neat – NO writing or doodling on these.</a:t>
            </a:r>
          </a:p>
        </p:txBody>
      </p:sp>
      <p:sp>
        <p:nvSpPr>
          <p:cNvPr id="6" name="Rectangle 5"/>
          <p:cNvSpPr/>
          <p:nvPr/>
        </p:nvSpPr>
        <p:spPr>
          <a:xfrm rot="704666">
            <a:off x="6320085" y="2066037"/>
            <a:ext cx="2279561" cy="18352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bg2"/>
                </a:solidFill>
                <a:latin typeface="Comic Sans MS" panose="030F0702030302020204" pitchFamily="66" charset="0"/>
              </a:rPr>
              <a:t>Maths question numbers written in a margin recorded in brackets:</a:t>
            </a:r>
          </a:p>
          <a:p>
            <a:pPr algn="ctr"/>
            <a:endParaRPr lang="en-GB" sz="1500" dirty="0">
              <a:solidFill>
                <a:schemeClr val="bg2"/>
              </a:solidFill>
              <a:latin typeface="Comic Sans MS" panose="030F0702030302020204" pitchFamily="66" charset="0"/>
            </a:endParaRPr>
          </a:p>
          <a:p>
            <a:pPr algn="ctr"/>
            <a:r>
              <a:rPr lang="en-GB" sz="1500" dirty="0">
                <a:solidFill>
                  <a:schemeClr val="bg2"/>
                </a:solidFill>
                <a:latin typeface="Comic Sans MS" panose="030F0702030302020204" pitchFamily="66" charset="0"/>
              </a:rPr>
              <a:t>2) </a:t>
            </a:r>
          </a:p>
        </p:txBody>
      </p:sp>
      <p:sp>
        <p:nvSpPr>
          <p:cNvPr id="7" name="Rectangle 6"/>
          <p:cNvSpPr/>
          <p:nvPr/>
        </p:nvSpPr>
        <p:spPr>
          <a:xfrm rot="21004200">
            <a:off x="1522715" y="4743062"/>
            <a:ext cx="2690929" cy="95055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bg2"/>
                </a:solidFill>
                <a:latin typeface="Comic Sans MS" panose="030F0702030302020204" pitchFamily="66" charset="0"/>
              </a:rPr>
              <a:t>All lines drawn with a ruler. All labelled diagrams use a ruler for labels.</a:t>
            </a:r>
          </a:p>
        </p:txBody>
      </p:sp>
      <p:sp>
        <p:nvSpPr>
          <p:cNvPr id="8" name="Rectangle 7"/>
          <p:cNvSpPr/>
          <p:nvPr/>
        </p:nvSpPr>
        <p:spPr>
          <a:xfrm rot="171817">
            <a:off x="5749000" y="4155059"/>
            <a:ext cx="3148895" cy="107440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bg2"/>
                </a:solidFill>
                <a:latin typeface="Comic Sans MS" panose="030F0702030302020204" pitchFamily="66" charset="0"/>
              </a:rPr>
              <a:t>Colouring in books in coloured pencil only.</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179" y="2436469"/>
            <a:ext cx="1512812" cy="39810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89638">
            <a:off x="3086726" y="3565017"/>
            <a:ext cx="823145" cy="82314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37" y="4854262"/>
            <a:ext cx="931643" cy="93164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0157" y="4742018"/>
            <a:ext cx="1445456" cy="722728"/>
          </a:xfrm>
          <a:prstGeom prst="rect">
            <a:avLst/>
          </a:prstGeom>
        </p:spPr>
      </p:pic>
    </p:spTree>
    <p:extLst>
      <p:ext uri="{BB962C8B-B14F-4D97-AF65-F5344CB8AC3E}">
        <p14:creationId xmlns:p14="http://schemas.microsoft.com/office/powerpoint/2010/main" val="12391141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6336704" cy="4585871"/>
          </a:xfrm>
          <a:prstGeom prst="rect">
            <a:avLst/>
          </a:prstGeom>
          <a:noFill/>
        </p:spPr>
        <p:txBody>
          <a:bodyPr wrap="square" rtlCol="0">
            <a:spAutoFit/>
          </a:bodyPr>
          <a:lstStyle/>
          <a:p>
            <a:r>
              <a:rPr lang="en-GB" sz="4000" dirty="0">
                <a:solidFill>
                  <a:schemeClr val="bg2"/>
                </a:solidFill>
                <a:latin typeface="+mj-lt"/>
              </a:rPr>
              <a:t>Rewards</a:t>
            </a:r>
          </a:p>
          <a:p>
            <a:endParaRPr lang="en-GB" sz="2800" dirty="0">
              <a:solidFill>
                <a:schemeClr val="bg2"/>
              </a:solidFill>
              <a:latin typeface="+mj-lt"/>
            </a:endParaRPr>
          </a:p>
          <a:p>
            <a:r>
              <a:rPr lang="en-GB" sz="2800" dirty="0">
                <a:solidFill>
                  <a:schemeClr val="bg2"/>
                </a:solidFill>
                <a:latin typeface="+mj-lt"/>
              </a:rPr>
              <a:t>As a school the children can earn:</a:t>
            </a:r>
          </a:p>
          <a:p>
            <a:pPr marL="285750" indent="-285750">
              <a:buFont typeface="Arial" panose="020B0604020202020204" pitchFamily="34" charset="0"/>
              <a:buChar char="•"/>
            </a:pPr>
            <a:r>
              <a:rPr lang="en-GB" sz="2800" dirty="0">
                <a:solidFill>
                  <a:schemeClr val="bg2"/>
                </a:solidFill>
                <a:latin typeface="+mj-lt"/>
              </a:rPr>
              <a:t>Value points on a daily basis</a:t>
            </a:r>
          </a:p>
          <a:p>
            <a:pPr marL="285750" indent="-285750">
              <a:buFont typeface="Arial" panose="020B0604020202020204" pitchFamily="34" charset="0"/>
              <a:buChar char="•"/>
            </a:pPr>
            <a:r>
              <a:rPr lang="en-GB" sz="2800" dirty="0">
                <a:solidFill>
                  <a:schemeClr val="bg2"/>
                </a:solidFill>
                <a:latin typeface="+mj-lt"/>
              </a:rPr>
              <a:t>Receive a Star of the Week certificate</a:t>
            </a:r>
          </a:p>
          <a:p>
            <a:pPr marL="285750" indent="-285750">
              <a:buFont typeface="Arial" panose="020B0604020202020204" pitchFamily="34" charset="0"/>
              <a:buChar char="•"/>
            </a:pPr>
            <a:r>
              <a:rPr lang="en-GB" sz="2800" dirty="0">
                <a:solidFill>
                  <a:schemeClr val="bg2"/>
                </a:solidFill>
                <a:latin typeface="+mj-lt"/>
              </a:rPr>
              <a:t>Receive a postcard of praise</a:t>
            </a:r>
          </a:p>
          <a:p>
            <a:pPr marL="285750" indent="-285750">
              <a:buFont typeface="Arial" panose="020B0604020202020204" pitchFamily="34" charset="0"/>
              <a:buChar char="•"/>
            </a:pPr>
            <a:r>
              <a:rPr lang="en-GB" sz="2800" dirty="0">
                <a:solidFill>
                  <a:schemeClr val="bg2"/>
                </a:solidFill>
                <a:latin typeface="+mj-lt"/>
              </a:rPr>
              <a:t>Achieve an Excellence Award </a:t>
            </a:r>
          </a:p>
          <a:p>
            <a:pPr marL="285750" indent="-285750">
              <a:buFont typeface="Arial" panose="020B0604020202020204" pitchFamily="34" charset="0"/>
              <a:buChar char="•"/>
            </a:pPr>
            <a:r>
              <a:rPr lang="en-US" sz="2800" dirty="0">
                <a:solidFill>
                  <a:schemeClr val="bg2"/>
                </a:solidFill>
                <a:latin typeface="+mj-lt"/>
              </a:rPr>
              <a:t>Dojo points</a:t>
            </a:r>
          </a:p>
          <a:p>
            <a:pPr marL="285750" indent="-285750">
              <a:buFont typeface="Arial" panose="020B0604020202020204" pitchFamily="34" charset="0"/>
              <a:buChar char="•"/>
            </a:pPr>
            <a:r>
              <a:rPr lang="en-US" sz="2800" dirty="0">
                <a:solidFill>
                  <a:schemeClr val="bg2"/>
                </a:solidFill>
                <a:latin typeface="+mj-lt"/>
              </a:rPr>
              <a:t>Marbles </a:t>
            </a:r>
            <a:endParaRPr lang="en-GB" sz="2800" dirty="0">
              <a:solidFill>
                <a:schemeClr val="bg2"/>
              </a:solidFill>
              <a:latin typeface="+mj-lt"/>
            </a:endParaRPr>
          </a:p>
        </p:txBody>
      </p:sp>
      <p:pic>
        <p:nvPicPr>
          <p:cNvPr id="3" name="Picture 2" descr="Download &lt;strong&gt;Rewards&lt;/strong&gt; Free &lt;strong&gt;Clipart&lt;/strong&gt; HD HQ PNG Image | FreePNGIm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4797152"/>
            <a:ext cx="4876810" cy="1828804"/>
          </a:xfrm>
          <a:prstGeom prst="rect">
            <a:avLst/>
          </a:prstGeom>
        </p:spPr>
      </p:pic>
    </p:spTree>
    <p:extLst>
      <p:ext uri="{BB962C8B-B14F-4D97-AF65-F5344CB8AC3E}">
        <p14:creationId xmlns:p14="http://schemas.microsoft.com/office/powerpoint/2010/main" val="4212502986"/>
      </p:ext>
    </p:extLst>
  </p:cSld>
  <p:clrMapOvr>
    <a:masterClrMapping/>
  </p:clrMapOvr>
  <mc:AlternateContent xmlns:mc="http://schemas.openxmlformats.org/markup-compatibility/2006" xmlns:p14="http://schemas.microsoft.com/office/powerpoint/2010/main">
    <mc:Choice Requires="p14">
      <p:transition spd="slow" p14:dur="2000" advTm="13662"/>
    </mc:Choice>
    <mc:Fallback xmlns="">
      <p:transition spd="slow" advTm="13662"/>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143000"/>
          </a:xfrm>
          <a:noFill/>
        </p:spPr>
        <p:txBody>
          <a:bodyPr/>
          <a:lstStyle/>
          <a:p>
            <a:r>
              <a:rPr lang="en-GB" dirty="0">
                <a:solidFill>
                  <a:srgbClr val="002060"/>
                </a:solidFill>
              </a:rPr>
              <a:t>Sanctions</a:t>
            </a:r>
          </a:p>
        </p:txBody>
      </p:sp>
      <p:sp>
        <p:nvSpPr>
          <p:cNvPr id="3" name="Content Placeholder 2"/>
          <p:cNvSpPr>
            <a:spLocks noGrp="1"/>
          </p:cNvSpPr>
          <p:nvPr>
            <p:ph idx="1"/>
          </p:nvPr>
        </p:nvSpPr>
        <p:spPr>
          <a:xfrm>
            <a:off x="323528" y="1340768"/>
            <a:ext cx="8229600" cy="3489251"/>
          </a:xfrm>
          <a:noFill/>
        </p:spPr>
        <p:txBody>
          <a:bodyPr>
            <a:normAutofit fontScale="85000" lnSpcReduction="20000"/>
          </a:bodyPr>
          <a:lstStyle/>
          <a:p>
            <a:pPr lvl="1"/>
            <a:r>
              <a:rPr lang="en-GB" sz="3800" dirty="0">
                <a:solidFill>
                  <a:srgbClr val="002060"/>
                </a:solidFill>
              </a:rPr>
              <a:t>Teacher’s sanction linked to missing break/ lunch</a:t>
            </a:r>
          </a:p>
          <a:p>
            <a:pPr lvl="1"/>
            <a:r>
              <a:rPr lang="en-GB" sz="3800" dirty="0">
                <a:solidFill>
                  <a:srgbClr val="002060"/>
                </a:solidFill>
              </a:rPr>
              <a:t>Parent Contact - if deemed necessary.  </a:t>
            </a:r>
          </a:p>
          <a:p>
            <a:pPr lvl="1"/>
            <a:r>
              <a:rPr lang="en-GB" sz="3800" dirty="0">
                <a:solidFill>
                  <a:srgbClr val="002060"/>
                </a:solidFill>
              </a:rPr>
              <a:t>In addition, children will also be sent to the Year Group Lead, Senior Leaders, Deputy Head then the </a:t>
            </a:r>
            <a:r>
              <a:rPr lang="en-GB" sz="3800" dirty="0" err="1">
                <a:solidFill>
                  <a:srgbClr val="002060"/>
                </a:solidFill>
              </a:rPr>
              <a:t>Headteacher</a:t>
            </a:r>
            <a:r>
              <a:rPr lang="en-GB" sz="3800" dirty="0">
                <a:solidFill>
                  <a:srgbClr val="002060"/>
                </a:solidFill>
              </a:rPr>
              <a:t>. </a:t>
            </a:r>
          </a:p>
          <a:p>
            <a:endParaRPr lang="en-GB" dirty="0"/>
          </a:p>
        </p:txBody>
      </p:sp>
    </p:spTree>
    <p:extLst>
      <p:ext uri="{BB962C8B-B14F-4D97-AF65-F5344CB8AC3E}">
        <p14:creationId xmlns:p14="http://schemas.microsoft.com/office/powerpoint/2010/main" val="3877431405"/>
      </p:ext>
    </p:extLst>
  </p:cSld>
  <p:clrMapOvr>
    <a:masterClrMapping/>
  </p:clrMapOvr>
  <mc:AlternateContent xmlns:mc="http://schemas.openxmlformats.org/markup-compatibility/2006" xmlns:p14="http://schemas.microsoft.com/office/powerpoint/2010/main">
    <mc:Choice Requires="p14">
      <p:transition spd="slow" p14:dur="2000" advTm="15233"/>
    </mc:Choice>
    <mc:Fallback xmlns="">
      <p:transition spd="slow" advTm="1523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1143000"/>
          </a:xfrm>
          <a:noFill/>
        </p:spPr>
        <p:txBody>
          <a:bodyPr/>
          <a:lstStyle/>
          <a:p>
            <a:r>
              <a:rPr lang="en-GB" dirty="0">
                <a:solidFill>
                  <a:srgbClr val="002060"/>
                </a:solidFill>
              </a:rPr>
              <a:t>Behavioural Expectations</a:t>
            </a:r>
          </a:p>
        </p:txBody>
      </p:sp>
      <p:sp>
        <p:nvSpPr>
          <p:cNvPr id="3" name="Content Placeholder 2"/>
          <p:cNvSpPr>
            <a:spLocks noGrp="1"/>
          </p:cNvSpPr>
          <p:nvPr>
            <p:ph idx="1"/>
          </p:nvPr>
        </p:nvSpPr>
        <p:spPr>
          <a:xfrm>
            <a:off x="457200" y="1763688"/>
            <a:ext cx="8229600" cy="3600400"/>
          </a:xfrm>
          <a:noFill/>
        </p:spPr>
        <p:txBody>
          <a:bodyPr>
            <a:normAutofit/>
          </a:bodyPr>
          <a:lstStyle/>
          <a:p>
            <a:r>
              <a:rPr lang="en-GB" sz="2800" dirty="0">
                <a:solidFill>
                  <a:srgbClr val="002060"/>
                </a:solidFill>
              </a:rPr>
              <a:t>Being polite and respectful at all times to all members of the school community.</a:t>
            </a:r>
          </a:p>
          <a:p>
            <a:r>
              <a:rPr lang="en-GB" sz="2800" dirty="0">
                <a:solidFill>
                  <a:srgbClr val="002060"/>
                </a:solidFill>
              </a:rPr>
              <a:t>Always putting in 100% effort in all subjects.</a:t>
            </a:r>
          </a:p>
          <a:p>
            <a:r>
              <a:rPr lang="en-GB" sz="2800" dirty="0">
                <a:solidFill>
                  <a:srgbClr val="002060"/>
                </a:solidFill>
              </a:rPr>
              <a:t>Acting as ambassadors of the school and as role models for younger pupils.</a:t>
            </a:r>
          </a:p>
        </p:txBody>
      </p:sp>
      <p:pic>
        <p:nvPicPr>
          <p:cNvPr id="4" name="Picture 3" descr="Cartoon &lt;strong&gt;Kids&lt;/strong&gt; &lt;strong&gt;Clipart&lt;/strong&gt; Free Stock Photo - Public Domain Pictur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4293096"/>
            <a:ext cx="2380524" cy="1888301"/>
          </a:xfrm>
          <a:prstGeom prst="rect">
            <a:avLst/>
          </a:prstGeom>
        </p:spPr>
      </p:pic>
    </p:spTree>
    <p:extLst>
      <p:ext uri="{BB962C8B-B14F-4D97-AF65-F5344CB8AC3E}">
        <p14:creationId xmlns:p14="http://schemas.microsoft.com/office/powerpoint/2010/main" val="3195866244"/>
      </p:ext>
    </p:extLst>
  </p:cSld>
  <p:clrMapOvr>
    <a:masterClrMapping/>
  </p:clrMapOvr>
  <mc:AlternateContent xmlns:mc="http://schemas.openxmlformats.org/markup-compatibility/2006" xmlns:p14="http://schemas.microsoft.com/office/powerpoint/2010/main">
    <mc:Choice Requires="p14">
      <p:transition spd="slow" p14:dur="2000" advTm="16298"/>
    </mc:Choice>
    <mc:Fallback xmlns="">
      <p:transition spd="slow" advTm="16298"/>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Phones</a:t>
            </a:r>
            <a:endParaRPr lang="en-GB" dirty="0">
              <a:solidFill>
                <a:schemeClr val="bg2"/>
              </a:solidFill>
            </a:endParaRPr>
          </a:p>
        </p:txBody>
      </p:sp>
      <p:sp>
        <p:nvSpPr>
          <p:cNvPr id="3" name="Content Placeholder 2"/>
          <p:cNvSpPr>
            <a:spLocks noGrp="1"/>
          </p:cNvSpPr>
          <p:nvPr>
            <p:ph idx="1"/>
          </p:nvPr>
        </p:nvSpPr>
        <p:spPr>
          <a:xfrm>
            <a:off x="656573" y="1484784"/>
            <a:ext cx="6711654" cy="4195481"/>
          </a:xfrm>
        </p:spPr>
        <p:txBody>
          <a:bodyPr>
            <a:normAutofit/>
          </a:bodyPr>
          <a:lstStyle/>
          <a:p>
            <a:r>
              <a:rPr lang="en-US" sz="2800" dirty="0">
                <a:solidFill>
                  <a:schemeClr val="bg2"/>
                </a:solidFill>
              </a:rPr>
              <a:t>If your child brings a phone into school, it must be switched off at the gate.</a:t>
            </a:r>
          </a:p>
          <a:p>
            <a:r>
              <a:rPr lang="en-US" sz="2800" dirty="0">
                <a:solidFill>
                  <a:schemeClr val="bg2"/>
                </a:solidFill>
              </a:rPr>
              <a:t>This will be kept in a phone box in class during the day and returned at the end of the day.</a:t>
            </a:r>
            <a:endParaRPr lang="en-GB" sz="2800" dirty="0">
              <a:solidFill>
                <a:schemeClr val="bg2"/>
              </a:solidFill>
            </a:endParaRPr>
          </a:p>
        </p:txBody>
      </p:sp>
      <p:pic>
        <p:nvPicPr>
          <p:cNvPr id="4" name="Picture 3" descr="Iphone &lt;strong&gt;Cellphone&lt;/strong&gt; Smartphone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348" y="3140968"/>
            <a:ext cx="3221109" cy="3284984"/>
          </a:xfrm>
          <a:prstGeom prst="rect">
            <a:avLst/>
          </a:prstGeom>
        </p:spPr>
      </p:pic>
    </p:spTree>
    <p:extLst>
      <p:ext uri="{BB962C8B-B14F-4D97-AF65-F5344CB8AC3E}">
        <p14:creationId xmlns:p14="http://schemas.microsoft.com/office/powerpoint/2010/main" val="1839111434"/>
      </p:ext>
    </p:extLst>
  </p:cSld>
  <p:clrMapOvr>
    <a:masterClrMapping/>
  </p:clrMapOvr>
  <mc:AlternateContent xmlns:mc="http://schemas.openxmlformats.org/markup-compatibility/2006" xmlns:p14="http://schemas.microsoft.com/office/powerpoint/2010/main">
    <mc:Choice Requires="p14">
      <p:transition spd="slow" p14:dur="2000" advTm="13226"/>
    </mc:Choice>
    <mc:Fallback xmlns="">
      <p:transition spd="slow" advTm="13226"/>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7D09F-2F1E-4DAD-B786-189E47A2AF5F}"/>
              </a:ext>
            </a:extLst>
          </p:cNvPr>
          <p:cNvSpPr>
            <a:spLocks noGrp="1"/>
          </p:cNvSpPr>
          <p:nvPr>
            <p:ph type="ctrTitle"/>
          </p:nvPr>
        </p:nvSpPr>
        <p:spPr>
          <a:xfrm rot="21420000">
            <a:off x="382932" y="3282146"/>
            <a:ext cx="7634099" cy="1010247"/>
          </a:xfrm>
        </p:spPr>
        <p:txBody>
          <a:bodyPr>
            <a:normAutofit fontScale="90000"/>
          </a:bodyPr>
          <a:lstStyle/>
          <a:p>
            <a:r>
              <a:rPr lang="en-US">
                <a:solidFill>
                  <a:schemeClr val="bg1"/>
                </a:solidFill>
              </a:rPr>
              <a:t>Our music offer</a:t>
            </a:r>
          </a:p>
        </p:txBody>
      </p:sp>
      <p:sp>
        <p:nvSpPr>
          <p:cNvPr id="3" name="Subtitle 2">
            <a:extLst>
              <a:ext uri="{FF2B5EF4-FFF2-40B4-BE49-F238E27FC236}">
                <a16:creationId xmlns:a16="http://schemas.microsoft.com/office/drawing/2014/main" id="{BEF96823-18E9-4FD7-A8FB-A5248AAB382E}"/>
              </a:ext>
            </a:extLst>
          </p:cNvPr>
          <p:cNvSpPr>
            <a:spLocks noGrp="1"/>
          </p:cNvSpPr>
          <p:nvPr>
            <p:ph type="subTitle" idx="1"/>
          </p:nvPr>
        </p:nvSpPr>
        <p:spPr>
          <a:xfrm rot="21420000">
            <a:off x="398569" y="4234484"/>
            <a:ext cx="7634099" cy="412750"/>
          </a:xfrm>
        </p:spPr>
        <p:txBody>
          <a:bodyPr>
            <a:normAutofit/>
          </a:bodyPr>
          <a:lstStyle/>
          <a:p>
            <a:r>
              <a:rPr lang="en-US" dirty="0">
                <a:solidFill>
                  <a:schemeClr val="bg1"/>
                </a:solidFill>
              </a:rPr>
              <a:t>@ The discovery school</a:t>
            </a:r>
          </a:p>
        </p:txBody>
      </p:sp>
      <p:pic>
        <p:nvPicPr>
          <p:cNvPr id="5" name="Picture 4" descr="Piano">
            <a:extLst>
              <a:ext uri="{FF2B5EF4-FFF2-40B4-BE49-F238E27FC236}">
                <a16:creationId xmlns:a16="http://schemas.microsoft.com/office/drawing/2014/main" id="{1408D6ED-00BD-4F1D-9B16-DF0CD8E63D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rot="64620000">
            <a:off x="3235197" y="1348896"/>
            <a:ext cx="4738882" cy="1255778"/>
          </a:xfrm>
          <a:prstGeom prst="rect">
            <a:avLst/>
          </a:prstGeom>
        </p:spPr>
      </p:pic>
      <p:pic>
        <p:nvPicPr>
          <p:cNvPr id="6" name="Picture 5" descr="A picture containing chart&#10;&#10;Description automatically generated">
            <a:extLst>
              <a:ext uri="{FF2B5EF4-FFF2-40B4-BE49-F238E27FC236}">
                <a16:creationId xmlns:a16="http://schemas.microsoft.com/office/drawing/2014/main" id="{18CC7EA0-FBA3-43E6-BFE9-EFFA79C2E845}"/>
              </a:ext>
            </a:extLst>
          </p:cNvPr>
          <p:cNvPicPr>
            <a:picLocks noChangeAspect="1"/>
          </p:cNvPicPr>
          <p:nvPr/>
        </p:nvPicPr>
        <p:blipFill>
          <a:blip r:embed="rId4"/>
          <a:stretch>
            <a:fillRect/>
          </a:stretch>
        </p:blipFill>
        <p:spPr>
          <a:xfrm rot="43020000">
            <a:off x="858490" y="1275118"/>
            <a:ext cx="1722296" cy="1805099"/>
          </a:xfrm>
          <a:prstGeom prst="rect">
            <a:avLst/>
          </a:prstGeom>
        </p:spPr>
      </p:pic>
    </p:spTree>
    <p:extLst>
      <p:ext uri="{BB962C8B-B14F-4D97-AF65-F5344CB8AC3E}">
        <p14:creationId xmlns:p14="http://schemas.microsoft.com/office/powerpoint/2010/main" val="1346030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212"/>
            <a:ext cx="8229600" cy="1143000"/>
          </a:xfrm>
        </p:spPr>
        <p:txBody>
          <a:bodyPr/>
          <a:lstStyle/>
          <a:p>
            <a:pPr algn="ctr"/>
            <a:r>
              <a:rPr lang="en-GB" sz="4400" u="sng" dirty="0">
                <a:solidFill>
                  <a:schemeClr val="bg2"/>
                </a:solidFill>
              </a:rPr>
              <a:t>Staffing</a:t>
            </a:r>
          </a:p>
        </p:txBody>
      </p:sp>
      <p:sp>
        <p:nvSpPr>
          <p:cNvPr id="3" name="Content Placeholder 2"/>
          <p:cNvSpPr>
            <a:spLocks noGrp="1"/>
          </p:cNvSpPr>
          <p:nvPr>
            <p:ph idx="1"/>
          </p:nvPr>
        </p:nvSpPr>
        <p:spPr>
          <a:xfrm>
            <a:off x="251520" y="1124744"/>
            <a:ext cx="4464496" cy="2088232"/>
          </a:xfrm>
          <a:ln>
            <a:solidFill>
              <a:schemeClr val="accent1"/>
            </a:solidFill>
          </a:ln>
        </p:spPr>
        <p:txBody>
          <a:bodyPr>
            <a:noAutofit/>
          </a:bodyPr>
          <a:lstStyle/>
          <a:p>
            <a:pPr marL="0" indent="0">
              <a:buNone/>
            </a:pPr>
            <a:r>
              <a:rPr lang="en-GB" sz="1800" b="1" dirty="0">
                <a:solidFill>
                  <a:schemeClr val="bg2"/>
                </a:solidFill>
              </a:rPr>
              <a:t>Hawking</a:t>
            </a:r>
          </a:p>
          <a:p>
            <a:pPr marL="0" indent="0">
              <a:buNone/>
            </a:pPr>
            <a:r>
              <a:rPr lang="en-GB" sz="1800" dirty="0">
                <a:solidFill>
                  <a:schemeClr val="bg2"/>
                </a:solidFill>
              </a:rPr>
              <a:t>Class Teacher and Year Group Lead: </a:t>
            </a:r>
            <a:br>
              <a:rPr lang="en-GB" sz="1800" dirty="0">
                <a:solidFill>
                  <a:schemeClr val="bg2"/>
                </a:solidFill>
              </a:rPr>
            </a:br>
            <a:r>
              <a:rPr lang="en-GB" sz="1800" dirty="0">
                <a:solidFill>
                  <a:schemeClr val="bg2"/>
                </a:solidFill>
              </a:rPr>
              <a:t>Mrs Hind</a:t>
            </a:r>
            <a:br>
              <a:rPr lang="en-GB" sz="1800" dirty="0">
                <a:solidFill>
                  <a:schemeClr val="bg2"/>
                </a:solidFill>
              </a:rPr>
            </a:br>
            <a:r>
              <a:rPr lang="en-GB" sz="1800" dirty="0">
                <a:solidFill>
                  <a:schemeClr val="bg2"/>
                </a:solidFill>
              </a:rPr>
              <a:t>Teaching Assistants:</a:t>
            </a:r>
            <a:br>
              <a:rPr lang="en-GB" sz="1800" dirty="0">
                <a:solidFill>
                  <a:schemeClr val="bg2"/>
                </a:solidFill>
              </a:rPr>
            </a:br>
            <a:r>
              <a:rPr lang="en-GB" sz="1800" dirty="0">
                <a:solidFill>
                  <a:schemeClr val="bg2"/>
                </a:solidFill>
              </a:rPr>
              <a:t>Mrs Palmer</a:t>
            </a:r>
            <a:br>
              <a:rPr lang="en-GB" sz="1800" dirty="0">
                <a:solidFill>
                  <a:schemeClr val="bg2"/>
                </a:solidFill>
              </a:rPr>
            </a:br>
            <a:r>
              <a:rPr lang="en-GB" sz="1800" dirty="0">
                <a:solidFill>
                  <a:schemeClr val="bg2"/>
                </a:solidFill>
              </a:rPr>
              <a:t>Email address:</a:t>
            </a:r>
            <a:br>
              <a:rPr lang="en-GB" sz="1800" dirty="0">
                <a:solidFill>
                  <a:schemeClr val="bg2"/>
                </a:solidFill>
              </a:rPr>
            </a:br>
            <a:r>
              <a:rPr lang="en-GB" sz="1800" u="sng" dirty="0">
                <a:solidFill>
                  <a:srgbClr val="0000FF"/>
                </a:solidFill>
              </a:rPr>
              <a:t>ahind@discovery.kent.sch.uk</a:t>
            </a:r>
          </a:p>
        </p:txBody>
      </p:sp>
      <p:pic>
        <p:nvPicPr>
          <p:cNvPr id="1026" name="Picture 2" descr="IMG-49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687706" y="1630949"/>
            <a:ext cx="2221495" cy="1518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5076056" y="3645024"/>
            <a:ext cx="1800200" cy="369332"/>
          </a:xfrm>
          <a:prstGeom prst="rect">
            <a:avLst/>
          </a:prstGeom>
          <a:noFill/>
        </p:spPr>
        <p:txBody>
          <a:bodyPr wrap="square" rtlCol="0">
            <a:spAutoFit/>
          </a:bodyPr>
          <a:lstStyle/>
          <a:p>
            <a:r>
              <a:rPr lang="en-US" dirty="0" err="1">
                <a:solidFill>
                  <a:schemeClr val="bg2"/>
                </a:solidFill>
                <a:latin typeface="+mj-lt"/>
              </a:rPr>
              <a:t>Mrs</a:t>
            </a:r>
            <a:r>
              <a:rPr lang="en-US" dirty="0">
                <a:solidFill>
                  <a:schemeClr val="bg2"/>
                </a:solidFill>
                <a:latin typeface="+mj-lt"/>
              </a:rPr>
              <a:t> Hind</a:t>
            </a:r>
            <a:endParaRPr lang="en-GB" dirty="0">
              <a:solidFill>
                <a:schemeClr val="bg2"/>
              </a:solidFill>
              <a:latin typeface="+mj-lt"/>
            </a:endParaRPr>
          </a:p>
        </p:txBody>
      </p:sp>
      <p:sp>
        <p:nvSpPr>
          <p:cNvPr id="14" name="TextBox 13"/>
          <p:cNvSpPr txBox="1"/>
          <p:nvPr/>
        </p:nvSpPr>
        <p:spPr>
          <a:xfrm>
            <a:off x="7236296" y="3652522"/>
            <a:ext cx="1800200" cy="369332"/>
          </a:xfrm>
          <a:prstGeom prst="rect">
            <a:avLst/>
          </a:prstGeom>
          <a:noFill/>
        </p:spPr>
        <p:txBody>
          <a:bodyPr wrap="square" rtlCol="0">
            <a:spAutoFit/>
          </a:bodyPr>
          <a:lstStyle/>
          <a:p>
            <a:r>
              <a:rPr lang="en-US" dirty="0" err="1">
                <a:solidFill>
                  <a:schemeClr val="bg2"/>
                </a:solidFill>
                <a:latin typeface="+mj-lt"/>
              </a:rPr>
              <a:t>Mrs</a:t>
            </a:r>
            <a:r>
              <a:rPr lang="en-US" dirty="0">
                <a:solidFill>
                  <a:schemeClr val="bg2"/>
                </a:solidFill>
                <a:latin typeface="+mj-lt"/>
              </a:rPr>
              <a:t> Palmer</a:t>
            </a:r>
            <a:endParaRPr lang="en-GB" dirty="0">
              <a:solidFill>
                <a:schemeClr val="bg2"/>
              </a:solidFill>
              <a:latin typeface="+mj-lt"/>
            </a:endParaRPr>
          </a:p>
        </p:txBody>
      </p:sp>
      <p:pic>
        <p:nvPicPr>
          <p:cNvPr id="10" name="Picture 9">
            <a:extLst>
              <a:ext uri="{FF2B5EF4-FFF2-40B4-BE49-F238E27FC236}">
                <a16:creationId xmlns:a16="http://schemas.microsoft.com/office/drawing/2014/main" id="{136E93AD-BFE0-485E-9660-675FB396186D}"/>
              </a:ext>
            </a:extLst>
          </p:cNvPr>
          <p:cNvPicPr>
            <a:picLocks noChangeAspect="1"/>
          </p:cNvPicPr>
          <p:nvPr/>
        </p:nvPicPr>
        <p:blipFill>
          <a:blip r:embed="rId4"/>
          <a:stretch>
            <a:fillRect/>
          </a:stretch>
        </p:blipFill>
        <p:spPr>
          <a:xfrm>
            <a:off x="7037634" y="1279512"/>
            <a:ext cx="1649166" cy="2198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6423385"/>
      </p:ext>
    </p:extLst>
  </p:cSld>
  <p:clrMapOvr>
    <a:masterClrMapping/>
  </p:clrMapOvr>
  <mc:AlternateContent xmlns:mc="http://schemas.openxmlformats.org/markup-compatibility/2006" xmlns:p14="http://schemas.microsoft.com/office/powerpoint/2010/main">
    <mc:Choice Requires="p14">
      <p:transition spd="slow" p14:dur="2000" advTm="13266"/>
    </mc:Choice>
    <mc:Fallback xmlns="">
      <p:transition spd="slow" advTm="1326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1825-9472-4B27-9F6F-14975494444E}"/>
              </a:ext>
            </a:extLst>
          </p:cNvPr>
          <p:cNvSpPr>
            <a:spLocks noGrp="1"/>
          </p:cNvSpPr>
          <p:nvPr>
            <p:ph type="title"/>
          </p:nvPr>
        </p:nvSpPr>
        <p:spPr/>
        <p:txBody>
          <a:bodyPr>
            <a:normAutofit/>
          </a:bodyPr>
          <a:lstStyle/>
          <a:p>
            <a:r>
              <a:rPr lang="en-US" sz="3450" dirty="0">
                <a:solidFill>
                  <a:schemeClr val="bg2"/>
                </a:solidFill>
              </a:rPr>
              <a:t>Whole class </a:t>
            </a:r>
            <a:r>
              <a:rPr lang="en-US" sz="3450">
                <a:solidFill>
                  <a:schemeClr val="bg2"/>
                </a:solidFill>
              </a:rPr>
              <a:t>ensemble teaching</a:t>
            </a:r>
            <a:endParaRPr lang="en-US" sz="3450" dirty="0">
              <a:solidFill>
                <a:schemeClr val="bg2"/>
              </a:solidFill>
            </a:endParaRPr>
          </a:p>
        </p:txBody>
      </p:sp>
      <p:graphicFrame>
        <p:nvGraphicFramePr>
          <p:cNvPr id="11" name="Content Placeholder 8" descr="Smart Art Icons">
            <a:extLst>
              <a:ext uri="{FF2B5EF4-FFF2-40B4-BE49-F238E27FC236}">
                <a16:creationId xmlns:a16="http://schemas.microsoft.com/office/drawing/2014/main" id="{A69EFAEB-7803-4570-BF4F-2A2B33D063DD}"/>
              </a:ext>
            </a:extLst>
          </p:cNvPr>
          <p:cNvGraphicFramePr>
            <a:graphicFrameLocks noGrp="1"/>
          </p:cNvGraphicFramePr>
          <p:nvPr>
            <p:ph sz="quarter" idx="13"/>
            <p:extLst>
              <p:ext uri="{D42A27DB-BD31-4B8C-83A1-F6EECF244321}">
                <p14:modId xmlns:p14="http://schemas.microsoft.com/office/powerpoint/2010/main" val="3295319965"/>
              </p:ext>
            </p:extLst>
          </p:nvPr>
        </p:nvGraphicFramePr>
        <p:xfrm>
          <a:off x="514350" y="2405063"/>
          <a:ext cx="7796213" cy="2483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2027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lass of beer&#10;&#10;Description automatically generated with low confidence">
            <a:extLst>
              <a:ext uri="{FF2B5EF4-FFF2-40B4-BE49-F238E27FC236}">
                <a16:creationId xmlns:a16="http://schemas.microsoft.com/office/drawing/2014/main" id="{8E33E371-6B4B-4AA2-8683-72F876A999F3}"/>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7497" r="6801" b="3"/>
          <a:stretch/>
        </p:blipFill>
        <p:spPr>
          <a:xfrm>
            <a:off x="5845044" y="1033011"/>
            <a:ext cx="2760613" cy="4427561"/>
          </a:xfrm>
          <a:prstGeom prst="rect">
            <a:avLst/>
          </a:prstGeom>
          <a:ln>
            <a:noFill/>
          </a:ln>
        </p:spPr>
      </p:pic>
      <p:sp>
        <p:nvSpPr>
          <p:cNvPr id="2" name="Title 1">
            <a:extLst>
              <a:ext uri="{FF2B5EF4-FFF2-40B4-BE49-F238E27FC236}">
                <a16:creationId xmlns:a16="http://schemas.microsoft.com/office/drawing/2014/main" id="{01941825-9472-4B27-9F6F-14975494444E}"/>
              </a:ext>
            </a:extLst>
          </p:cNvPr>
          <p:cNvSpPr>
            <a:spLocks noGrp="1"/>
          </p:cNvSpPr>
          <p:nvPr>
            <p:ph type="title"/>
          </p:nvPr>
        </p:nvSpPr>
        <p:spPr>
          <a:xfrm>
            <a:off x="323528" y="602951"/>
            <a:ext cx="5032058" cy="860119"/>
          </a:xfrm>
        </p:spPr>
        <p:txBody>
          <a:bodyPr>
            <a:normAutofit fontScale="90000"/>
          </a:bodyPr>
          <a:lstStyle/>
          <a:p>
            <a:r>
              <a:rPr lang="en-US" sz="2850" dirty="0">
                <a:solidFill>
                  <a:schemeClr val="bg1"/>
                </a:solidFill>
              </a:rPr>
              <a:t>Y5 Whole class Djembe lessons</a:t>
            </a:r>
          </a:p>
        </p:txBody>
      </p:sp>
      <p:graphicFrame>
        <p:nvGraphicFramePr>
          <p:cNvPr id="18" name="Content Placeholder 4">
            <a:extLst>
              <a:ext uri="{FF2B5EF4-FFF2-40B4-BE49-F238E27FC236}">
                <a16:creationId xmlns:a16="http://schemas.microsoft.com/office/drawing/2014/main" id="{A5A43B7F-9B5C-2F0B-E42F-0653BBCF1438}"/>
              </a:ext>
            </a:extLst>
          </p:cNvPr>
          <p:cNvGraphicFramePr>
            <a:graphicFrameLocks noGrp="1"/>
          </p:cNvGraphicFramePr>
          <p:nvPr>
            <p:ph sz="quarter" idx="13"/>
            <p:extLst>
              <p:ext uri="{D42A27DB-BD31-4B8C-83A1-F6EECF244321}">
                <p14:modId xmlns:p14="http://schemas.microsoft.com/office/powerpoint/2010/main" val="3254792087"/>
              </p:ext>
            </p:extLst>
          </p:nvPr>
        </p:nvGraphicFramePr>
        <p:xfrm>
          <a:off x="514350" y="1881760"/>
          <a:ext cx="5137770" cy="44275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124565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1825-9472-4B27-9F6F-14975494444E}"/>
              </a:ext>
            </a:extLst>
          </p:cNvPr>
          <p:cNvSpPr>
            <a:spLocks noGrp="1"/>
          </p:cNvSpPr>
          <p:nvPr>
            <p:ph type="title"/>
          </p:nvPr>
        </p:nvSpPr>
        <p:spPr>
          <a:xfrm>
            <a:off x="177853" y="481846"/>
            <a:ext cx="3713556" cy="863974"/>
          </a:xfrm>
        </p:spPr>
        <p:txBody>
          <a:bodyPr>
            <a:normAutofit/>
          </a:bodyPr>
          <a:lstStyle/>
          <a:p>
            <a:r>
              <a:rPr lang="en-US" sz="2850" dirty="0">
                <a:solidFill>
                  <a:schemeClr val="bg2"/>
                </a:solidFill>
              </a:rPr>
              <a:t>Co-curricular music</a:t>
            </a:r>
          </a:p>
        </p:txBody>
      </p:sp>
      <p:graphicFrame>
        <p:nvGraphicFramePr>
          <p:cNvPr id="16" name="Content Placeholder 4">
            <a:extLst>
              <a:ext uri="{FF2B5EF4-FFF2-40B4-BE49-F238E27FC236}">
                <a16:creationId xmlns:a16="http://schemas.microsoft.com/office/drawing/2014/main" id="{D1EAE4ED-767F-A08E-4444-4463060FAF06}"/>
              </a:ext>
            </a:extLst>
          </p:cNvPr>
          <p:cNvGraphicFramePr>
            <a:graphicFrameLocks noGrp="1"/>
          </p:cNvGraphicFramePr>
          <p:nvPr>
            <p:ph sz="quarter" idx="13"/>
            <p:extLst>
              <p:ext uri="{D42A27DB-BD31-4B8C-83A1-F6EECF244321}">
                <p14:modId xmlns:p14="http://schemas.microsoft.com/office/powerpoint/2010/main" val="2454645847"/>
              </p:ext>
            </p:extLst>
          </p:nvPr>
        </p:nvGraphicFramePr>
        <p:xfrm>
          <a:off x="199254" y="908720"/>
          <a:ext cx="7796030"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C8866387-E3CE-4B51-AED8-9262647C413D}"/>
              </a:ext>
            </a:extLst>
          </p:cNvPr>
          <p:cNvPicPr>
            <a:picLocks noChangeAspect="1"/>
          </p:cNvPicPr>
          <p:nvPr/>
        </p:nvPicPr>
        <p:blipFill rotWithShape="1">
          <a:blip r:embed="rId8"/>
          <a:srcRect l="9200" r="9577" b="17974"/>
          <a:stretch/>
        </p:blipFill>
        <p:spPr>
          <a:xfrm>
            <a:off x="199254" y="5085305"/>
            <a:ext cx="898478" cy="863975"/>
          </a:xfrm>
          <a:prstGeom prst="rect">
            <a:avLst/>
          </a:prstGeom>
        </p:spPr>
      </p:pic>
      <p:pic>
        <p:nvPicPr>
          <p:cNvPr id="7" name="Picture 6">
            <a:extLst>
              <a:ext uri="{FF2B5EF4-FFF2-40B4-BE49-F238E27FC236}">
                <a16:creationId xmlns:a16="http://schemas.microsoft.com/office/drawing/2014/main" id="{872E63C7-8ED8-4B89-86A0-3C6FABAD10D7}"/>
              </a:ext>
            </a:extLst>
          </p:cNvPr>
          <p:cNvPicPr>
            <a:picLocks noChangeAspect="1"/>
          </p:cNvPicPr>
          <p:nvPr/>
        </p:nvPicPr>
        <p:blipFill>
          <a:blip r:embed="rId9"/>
          <a:stretch>
            <a:fillRect/>
          </a:stretch>
        </p:blipFill>
        <p:spPr>
          <a:xfrm>
            <a:off x="1264743" y="5085305"/>
            <a:ext cx="863975" cy="863975"/>
          </a:xfrm>
          <a:prstGeom prst="rect">
            <a:avLst/>
          </a:prstGeom>
        </p:spPr>
      </p:pic>
      <p:pic>
        <p:nvPicPr>
          <p:cNvPr id="8" name="Picture 7">
            <a:extLst>
              <a:ext uri="{FF2B5EF4-FFF2-40B4-BE49-F238E27FC236}">
                <a16:creationId xmlns:a16="http://schemas.microsoft.com/office/drawing/2014/main" id="{10611D27-D1B1-40AA-BDCA-F8797DA8DCEA}"/>
              </a:ext>
            </a:extLst>
          </p:cNvPr>
          <p:cNvPicPr>
            <a:picLocks noChangeAspect="1"/>
          </p:cNvPicPr>
          <p:nvPr/>
        </p:nvPicPr>
        <p:blipFill>
          <a:blip r:embed="rId10"/>
          <a:stretch>
            <a:fillRect/>
          </a:stretch>
        </p:blipFill>
        <p:spPr>
          <a:xfrm>
            <a:off x="2268263" y="5085305"/>
            <a:ext cx="863975" cy="863975"/>
          </a:xfrm>
          <a:prstGeom prst="rect">
            <a:avLst/>
          </a:prstGeom>
        </p:spPr>
      </p:pic>
      <p:pic>
        <p:nvPicPr>
          <p:cNvPr id="9" name="Picture 8">
            <a:extLst>
              <a:ext uri="{FF2B5EF4-FFF2-40B4-BE49-F238E27FC236}">
                <a16:creationId xmlns:a16="http://schemas.microsoft.com/office/drawing/2014/main" id="{FD654CEB-DDE7-408A-8EF8-5A0FF65D4028}"/>
              </a:ext>
            </a:extLst>
          </p:cNvPr>
          <p:cNvPicPr>
            <a:picLocks noChangeAspect="1"/>
          </p:cNvPicPr>
          <p:nvPr/>
        </p:nvPicPr>
        <p:blipFill>
          <a:blip r:embed="rId11"/>
          <a:stretch>
            <a:fillRect/>
          </a:stretch>
        </p:blipFill>
        <p:spPr>
          <a:xfrm>
            <a:off x="3338022" y="5085305"/>
            <a:ext cx="863975" cy="863975"/>
          </a:xfrm>
          <a:prstGeom prst="rect">
            <a:avLst/>
          </a:prstGeom>
        </p:spPr>
      </p:pic>
      <p:pic>
        <p:nvPicPr>
          <p:cNvPr id="10" name="Picture 9">
            <a:extLst>
              <a:ext uri="{FF2B5EF4-FFF2-40B4-BE49-F238E27FC236}">
                <a16:creationId xmlns:a16="http://schemas.microsoft.com/office/drawing/2014/main" id="{A91D4996-6C2C-4252-BFCA-B194708EE64E}"/>
              </a:ext>
            </a:extLst>
          </p:cNvPr>
          <p:cNvPicPr>
            <a:picLocks noChangeAspect="1"/>
          </p:cNvPicPr>
          <p:nvPr/>
        </p:nvPicPr>
        <p:blipFill>
          <a:blip r:embed="rId12"/>
          <a:stretch>
            <a:fillRect/>
          </a:stretch>
        </p:blipFill>
        <p:spPr>
          <a:xfrm>
            <a:off x="4407780" y="5102558"/>
            <a:ext cx="863975" cy="863975"/>
          </a:xfrm>
          <a:prstGeom prst="rect">
            <a:avLst/>
          </a:prstGeom>
        </p:spPr>
      </p:pic>
      <p:pic>
        <p:nvPicPr>
          <p:cNvPr id="12" name="Picture 11">
            <a:extLst>
              <a:ext uri="{FF2B5EF4-FFF2-40B4-BE49-F238E27FC236}">
                <a16:creationId xmlns:a16="http://schemas.microsoft.com/office/drawing/2014/main" id="{9DA27D91-052A-432C-8F05-181E6FFE15CA}"/>
              </a:ext>
            </a:extLst>
          </p:cNvPr>
          <p:cNvPicPr>
            <a:picLocks noChangeAspect="1"/>
          </p:cNvPicPr>
          <p:nvPr/>
        </p:nvPicPr>
        <p:blipFill>
          <a:blip r:embed="rId13"/>
          <a:stretch>
            <a:fillRect/>
          </a:stretch>
        </p:blipFill>
        <p:spPr>
          <a:xfrm>
            <a:off x="5477539" y="5085305"/>
            <a:ext cx="863975" cy="863975"/>
          </a:xfrm>
          <a:prstGeom prst="rect">
            <a:avLst/>
          </a:prstGeom>
        </p:spPr>
      </p:pic>
      <p:pic>
        <p:nvPicPr>
          <p:cNvPr id="13" name="Picture 12">
            <a:extLst>
              <a:ext uri="{FF2B5EF4-FFF2-40B4-BE49-F238E27FC236}">
                <a16:creationId xmlns:a16="http://schemas.microsoft.com/office/drawing/2014/main" id="{21EA0BC6-09E8-4C23-BE5C-A180FC59AD0F}"/>
              </a:ext>
            </a:extLst>
          </p:cNvPr>
          <p:cNvPicPr>
            <a:picLocks noChangeAspect="1"/>
          </p:cNvPicPr>
          <p:nvPr/>
        </p:nvPicPr>
        <p:blipFill>
          <a:blip r:embed="rId14"/>
          <a:stretch>
            <a:fillRect/>
          </a:stretch>
        </p:blipFill>
        <p:spPr>
          <a:xfrm>
            <a:off x="6511546" y="5085305"/>
            <a:ext cx="863975" cy="863975"/>
          </a:xfrm>
          <a:prstGeom prst="rect">
            <a:avLst/>
          </a:prstGeom>
        </p:spPr>
      </p:pic>
      <p:pic>
        <p:nvPicPr>
          <p:cNvPr id="14" name="Picture 13">
            <a:extLst>
              <a:ext uri="{FF2B5EF4-FFF2-40B4-BE49-F238E27FC236}">
                <a16:creationId xmlns:a16="http://schemas.microsoft.com/office/drawing/2014/main" id="{2899BE61-A995-4A66-B95C-B1DE4A6E3614}"/>
              </a:ext>
            </a:extLst>
          </p:cNvPr>
          <p:cNvPicPr>
            <a:picLocks noChangeAspect="1"/>
          </p:cNvPicPr>
          <p:nvPr/>
        </p:nvPicPr>
        <p:blipFill>
          <a:blip r:embed="rId15"/>
          <a:stretch>
            <a:fillRect/>
          </a:stretch>
        </p:blipFill>
        <p:spPr>
          <a:xfrm>
            <a:off x="7584759" y="5085305"/>
            <a:ext cx="863975" cy="863975"/>
          </a:xfrm>
          <a:prstGeom prst="rect">
            <a:avLst/>
          </a:prstGeom>
        </p:spPr>
      </p:pic>
    </p:spTree>
    <p:extLst>
      <p:ext uri="{BB962C8B-B14F-4D97-AF65-F5344CB8AC3E}">
        <p14:creationId xmlns:p14="http://schemas.microsoft.com/office/powerpoint/2010/main" val="2912306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olin">
            <a:extLst>
              <a:ext uri="{FF2B5EF4-FFF2-40B4-BE49-F238E27FC236}">
                <a16:creationId xmlns:a16="http://schemas.microsoft.com/office/drawing/2014/main" id="{9B705401-F51B-4B01-9DD2-FC03D4F5DE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389" t="22795" r="-1" b="14705"/>
          <a:stretch/>
        </p:blipFill>
        <p:spPr>
          <a:xfrm>
            <a:off x="15" y="857257"/>
            <a:ext cx="6300177" cy="3543851"/>
          </a:xfrm>
          <a:prstGeom prst="rect">
            <a:avLst/>
          </a:prstGeom>
        </p:spPr>
      </p:pic>
      <p:sp>
        <p:nvSpPr>
          <p:cNvPr id="2" name="Title 1">
            <a:extLst>
              <a:ext uri="{FF2B5EF4-FFF2-40B4-BE49-F238E27FC236}">
                <a16:creationId xmlns:a16="http://schemas.microsoft.com/office/drawing/2014/main" id="{119C5523-8FCF-4E66-94E3-5F1C55AF7E22}"/>
              </a:ext>
            </a:extLst>
          </p:cNvPr>
          <p:cNvSpPr>
            <a:spLocks noGrp="1"/>
          </p:cNvSpPr>
          <p:nvPr>
            <p:ph type="title"/>
          </p:nvPr>
        </p:nvSpPr>
        <p:spPr>
          <a:xfrm rot="21420000">
            <a:off x="558811" y="4688416"/>
            <a:ext cx="7698353" cy="937550"/>
          </a:xfrm>
        </p:spPr>
        <p:txBody>
          <a:bodyPr vert="horz" lIns="68580" tIns="34290" rIns="68580" bIns="34290" rtlCol="0" anchor="b">
            <a:normAutofit fontScale="90000"/>
          </a:bodyPr>
          <a:lstStyle/>
          <a:p>
            <a:pPr algn="r"/>
            <a:r>
              <a:rPr lang="en-US" sz="1950" dirty="0">
                <a:solidFill>
                  <a:schemeClr val="bg2"/>
                </a:solidFill>
              </a:rPr>
              <a:t>FOR FURTHER INFORMATION ABOUT INDIVIDUAL OR GROUP MUSIC LESSONS, PLEASE CONTACT </a:t>
            </a:r>
            <a:r>
              <a:rPr lang="en-US" sz="1950" dirty="0" err="1">
                <a:solidFill>
                  <a:schemeClr val="bg2"/>
                </a:solidFill>
              </a:rPr>
              <a:t>Mrs</a:t>
            </a:r>
            <a:r>
              <a:rPr lang="en-US" sz="1950" dirty="0">
                <a:solidFill>
                  <a:schemeClr val="bg2"/>
                </a:solidFill>
              </a:rPr>
              <a:t> </a:t>
            </a:r>
            <a:r>
              <a:rPr lang="en-US" sz="1950" dirty="0" err="1">
                <a:solidFill>
                  <a:schemeClr val="bg2"/>
                </a:solidFill>
              </a:rPr>
              <a:t>Wilce-Cordner</a:t>
            </a:r>
            <a:r>
              <a:rPr lang="en-US" sz="1950" dirty="0">
                <a:solidFill>
                  <a:schemeClr val="bg2"/>
                </a:solidFill>
              </a:rPr>
              <a:t>, assistant headteacher for KS2.</a:t>
            </a:r>
          </a:p>
        </p:txBody>
      </p:sp>
      <p:sp>
        <p:nvSpPr>
          <p:cNvPr id="3" name="Text Placeholder 2">
            <a:extLst>
              <a:ext uri="{FF2B5EF4-FFF2-40B4-BE49-F238E27FC236}">
                <a16:creationId xmlns:a16="http://schemas.microsoft.com/office/drawing/2014/main" id="{FA0D05F2-F0CA-4B61-B2F8-4908C04DD8E1}"/>
              </a:ext>
            </a:extLst>
          </p:cNvPr>
          <p:cNvSpPr>
            <a:spLocks noGrp="1"/>
          </p:cNvSpPr>
          <p:nvPr>
            <p:ph type="body" sz="half" idx="2"/>
          </p:nvPr>
        </p:nvSpPr>
        <p:spPr>
          <a:xfrm rot="21420000">
            <a:off x="521093" y="5641464"/>
            <a:ext cx="7703651" cy="370622"/>
          </a:xfrm>
        </p:spPr>
        <p:txBody>
          <a:bodyPr vert="horz" lIns="68580" tIns="34290" rIns="68580" bIns="34290" rtlCol="0" anchor="t">
            <a:normAutofit lnSpcReduction="10000"/>
          </a:bodyPr>
          <a:lstStyle/>
          <a:p>
            <a:pPr algn="r">
              <a:lnSpc>
                <a:spcPct val="110000"/>
              </a:lnSpc>
            </a:pPr>
            <a:r>
              <a:rPr lang="en-US" sz="1950" dirty="0">
                <a:solidFill>
                  <a:schemeClr val="bg1"/>
                </a:solidFill>
              </a:rPr>
              <a:t>jwilce@discovery.kent.sch.uk</a:t>
            </a:r>
          </a:p>
        </p:txBody>
      </p:sp>
    </p:spTree>
    <p:extLst>
      <p:ext uri="{BB962C8B-B14F-4D97-AF65-F5344CB8AC3E}">
        <p14:creationId xmlns:p14="http://schemas.microsoft.com/office/powerpoint/2010/main" val="31100740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Medication</a:t>
            </a:r>
            <a:endParaRPr lang="en-GB" dirty="0">
              <a:solidFill>
                <a:schemeClr val="bg2"/>
              </a:solidFill>
            </a:endParaRPr>
          </a:p>
        </p:txBody>
      </p:sp>
      <p:sp>
        <p:nvSpPr>
          <p:cNvPr id="3" name="Content Placeholder 2"/>
          <p:cNvSpPr>
            <a:spLocks noGrp="1"/>
          </p:cNvSpPr>
          <p:nvPr>
            <p:ph idx="1"/>
          </p:nvPr>
        </p:nvSpPr>
        <p:spPr>
          <a:xfrm>
            <a:off x="508750" y="1340768"/>
            <a:ext cx="6711654" cy="4195481"/>
          </a:xfrm>
        </p:spPr>
        <p:txBody>
          <a:bodyPr>
            <a:normAutofit/>
          </a:bodyPr>
          <a:lstStyle/>
          <a:p>
            <a:pPr marL="0" indent="0">
              <a:buNone/>
            </a:pPr>
            <a:r>
              <a:rPr lang="en-US" sz="2400" dirty="0">
                <a:solidFill>
                  <a:schemeClr val="bg2"/>
                </a:solidFill>
              </a:rPr>
              <a:t>Please send all medication in to the office. </a:t>
            </a:r>
          </a:p>
          <a:p>
            <a:pPr marL="0" indent="0">
              <a:buNone/>
            </a:pPr>
            <a:r>
              <a:rPr lang="en-US" sz="2400" dirty="0">
                <a:solidFill>
                  <a:schemeClr val="bg2"/>
                </a:solidFill>
              </a:rPr>
              <a:t>It must not remain in your child’s bag.</a:t>
            </a:r>
            <a:endParaRPr lang="en-GB" sz="2400" dirty="0">
              <a:solidFill>
                <a:schemeClr val="bg2"/>
              </a:solidFill>
            </a:endParaRPr>
          </a:p>
        </p:txBody>
      </p:sp>
      <p:pic>
        <p:nvPicPr>
          <p:cNvPr id="3074" name="Picture 2" descr="53,186 Medicine clipart Images, Stock Photos &amp; Vector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b="6653"/>
          <a:stretch/>
        </p:blipFill>
        <p:spPr bwMode="auto">
          <a:xfrm>
            <a:off x="4227681" y="2741298"/>
            <a:ext cx="3332969" cy="2993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514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Walking Home</a:t>
            </a:r>
            <a:endParaRPr lang="en-GB" dirty="0">
              <a:solidFill>
                <a:schemeClr val="bg2"/>
              </a:solidFill>
            </a:endParaRPr>
          </a:p>
        </p:txBody>
      </p:sp>
      <p:sp>
        <p:nvSpPr>
          <p:cNvPr id="3" name="Content Placeholder 2"/>
          <p:cNvSpPr>
            <a:spLocks noGrp="1"/>
          </p:cNvSpPr>
          <p:nvPr>
            <p:ph idx="1"/>
          </p:nvPr>
        </p:nvSpPr>
        <p:spPr>
          <a:xfrm>
            <a:off x="505013" y="1268760"/>
            <a:ext cx="6711654" cy="4195481"/>
          </a:xfrm>
        </p:spPr>
        <p:txBody>
          <a:bodyPr>
            <a:normAutofit/>
          </a:bodyPr>
          <a:lstStyle/>
          <a:p>
            <a:r>
              <a:rPr lang="en-US" sz="2800" dirty="0">
                <a:solidFill>
                  <a:schemeClr val="bg2"/>
                </a:solidFill>
              </a:rPr>
              <a:t>Children in Year 5 are allowed to walk home alone – with your permission!</a:t>
            </a:r>
          </a:p>
          <a:p>
            <a:r>
              <a:rPr lang="en-US" sz="2800" dirty="0">
                <a:solidFill>
                  <a:schemeClr val="bg2"/>
                </a:solidFill>
              </a:rPr>
              <a:t>We will need written permission from you to be able to </a:t>
            </a:r>
            <a:r>
              <a:rPr lang="en-US" sz="2800" dirty="0" err="1">
                <a:solidFill>
                  <a:schemeClr val="bg2"/>
                </a:solidFill>
              </a:rPr>
              <a:t>authorise</a:t>
            </a:r>
            <a:r>
              <a:rPr lang="en-US" sz="2800" dirty="0">
                <a:solidFill>
                  <a:schemeClr val="bg2"/>
                </a:solidFill>
              </a:rPr>
              <a:t> this.</a:t>
            </a:r>
          </a:p>
          <a:p>
            <a:r>
              <a:rPr lang="en-US" sz="2800" dirty="0">
                <a:solidFill>
                  <a:schemeClr val="bg2"/>
                </a:solidFill>
              </a:rPr>
              <a:t>Please also inform us if any other adults will be collecting your child.</a:t>
            </a:r>
            <a:endParaRPr lang="en-GB" sz="2800" dirty="0">
              <a:solidFill>
                <a:schemeClr val="bg2"/>
              </a:solidFill>
            </a:endParaRPr>
          </a:p>
        </p:txBody>
      </p:sp>
      <p:pic>
        <p:nvPicPr>
          <p:cNvPr id="4" name="Picture 3" descr="Boy Running Vector Young · Free image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3366500"/>
            <a:ext cx="3476160" cy="2780928"/>
          </a:xfrm>
          <a:prstGeom prst="rect">
            <a:avLst/>
          </a:prstGeom>
        </p:spPr>
      </p:pic>
    </p:spTree>
    <p:extLst>
      <p:ext uri="{BB962C8B-B14F-4D97-AF65-F5344CB8AC3E}">
        <p14:creationId xmlns:p14="http://schemas.microsoft.com/office/powerpoint/2010/main" val="3239561262"/>
      </p:ext>
    </p:extLst>
  </p:cSld>
  <p:clrMapOvr>
    <a:masterClrMapping/>
  </p:clrMapOvr>
  <mc:AlternateContent xmlns:mc="http://schemas.openxmlformats.org/markup-compatibility/2006" xmlns:p14="http://schemas.microsoft.com/office/powerpoint/2010/main">
    <mc:Choice Requires="p14">
      <p:transition spd="slow" p14:dur="2000" advTm="13272"/>
    </mc:Choice>
    <mc:Fallback xmlns="">
      <p:transition spd="slow" advTm="13272"/>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Class Webpage</a:t>
            </a:r>
            <a:endParaRPr lang="en-GB" dirty="0">
              <a:solidFill>
                <a:schemeClr val="bg2"/>
              </a:solidFill>
            </a:endParaRPr>
          </a:p>
        </p:txBody>
      </p:sp>
      <p:sp>
        <p:nvSpPr>
          <p:cNvPr id="3" name="Content Placeholder 2"/>
          <p:cNvSpPr>
            <a:spLocks noGrp="1"/>
          </p:cNvSpPr>
          <p:nvPr>
            <p:ph idx="1"/>
          </p:nvPr>
        </p:nvSpPr>
        <p:spPr/>
        <p:txBody>
          <a:bodyPr/>
          <a:lstStyle/>
          <a:p>
            <a:pPr marL="0" indent="0">
              <a:buNone/>
            </a:pPr>
            <a:r>
              <a:rPr lang="en-US" dirty="0">
                <a:solidFill>
                  <a:schemeClr val="bg2"/>
                </a:solidFill>
              </a:rPr>
              <a:t>Information about your child’s class and curriculum can be found on the following webpage:</a:t>
            </a:r>
            <a:endParaRPr lang="en-GB" dirty="0">
              <a:solidFill>
                <a:schemeClr val="bg2"/>
              </a:solidFill>
              <a:hlinkClick r:id="rId2"/>
            </a:endParaRPr>
          </a:p>
          <a:p>
            <a:pPr marL="0" indent="0">
              <a:buNone/>
            </a:pPr>
            <a:endParaRPr lang="en-GB" dirty="0">
              <a:solidFill>
                <a:schemeClr val="bg2"/>
              </a:solidFill>
              <a:hlinkClick r:id="rId2"/>
            </a:endParaRPr>
          </a:p>
          <a:p>
            <a:pPr marL="0" indent="0">
              <a:buNone/>
            </a:pPr>
            <a:r>
              <a:rPr lang="en-GB" dirty="0">
                <a:solidFill>
                  <a:schemeClr val="bg2"/>
                </a:solidFill>
                <a:hlinkClick r:id="rId2"/>
              </a:rPr>
              <a:t>https://www.discovery.kent.sch.uk/year-groups/year-5/</a:t>
            </a:r>
            <a:endParaRPr lang="en-GB" dirty="0">
              <a:solidFill>
                <a:schemeClr val="bg2"/>
              </a:solidFill>
            </a:endParaRPr>
          </a:p>
          <a:p>
            <a:pPr marL="0" indent="0">
              <a:buNone/>
            </a:pPr>
            <a:endParaRPr lang="en-US" dirty="0">
              <a:solidFill>
                <a:schemeClr val="bg2"/>
              </a:solidFill>
            </a:endParaRPr>
          </a:p>
          <a:p>
            <a:pPr marL="0" indent="0">
              <a:buNone/>
            </a:pPr>
            <a:r>
              <a:rPr lang="en-US" dirty="0">
                <a:solidFill>
                  <a:schemeClr val="bg2"/>
                </a:solidFill>
              </a:rPr>
              <a:t>Learning updates can be found:</a:t>
            </a:r>
          </a:p>
          <a:p>
            <a:pPr marL="0" indent="0">
              <a:buNone/>
            </a:pPr>
            <a:r>
              <a:rPr lang="en-US" dirty="0">
                <a:solidFill>
                  <a:schemeClr val="bg2"/>
                </a:solidFill>
                <a:hlinkClick r:id="rId3"/>
              </a:rPr>
              <a:t>https://www.discovery.kent.sch.uk/curriculum/learning-updates/year-5-learning-updates/</a:t>
            </a:r>
            <a:endParaRPr lang="en-US" dirty="0">
              <a:solidFill>
                <a:schemeClr val="bg2"/>
              </a:solidFill>
            </a:endParaRPr>
          </a:p>
          <a:p>
            <a:pPr marL="0" indent="0">
              <a:buNone/>
            </a:pPr>
            <a:endParaRPr lang="en-US" dirty="0">
              <a:solidFill>
                <a:schemeClr val="bg2"/>
              </a:solidFill>
            </a:endParaRPr>
          </a:p>
        </p:txBody>
      </p:sp>
    </p:spTree>
    <p:extLst>
      <p:ext uri="{BB962C8B-B14F-4D97-AF65-F5344CB8AC3E}">
        <p14:creationId xmlns:p14="http://schemas.microsoft.com/office/powerpoint/2010/main" val="6789576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Reporting absences</a:t>
            </a:r>
            <a:endParaRPr lang="en-GB" dirty="0">
              <a:solidFill>
                <a:schemeClr val="bg2"/>
              </a:solidFill>
            </a:endParaRPr>
          </a:p>
        </p:txBody>
      </p:sp>
      <p:sp>
        <p:nvSpPr>
          <p:cNvPr id="3" name="Content Placeholder 2"/>
          <p:cNvSpPr>
            <a:spLocks noGrp="1"/>
          </p:cNvSpPr>
          <p:nvPr>
            <p:ph idx="1"/>
          </p:nvPr>
        </p:nvSpPr>
        <p:spPr>
          <a:xfrm>
            <a:off x="611560" y="1412776"/>
            <a:ext cx="6711654" cy="4195481"/>
          </a:xfrm>
        </p:spPr>
        <p:txBody>
          <a:bodyPr/>
          <a:lstStyle/>
          <a:p>
            <a:r>
              <a:rPr lang="en-US" dirty="0">
                <a:solidFill>
                  <a:schemeClr val="bg2"/>
                </a:solidFill>
              </a:rPr>
              <a:t>Please inform the school office if your child will be absent.</a:t>
            </a:r>
          </a:p>
          <a:p>
            <a:r>
              <a:rPr lang="en-US" dirty="0">
                <a:solidFill>
                  <a:schemeClr val="bg2"/>
                </a:solidFill>
              </a:rPr>
              <a:t>The best way to do this is via email.</a:t>
            </a:r>
          </a:p>
          <a:p>
            <a:r>
              <a:rPr lang="en-US" dirty="0">
                <a:solidFill>
                  <a:schemeClr val="bg2"/>
                </a:solidFill>
              </a:rPr>
              <a:t>The school office’s email is: </a:t>
            </a:r>
            <a:r>
              <a:rPr lang="en-US" dirty="0">
                <a:solidFill>
                  <a:schemeClr val="bg2"/>
                </a:solidFill>
                <a:hlinkClick r:id="rId2"/>
              </a:rPr>
              <a:t>office@discovery.kent.sch.uk</a:t>
            </a:r>
            <a:endParaRPr lang="en-US" dirty="0">
              <a:solidFill>
                <a:schemeClr val="bg2"/>
              </a:solidFill>
            </a:endParaRPr>
          </a:p>
          <a:p>
            <a:endParaRPr lang="en-GB" dirty="0">
              <a:solidFill>
                <a:schemeClr val="bg2"/>
              </a:solidFill>
            </a:endParaRPr>
          </a:p>
        </p:txBody>
      </p:sp>
      <p:pic>
        <p:nvPicPr>
          <p:cNvPr id="4100" name="Picture 4" descr="Email SVG Mail Eps Mail Symbol Email Clipart Email Button - Etsy U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852936"/>
            <a:ext cx="3197002" cy="3197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7535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8160" y="260648"/>
            <a:ext cx="7055380" cy="1400530"/>
          </a:xfrm>
        </p:spPr>
        <p:txBody>
          <a:bodyPr/>
          <a:lstStyle/>
          <a:p>
            <a:r>
              <a:rPr lang="en-GB" dirty="0">
                <a:solidFill>
                  <a:schemeClr val="bg2"/>
                </a:solidFill>
              </a:rPr>
              <a:t>Communication </a:t>
            </a:r>
          </a:p>
        </p:txBody>
      </p:sp>
      <p:sp>
        <p:nvSpPr>
          <p:cNvPr id="5" name="Content Placeholder 4"/>
          <p:cNvSpPr>
            <a:spLocks noGrp="1"/>
          </p:cNvSpPr>
          <p:nvPr>
            <p:ph idx="1"/>
          </p:nvPr>
        </p:nvSpPr>
        <p:spPr>
          <a:xfrm>
            <a:off x="323528" y="1062060"/>
            <a:ext cx="7416824" cy="5406366"/>
          </a:xfrm>
        </p:spPr>
        <p:txBody>
          <a:bodyPr>
            <a:normAutofit fontScale="40000" lnSpcReduction="20000"/>
          </a:bodyPr>
          <a:lstStyle/>
          <a:p>
            <a:pPr algn="just">
              <a:lnSpc>
                <a:spcPct val="120000"/>
              </a:lnSpc>
              <a:spcBef>
                <a:spcPts val="600"/>
              </a:spcBef>
            </a:pPr>
            <a:r>
              <a:rPr lang="en-GB" sz="4600" dirty="0">
                <a:solidFill>
                  <a:schemeClr val="bg2"/>
                </a:solidFill>
              </a:rPr>
              <a:t>As a school we welcome communication from our parents.  If you have any concerns, we would much rather answer them directly as soon as possible. This could be done through email, a face to face conversation or a telephone call. Please always contact your child’s Class Teacher in the first instance.</a:t>
            </a:r>
          </a:p>
          <a:p>
            <a:pPr marL="0" indent="0" algn="just">
              <a:lnSpc>
                <a:spcPct val="120000"/>
              </a:lnSpc>
              <a:spcBef>
                <a:spcPts val="600"/>
              </a:spcBef>
              <a:buNone/>
            </a:pPr>
            <a:r>
              <a:rPr lang="en-GB" sz="4600" dirty="0">
                <a:solidFill>
                  <a:schemeClr val="bg2"/>
                </a:solidFill>
              </a:rPr>
              <a:t> </a:t>
            </a:r>
          </a:p>
          <a:p>
            <a:pPr algn="just">
              <a:lnSpc>
                <a:spcPct val="120000"/>
              </a:lnSpc>
              <a:spcBef>
                <a:spcPts val="600"/>
              </a:spcBef>
            </a:pPr>
            <a:r>
              <a:rPr lang="en-GB" sz="4600" dirty="0">
                <a:solidFill>
                  <a:schemeClr val="bg2"/>
                </a:solidFill>
              </a:rPr>
              <a:t>Emails will be answered Monday – Friday, between the hours of 7:30am – 5pm.</a:t>
            </a:r>
          </a:p>
          <a:p>
            <a:pPr marL="0" indent="0" algn="just">
              <a:lnSpc>
                <a:spcPct val="120000"/>
              </a:lnSpc>
              <a:spcBef>
                <a:spcPts val="600"/>
              </a:spcBef>
              <a:buNone/>
            </a:pPr>
            <a:endParaRPr lang="en-GB" sz="4600" dirty="0">
              <a:solidFill>
                <a:schemeClr val="bg2"/>
              </a:solidFill>
            </a:endParaRPr>
          </a:p>
          <a:p>
            <a:pPr algn="just">
              <a:lnSpc>
                <a:spcPct val="120000"/>
              </a:lnSpc>
              <a:spcBef>
                <a:spcPts val="600"/>
              </a:spcBef>
            </a:pPr>
            <a:r>
              <a:rPr lang="en-GB" sz="4600" dirty="0">
                <a:solidFill>
                  <a:schemeClr val="bg2"/>
                </a:solidFill>
              </a:rPr>
              <a:t>Staff will respond to emails within 48 hours. If the email appears to be a complex matter, we will either phone you or invite you to come into school and meet with us. </a:t>
            </a:r>
            <a:r>
              <a:rPr lang="en-GB" sz="4600" b="1" dirty="0">
                <a:solidFill>
                  <a:schemeClr val="bg2"/>
                </a:solidFill>
              </a:rPr>
              <a:t>Please include both teachers if your child is in Johnson.</a:t>
            </a:r>
          </a:p>
          <a:p>
            <a:pPr algn="just">
              <a:lnSpc>
                <a:spcPct val="120000"/>
              </a:lnSpc>
              <a:spcBef>
                <a:spcPts val="600"/>
              </a:spcBef>
            </a:pPr>
            <a:endParaRPr lang="en-GB" sz="4600" dirty="0">
              <a:solidFill>
                <a:schemeClr val="bg2"/>
              </a:solidFill>
            </a:endParaRPr>
          </a:p>
          <a:p>
            <a:pPr algn="just">
              <a:lnSpc>
                <a:spcPct val="120000"/>
              </a:lnSpc>
              <a:spcBef>
                <a:spcPts val="600"/>
              </a:spcBef>
            </a:pPr>
            <a:r>
              <a:rPr lang="en-GB" sz="4600" dirty="0">
                <a:solidFill>
                  <a:schemeClr val="bg2"/>
                </a:solidFill>
              </a:rPr>
              <a:t>If your enquiry is urgent please telephone the school office during the school day. </a:t>
            </a:r>
          </a:p>
          <a:p>
            <a:endParaRPr lang="en-GB" dirty="0">
              <a:solidFill>
                <a:schemeClr val="bg2"/>
              </a:solidFill>
            </a:endParaRPr>
          </a:p>
        </p:txBody>
      </p:sp>
      <p:pic>
        <p:nvPicPr>
          <p:cNvPr id="1026" name="Picture 2" descr="C:\Users\Tina\AppData\Local\Microsoft\Windows\Temporary Internet Files\Content.IE5\MONTBKB3\email-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5301208"/>
            <a:ext cx="1283551" cy="1362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35431"/>
      </p:ext>
    </p:extLst>
  </p:cSld>
  <p:clrMapOvr>
    <a:masterClrMapping/>
  </p:clrMapOvr>
  <mc:AlternateContent xmlns:mc="http://schemas.openxmlformats.org/markup-compatibility/2006" xmlns:p14="http://schemas.microsoft.com/office/powerpoint/2010/main">
    <mc:Choice Requires="p14">
      <p:transition spd="slow" p14:dur="2000" advTm="45570"/>
    </mc:Choice>
    <mc:Fallback xmlns="">
      <p:transition spd="slow" advTm="4557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988" y="-70310"/>
            <a:ext cx="8229600" cy="1143000"/>
          </a:xfrm>
        </p:spPr>
        <p:txBody>
          <a:bodyPr/>
          <a:lstStyle/>
          <a:p>
            <a:r>
              <a:rPr lang="en-GB" dirty="0">
                <a:solidFill>
                  <a:schemeClr val="bg2"/>
                </a:solidFill>
              </a:rPr>
              <a:t>Secondary Transfer</a:t>
            </a:r>
          </a:p>
        </p:txBody>
      </p:sp>
      <p:sp>
        <p:nvSpPr>
          <p:cNvPr id="3" name="Content Placeholder 2"/>
          <p:cNvSpPr>
            <a:spLocks noGrp="1"/>
          </p:cNvSpPr>
          <p:nvPr>
            <p:ph idx="1"/>
          </p:nvPr>
        </p:nvSpPr>
        <p:spPr>
          <a:xfrm>
            <a:off x="323528" y="1072690"/>
            <a:ext cx="8229600" cy="4525963"/>
          </a:xfrm>
        </p:spPr>
        <p:txBody>
          <a:bodyPr>
            <a:noAutofit/>
          </a:bodyPr>
          <a:lstStyle/>
          <a:p>
            <a:pPr marL="0" indent="0">
              <a:buNone/>
            </a:pPr>
            <a:r>
              <a:rPr lang="en-GB" sz="1800" dirty="0">
                <a:solidFill>
                  <a:schemeClr val="bg2"/>
                </a:solidFill>
              </a:rPr>
              <a:t>Now is the time to start thinking about secondary transfer for your child, you could:</a:t>
            </a:r>
          </a:p>
          <a:p>
            <a:pPr>
              <a:buFontTx/>
              <a:buChar char="-"/>
            </a:pPr>
            <a:r>
              <a:rPr lang="en-GB" sz="1800" dirty="0">
                <a:solidFill>
                  <a:schemeClr val="bg2"/>
                </a:solidFill>
              </a:rPr>
              <a:t>Look on secondary school websites to ‘get a feel’ for each school.</a:t>
            </a:r>
          </a:p>
          <a:p>
            <a:pPr>
              <a:buFontTx/>
              <a:buChar char="-"/>
            </a:pPr>
            <a:r>
              <a:rPr lang="en-GB" sz="1800" dirty="0">
                <a:solidFill>
                  <a:schemeClr val="bg2"/>
                </a:solidFill>
              </a:rPr>
              <a:t>Look on secondary school websites to identify if there are any experience days offered at that school that may interest your child.  These normally take place in the summer term in Year 5.</a:t>
            </a:r>
          </a:p>
          <a:p>
            <a:pPr>
              <a:buFontTx/>
              <a:buChar char="-"/>
            </a:pPr>
            <a:r>
              <a:rPr lang="en-GB" sz="1800" dirty="0">
                <a:solidFill>
                  <a:schemeClr val="bg2"/>
                </a:solidFill>
              </a:rPr>
              <a:t>Later in the year, there will be a meeting for all Year 5 parents to discuss secondary transfer and the Kent Test registration process. This process is usually during July and children usually sit the test in the first few days of Year 6.</a:t>
            </a:r>
          </a:p>
          <a:p>
            <a:pPr>
              <a:buFontTx/>
              <a:buChar char="-"/>
            </a:pPr>
            <a:r>
              <a:rPr lang="en-GB" sz="1800" dirty="0">
                <a:solidFill>
                  <a:schemeClr val="bg2"/>
                </a:solidFill>
              </a:rPr>
              <a:t>If you have any further questions then Miss </a:t>
            </a:r>
            <a:r>
              <a:rPr lang="en-GB" sz="1800" dirty="0" err="1">
                <a:solidFill>
                  <a:schemeClr val="bg2"/>
                </a:solidFill>
              </a:rPr>
              <a:t>Wilce</a:t>
            </a:r>
            <a:r>
              <a:rPr lang="en-GB" sz="1800" dirty="0">
                <a:solidFill>
                  <a:schemeClr val="bg2"/>
                </a:solidFill>
              </a:rPr>
              <a:t> will be happy to answer them for you.</a:t>
            </a:r>
          </a:p>
          <a:p>
            <a:pPr marL="0" indent="0">
              <a:buNone/>
            </a:pPr>
            <a:endParaRPr lang="en-GB" sz="1800" dirty="0">
              <a:solidFill>
                <a:schemeClr val="bg2"/>
              </a:solidFill>
            </a:endParaRPr>
          </a:p>
          <a:p>
            <a:pPr>
              <a:buFontTx/>
              <a:buChar char="-"/>
            </a:pPr>
            <a:endParaRPr lang="en-GB" sz="1800" dirty="0">
              <a:solidFill>
                <a:schemeClr val="bg2"/>
              </a:solidFill>
            </a:endParaRPr>
          </a:p>
        </p:txBody>
      </p:sp>
      <p:pic>
        <p:nvPicPr>
          <p:cNvPr id="4" name="Picture 3" descr="&lt;strong&gt;School&lt;/strong&gt; Building Vector &lt;strong&gt;Clipart&lt;/strong&gt; image - Free stock photo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6311" y="4813323"/>
            <a:ext cx="2784033" cy="1570659"/>
          </a:xfrm>
          <a:prstGeom prst="rect">
            <a:avLst/>
          </a:prstGeom>
        </p:spPr>
      </p:pic>
    </p:spTree>
    <p:extLst>
      <p:ext uri="{BB962C8B-B14F-4D97-AF65-F5344CB8AC3E}">
        <p14:creationId xmlns:p14="http://schemas.microsoft.com/office/powerpoint/2010/main" val="993601461"/>
      </p:ext>
    </p:extLst>
  </p:cSld>
  <p:clrMapOvr>
    <a:masterClrMapping/>
  </p:clrMapOvr>
  <mc:AlternateContent xmlns:mc="http://schemas.openxmlformats.org/markup-compatibility/2006" xmlns:p14="http://schemas.microsoft.com/office/powerpoint/2010/main">
    <mc:Choice Requires="p14">
      <p:transition spd="slow" p14:dur="2000" advTm="36670"/>
    </mc:Choice>
    <mc:Fallback xmlns="">
      <p:transition spd="slow" advTm="3667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212"/>
            <a:ext cx="8712334" cy="1143000"/>
          </a:xfrm>
        </p:spPr>
        <p:txBody>
          <a:bodyPr/>
          <a:lstStyle/>
          <a:p>
            <a:pPr algn="ctr"/>
            <a:r>
              <a:rPr lang="en-GB" sz="4400" u="sng" dirty="0">
                <a:solidFill>
                  <a:schemeClr val="bg2"/>
                </a:solidFill>
              </a:rPr>
              <a:t>Staffing</a:t>
            </a:r>
          </a:p>
        </p:txBody>
      </p:sp>
      <p:sp>
        <p:nvSpPr>
          <p:cNvPr id="5" name="Rectangle 4"/>
          <p:cNvSpPr/>
          <p:nvPr/>
        </p:nvSpPr>
        <p:spPr>
          <a:xfrm>
            <a:off x="457199" y="1440902"/>
            <a:ext cx="3898777" cy="2308324"/>
          </a:xfrm>
          <a:prstGeom prst="rect">
            <a:avLst/>
          </a:prstGeom>
          <a:ln>
            <a:solidFill>
              <a:schemeClr val="accent1"/>
            </a:solidFill>
          </a:ln>
        </p:spPr>
        <p:txBody>
          <a:bodyPr wrap="square">
            <a:spAutoFit/>
          </a:bodyPr>
          <a:lstStyle/>
          <a:p>
            <a:r>
              <a:rPr lang="en-GB" b="1" dirty="0">
                <a:solidFill>
                  <a:schemeClr val="bg2"/>
                </a:solidFill>
                <a:latin typeface="+mj-lt"/>
              </a:rPr>
              <a:t>Johnson</a:t>
            </a:r>
          </a:p>
          <a:p>
            <a:r>
              <a:rPr lang="en-GB" dirty="0">
                <a:solidFill>
                  <a:schemeClr val="bg2"/>
                </a:solidFill>
                <a:latin typeface="+mj-lt"/>
              </a:rPr>
              <a:t>Class Teachers:</a:t>
            </a:r>
          </a:p>
          <a:p>
            <a:r>
              <a:rPr lang="en-GB" dirty="0">
                <a:solidFill>
                  <a:schemeClr val="bg2"/>
                </a:solidFill>
                <a:latin typeface="+mj-lt"/>
              </a:rPr>
              <a:t>Miss Talbot and Miss Beard</a:t>
            </a:r>
          </a:p>
          <a:p>
            <a:r>
              <a:rPr lang="en-GB" dirty="0">
                <a:solidFill>
                  <a:schemeClr val="bg2"/>
                </a:solidFill>
                <a:latin typeface="+mj-lt"/>
              </a:rPr>
              <a:t>Teaching Assistant:</a:t>
            </a:r>
          </a:p>
          <a:p>
            <a:r>
              <a:rPr lang="en-GB" dirty="0">
                <a:solidFill>
                  <a:schemeClr val="bg2"/>
                </a:solidFill>
                <a:latin typeface="+mj-lt"/>
              </a:rPr>
              <a:t>Miss Smith</a:t>
            </a:r>
          </a:p>
          <a:p>
            <a:r>
              <a:rPr lang="en-GB" dirty="0">
                <a:solidFill>
                  <a:schemeClr val="bg2"/>
                </a:solidFill>
                <a:latin typeface="+mj-lt"/>
              </a:rPr>
              <a:t>Email address:</a:t>
            </a:r>
          </a:p>
          <a:p>
            <a:r>
              <a:rPr lang="en-GB" dirty="0">
                <a:solidFill>
                  <a:schemeClr val="bg2"/>
                </a:solidFill>
                <a:latin typeface="+mj-lt"/>
                <a:hlinkClick r:id="rId3"/>
              </a:rPr>
              <a:t>tbeard@discovery.kent.sch.uk</a:t>
            </a:r>
            <a:endParaRPr lang="en-GB" dirty="0">
              <a:solidFill>
                <a:schemeClr val="bg2"/>
              </a:solidFill>
              <a:latin typeface="+mj-lt"/>
            </a:endParaRPr>
          </a:p>
          <a:p>
            <a:r>
              <a:rPr lang="en-GB" u="sng" dirty="0">
                <a:solidFill>
                  <a:srgbClr val="0000FF"/>
                </a:solidFill>
                <a:latin typeface="+mj-lt"/>
              </a:rPr>
              <a:t>ntalbot@discovery.kent.sch.uk</a:t>
            </a:r>
          </a:p>
        </p:txBody>
      </p:sp>
      <p:pic>
        <p:nvPicPr>
          <p:cNvPr id="2051" name="Picture 2"/>
          <p:cNvPicPr>
            <a:picLocks/>
          </p:cNvPicPr>
          <p:nvPr/>
        </p:nvPicPr>
        <p:blipFill>
          <a:blip r:embed="rId4">
            <a:extLst>
              <a:ext uri="{28A0092B-C50C-407E-A947-70E740481C1C}">
                <a14:useLocalDpi xmlns:a14="http://schemas.microsoft.com/office/drawing/2010/main" val="0"/>
              </a:ext>
            </a:extLst>
          </a:blip>
          <a:srcRect l="35397" t="21272" r="36018" b="14615"/>
          <a:stretch>
            <a:fillRect/>
          </a:stretch>
        </p:blipFill>
        <p:spPr bwMode="auto">
          <a:xfrm>
            <a:off x="4788023" y="1458190"/>
            <a:ext cx="1752797" cy="2057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4932039" y="3645024"/>
            <a:ext cx="1905797" cy="369332"/>
          </a:xfrm>
          <a:prstGeom prst="rect">
            <a:avLst/>
          </a:prstGeom>
          <a:noFill/>
        </p:spPr>
        <p:txBody>
          <a:bodyPr wrap="square" rtlCol="0">
            <a:spAutoFit/>
          </a:bodyPr>
          <a:lstStyle/>
          <a:p>
            <a:r>
              <a:rPr lang="en-US" dirty="0">
                <a:solidFill>
                  <a:schemeClr val="bg2"/>
                </a:solidFill>
                <a:latin typeface="+mj-lt"/>
              </a:rPr>
              <a:t>Miss Talbot</a:t>
            </a:r>
            <a:endParaRPr lang="en-GB" dirty="0">
              <a:solidFill>
                <a:schemeClr val="bg2"/>
              </a:solidFill>
              <a:latin typeface="+mj-lt"/>
            </a:endParaRPr>
          </a:p>
        </p:txBody>
      </p:sp>
      <p:sp>
        <p:nvSpPr>
          <p:cNvPr id="15" name="TextBox 14"/>
          <p:cNvSpPr txBox="1"/>
          <p:nvPr/>
        </p:nvSpPr>
        <p:spPr>
          <a:xfrm>
            <a:off x="6907171" y="3654354"/>
            <a:ext cx="1905797" cy="369332"/>
          </a:xfrm>
          <a:prstGeom prst="rect">
            <a:avLst/>
          </a:prstGeom>
          <a:noFill/>
        </p:spPr>
        <p:txBody>
          <a:bodyPr wrap="square" rtlCol="0">
            <a:spAutoFit/>
          </a:bodyPr>
          <a:lstStyle/>
          <a:p>
            <a:pPr algn="ctr"/>
            <a:r>
              <a:rPr lang="en-US" dirty="0">
                <a:solidFill>
                  <a:schemeClr val="bg2"/>
                </a:solidFill>
                <a:latin typeface="+mj-lt"/>
              </a:rPr>
              <a:t>Miss Beard</a:t>
            </a:r>
            <a:endParaRPr lang="en-GB" dirty="0">
              <a:solidFill>
                <a:schemeClr val="bg2"/>
              </a:solidFill>
              <a:latin typeface="+mj-lt"/>
            </a:endParaRPr>
          </a:p>
        </p:txBody>
      </p:sp>
      <p:sp>
        <p:nvSpPr>
          <p:cNvPr id="16" name="TextBox 15"/>
          <p:cNvSpPr txBox="1"/>
          <p:nvPr/>
        </p:nvSpPr>
        <p:spPr>
          <a:xfrm>
            <a:off x="733608" y="6144252"/>
            <a:ext cx="1905797" cy="369332"/>
          </a:xfrm>
          <a:prstGeom prst="rect">
            <a:avLst/>
          </a:prstGeom>
          <a:noFill/>
        </p:spPr>
        <p:txBody>
          <a:bodyPr wrap="square" rtlCol="0">
            <a:spAutoFit/>
          </a:bodyPr>
          <a:lstStyle/>
          <a:p>
            <a:pPr algn="ctr"/>
            <a:r>
              <a:rPr lang="en-US" dirty="0">
                <a:solidFill>
                  <a:schemeClr val="bg2"/>
                </a:solidFill>
                <a:latin typeface="+mj-lt"/>
              </a:rPr>
              <a:t>Miss Smith</a:t>
            </a:r>
            <a:endParaRPr lang="en-GB" dirty="0">
              <a:solidFill>
                <a:schemeClr val="bg2"/>
              </a:solidFill>
              <a:latin typeface="+mj-lt"/>
            </a:endParaRPr>
          </a:p>
        </p:txBody>
      </p:sp>
      <p:pic>
        <p:nvPicPr>
          <p:cNvPr id="11" name="Picture 10">
            <a:extLst>
              <a:ext uri="{FF2B5EF4-FFF2-40B4-BE49-F238E27FC236}">
                <a16:creationId xmlns:a16="http://schemas.microsoft.com/office/drawing/2014/main" id="{1919A196-CAD4-4CC3-9F75-3A7BA83D71C2}"/>
              </a:ext>
            </a:extLst>
          </p:cNvPr>
          <p:cNvPicPr/>
          <p:nvPr/>
        </p:nvPicPr>
        <p:blipFill rotWithShape="1">
          <a:blip r:embed="rId5">
            <a:extLst>
              <a:ext uri="{28A0092B-C50C-407E-A947-70E740481C1C}">
                <a14:useLocalDpi xmlns:a14="http://schemas.microsoft.com/office/drawing/2010/main" val="0"/>
              </a:ext>
            </a:extLst>
          </a:blip>
          <a:srcRect l="33403" t="29852" r="47153" b="15764"/>
          <a:stretch/>
        </p:blipFill>
        <p:spPr bwMode="auto">
          <a:xfrm>
            <a:off x="6837836" y="1440902"/>
            <a:ext cx="1728996" cy="2066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A12D46B4-04DD-41E1-ABDE-D771D39F6E15}"/>
              </a:ext>
            </a:extLst>
          </p:cNvPr>
          <p:cNvPicPr/>
          <p:nvPr/>
        </p:nvPicPr>
        <p:blipFill rotWithShape="1">
          <a:blip r:embed="rId6" cstate="print">
            <a:extLst>
              <a:ext uri="{28A0092B-C50C-407E-A947-70E740481C1C}">
                <a14:useLocalDpi xmlns:a14="http://schemas.microsoft.com/office/drawing/2010/main" val="0"/>
              </a:ext>
            </a:extLst>
          </a:blip>
          <a:srcRect l="12030" t="26512" r="17974"/>
          <a:stretch/>
        </p:blipFill>
        <p:spPr bwMode="auto">
          <a:xfrm>
            <a:off x="966427" y="4028238"/>
            <a:ext cx="1440160" cy="2116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8066A1CD-5140-4372-9EBA-705B6719390E}"/>
              </a:ext>
            </a:extLst>
          </p:cNvPr>
          <p:cNvSpPr txBox="1"/>
          <p:nvPr/>
        </p:nvSpPr>
        <p:spPr>
          <a:xfrm>
            <a:off x="2751081" y="6144252"/>
            <a:ext cx="1905797" cy="369332"/>
          </a:xfrm>
          <a:prstGeom prst="rect">
            <a:avLst/>
          </a:prstGeom>
          <a:noFill/>
        </p:spPr>
        <p:txBody>
          <a:bodyPr wrap="square" rtlCol="0">
            <a:spAutoFit/>
          </a:bodyPr>
          <a:lstStyle/>
          <a:p>
            <a:pPr algn="ctr"/>
            <a:r>
              <a:rPr lang="en-US" dirty="0">
                <a:solidFill>
                  <a:schemeClr val="bg2"/>
                </a:solidFill>
                <a:latin typeface="+mj-lt"/>
              </a:rPr>
              <a:t>Miss Whiting</a:t>
            </a:r>
            <a:endParaRPr lang="en-GB" dirty="0">
              <a:solidFill>
                <a:schemeClr val="bg2"/>
              </a:solidFill>
              <a:latin typeface="+mj-lt"/>
            </a:endParaRPr>
          </a:p>
        </p:txBody>
      </p:sp>
      <p:pic>
        <p:nvPicPr>
          <p:cNvPr id="1026" name="Picture 2" descr="Image preview">
            <a:extLst>
              <a:ext uri="{FF2B5EF4-FFF2-40B4-BE49-F238E27FC236}">
                <a16:creationId xmlns:a16="http://schemas.microsoft.com/office/drawing/2014/main" id="{C881BEC7-61A0-4AB5-B027-AB5822EDE8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83898" y="4014356"/>
            <a:ext cx="1587011" cy="2116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2361884"/>
      </p:ext>
    </p:extLst>
  </p:cSld>
  <p:clrMapOvr>
    <a:masterClrMapping/>
  </p:clrMapOvr>
  <mc:AlternateContent xmlns:mc="http://schemas.openxmlformats.org/markup-compatibility/2006" xmlns:p14="http://schemas.microsoft.com/office/powerpoint/2010/main">
    <mc:Choice Requires="p14">
      <p:transition spd="slow" p14:dur="2000" advTm="10594"/>
    </mc:Choice>
    <mc:Fallback xmlns="">
      <p:transition spd="slow" advTm="10594"/>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t;strong&gt;Thank&lt;/strong&gt; &lt;strong&gt;You&lt;/strong&gt; - Handwriting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5" name="Title 4"/>
          <p:cNvSpPr>
            <a:spLocks noGrp="1"/>
          </p:cNvSpPr>
          <p:nvPr>
            <p:ph type="title"/>
          </p:nvPr>
        </p:nvSpPr>
        <p:spPr>
          <a:xfrm>
            <a:off x="107504" y="3717032"/>
            <a:ext cx="7055380" cy="1400530"/>
          </a:xfrm>
        </p:spPr>
        <p:txBody>
          <a:bodyPr/>
          <a:lstStyle/>
          <a:p>
            <a:r>
              <a:rPr lang="en-US" dirty="0">
                <a:solidFill>
                  <a:schemeClr val="bg2"/>
                </a:solidFill>
              </a:rPr>
              <a:t>Any questions? </a:t>
            </a:r>
            <a:r>
              <a:rPr lang="en-US" dirty="0">
                <a:solidFill>
                  <a:schemeClr val="bg2"/>
                </a:solidFill>
                <a:sym typeface="Wingdings" panose="05000000000000000000" pitchFamily="2" charset="2"/>
              </a:rPr>
              <a:t></a:t>
            </a:r>
            <a:endParaRPr lang="en-GB" dirty="0">
              <a:solidFill>
                <a:schemeClr val="bg2"/>
              </a:solidFill>
            </a:endParaRPr>
          </a:p>
        </p:txBody>
      </p:sp>
    </p:spTree>
    <p:extLst>
      <p:ext uri="{BB962C8B-B14F-4D97-AF65-F5344CB8AC3E}">
        <p14:creationId xmlns:p14="http://schemas.microsoft.com/office/powerpoint/2010/main" val="733880993"/>
      </p:ext>
    </p:extLst>
  </p:cSld>
  <p:clrMapOvr>
    <a:masterClrMapping/>
  </p:clrMapOvr>
  <mc:AlternateContent xmlns:mc="http://schemas.openxmlformats.org/markup-compatibility/2006" xmlns:p14="http://schemas.microsoft.com/office/powerpoint/2010/main">
    <mc:Choice Requires="p14">
      <p:transition spd="slow" p14:dur="2000" advTm="4845"/>
    </mc:Choice>
    <mc:Fallback xmlns="">
      <p:transition spd="slow" advTm="4845"/>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212"/>
            <a:ext cx="8229600" cy="1143000"/>
          </a:xfrm>
        </p:spPr>
        <p:txBody>
          <a:bodyPr/>
          <a:lstStyle/>
          <a:p>
            <a:pPr algn="ctr"/>
            <a:r>
              <a:rPr lang="en-GB" sz="4400" u="sng" dirty="0">
                <a:solidFill>
                  <a:schemeClr val="bg2"/>
                </a:solidFill>
              </a:rPr>
              <a:t>Staffing</a:t>
            </a:r>
          </a:p>
        </p:txBody>
      </p:sp>
      <p:sp>
        <p:nvSpPr>
          <p:cNvPr id="4" name="Rectangle 3"/>
          <p:cNvSpPr/>
          <p:nvPr/>
        </p:nvSpPr>
        <p:spPr>
          <a:xfrm>
            <a:off x="457200" y="1268760"/>
            <a:ext cx="3686432" cy="2308324"/>
          </a:xfrm>
          <a:prstGeom prst="rect">
            <a:avLst/>
          </a:prstGeom>
          <a:ln>
            <a:solidFill>
              <a:schemeClr val="accent1"/>
            </a:solidFill>
          </a:ln>
        </p:spPr>
        <p:txBody>
          <a:bodyPr wrap="square">
            <a:spAutoFit/>
          </a:bodyPr>
          <a:lstStyle/>
          <a:p>
            <a:r>
              <a:rPr lang="en-GB" b="1" dirty="0">
                <a:solidFill>
                  <a:schemeClr val="bg2"/>
                </a:solidFill>
                <a:latin typeface="+mj-lt"/>
              </a:rPr>
              <a:t>Jackson</a:t>
            </a:r>
          </a:p>
          <a:p>
            <a:r>
              <a:rPr lang="en-GB" dirty="0">
                <a:solidFill>
                  <a:schemeClr val="bg2"/>
                </a:solidFill>
                <a:latin typeface="+mj-lt"/>
              </a:rPr>
              <a:t>Class Teachers: </a:t>
            </a:r>
          </a:p>
          <a:p>
            <a:r>
              <a:rPr lang="en-GB" dirty="0">
                <a:solidFill>
                  <a:schemeClr val="bg2"/>
                </a:solidFill>
                <a:latin typeface="+mj-lt"/>
              </a:rPr>
              <a:t>Miss </a:t>
            </a:r>
            <a:r>
              <a:rPr lang="en-GB" dirty="0" err="1">
                <a:solidFill>
                  <a:schemeClr val="bg2"/>
                </a:solidFill>
                <a:latin typeface="+mj-lt"/>
              </a:rPr>
              <a:t>McNicoll</a:t>
            </a:r>
            <a:r>
              <a:rPr lang="en-GB" dirty="0">
                <a:solidFill>
                  <a:schemeClr val="bg2"/>
                </a:solidFill>
                <a:latin typeface="+mj-lt"/>
              </a:rPr>
              <a:t> </a:t>
            </a:r>
          </a:p>
          <a:p>
            <a:r>
              <a:rPr lang="en-GB" dirty="0">
                <a:solidFill>
                  <a:schemeClr val="bg2"/>
                </a:solidFill>
                <a:latin typeface="+mj-lt"/>
              </a:rPr>
              <a:t>Teaching Assistants:</a:t>
            </a:r>
          </a:p>
          <a:p>
            <a:r>
              <a:rPr lang="en-US" dirty="0" err="1">
                <a:solidFill>
                  <a:schemeClr val="bg2"/>
                </a:solidFill>
                <a:latin typeface="+mj-lt"/>
              </a:rPr>
              <a:t>Mrs</a:t>
            </a:r>
            <a:r>
              <a:rPr lang="en-US" dirty="0">
                <a:solidFill>
                  <a:schemeClr val="bg2"/>
                </a:solidFill>
                <a:latin typeface="+mj-lt"/>
              </a:rPr>
              <a:t> Reed and  </a:t>
            </a:r>
            <a:r>
              <a:rPr lang="en-US" dirty="0" err="1">
                <a:solidFill>
                  <a:schemeClr val="bg2"/>
                </a:solidFill>
                <a:latin typeface="+mj-lt"/>
              </a:rPr>
              <a:t>Mrs</a:t>
            </a:r>
            <a:r>
              <a:rPr lang="en-US" dirty="0">
                <a:solidFill>
                  <a:schemeClr val="bg2"/>
                </a:solidFill>
                <a:latin typeface="+mj-lt"/>
              </a:rPr>
              <a:t> Brett </a:t>
            </a:r>
          </a:p>
          <a:p>
            <a:r>
              <a:rPr lang="en-GB" dirty="0">
                <a:solidFill>
                  <a:schemeClr val="bg2"/>
                </a:solidFill>
                <a:latin typeface="+mj-lt"/>
              </a:rPr>
              <a:t>Email address:</a:t>
            </a:r>
          </a:p>
          <a:p>
            <a:r>
              <a:rPr lang="en-GB" dirty="0">
                <a:solidFill>
                  <a:schemeClr val="bg2"/>
                </a:solidFill>
                <a:latin typeface="+mj-lt"/>
                <a:hlinkClick r:id="rId3"/>
              </a:rPr>
              <a:t>hmcnicoll@discovery.kent.sch.uk</a:t>
            </a:r>
            <a:endParaRPr lang="en-GB" dirty="0">
              <a:solidFill>
                <a:schemeClr val="bg2"/>
              </a:solidFill>
              <a:latin typeface="+mj-lt"/>
            </a:endParaRPr>
          </a:p>
        </p:txBody>
      </p:sp>
      <p:pic>
        <p:nvPicPr>
          <p:cNvPr id="3074" name="Picture 2" descr="Jane Bre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005064"/>
            <a:ext cx="1371819" cy="2304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5148064" y="3635732"/>
            <a:ext cx="1800200" cy="369332"/>
          </a:xfrm>
          <a:prstGeom prst="rect">
            <a:avLst/>
          </a:prstGeom>
          <a:noFill/>
        </p:spPr>
        <p:txBody>
          <a:bodyPr wrap="square" rtlCol="0">
            <a:spAutoFit/>
          </a:bodyPr>
          <a:lstStyle/>
          <a:p>
            <a:r>
              <a:rPr lang="en-US" dirty="0">
                <a:solidFill>
                  <a:schemeClr val="bg2"/>
                </a:solidFill>
                <a:latin typeface="+mj-lt"/>
              </a:rPr>
              <a:t>Miss </a:t>
            </a:r>
            <a:r>
              <a:rPr lang="en-US" dirty="0" err="1">
                <a:solidFill>
                  <a:schemeClr val="bg2"/>
                </a:solidFill>
                <a:latin typeface="+mj-lt"/>
              </a:rPr>
              <a:t>McNicoll</a:t>
            </a:r>
            <a:endParaRPr lang="en-GB" dirty="0">
              <a:solidFill>
                <a:schemeClr val="bg2"/>
              </a:solidFill>
              <a:latin typeface="+mj-lt"/>
            </a:endParaRPr>
          </a:p>
        </p:txBody>
      </p:sp>
      <p:sp>
        <p:nvSpPr>
          <p:cNvPr id="14" name="TextBox 13"/>
          <p:cNvSpPr txBox="1"/>
          <p:nvPr/>
        </p:nvSpPr>
        <p:spPr>
          <a:xfrm>
            <a:off x="1043608" y="6309858"/>
            <a:ext cx="1800200" cy="369332"/>
          </a:xfrm>
          <a:prstGeom prst="rect">
            <a:avLst/>
          </a:prstGeom>
          <a:noFill/>
        </p:spPr>
        <p:txBody>
          <a:bodyPr wrap="square" rtlCol="0">
            <a:spAutoFit/>
          </a:bodyPr>
          <a:lstStyle/>
          <a:p>
            <a:r>
              <a:rPr lang="en-US" dirty="0" err="1">
                <a:solidFill>
                  <a:schemeClr val="bg2"/>
                </a:solidFill>
                <a:latin typeface="+mj-lt"/>
              </a:rPr>
              <a:t>Mrs</a:t>
            </a:r>
            <a:r>
              <a:rPr lang="en-US" dirty="0">
                <a:solidFill>
                  <a:schemeClr val="bg2"/>
                </a:solidFill>
                <a:latin typeface="+mj-lt"/>
              </a:rPr>
              <a:t> Brett</a:t>
            </a:r>
            <a:endParaRPr lang="en-GB" dirty="0">
              <a:solidFill>
                <a:schemeClr val="bg2"/>
              </a:solidFill>
              <a:latin typeface="+mj-lt"/>
            </a:endParaRPr>
          </a:p>
        </p:txBody>
      </p:sp>
      <p:sp>
        <p:nvSpPr>
          <p:cNvPr id="16" name="TextBox 15"/>
          <p:cNvSpPr txBox="1"/>
          <p:nvPr/>
        </p:nvSpPr>
        <p:spPr>
          <a:xfrm>
            <a:off x="2904978" y="6313079"/>
            <a:ext cx="1800200" cy="369332"/>
          </a:xfrm>
          <a:prstGeom prst="rect">
            <a:avLst/>
          </a:prstGeom>
          <a:noFill/>
        </p:spPr>
        <p:txBody>
          <a:bodyPr wrap="square" rtlCol="0">
            <a:spAutoFit/>
          </a:bodyPr>
          <a:lstStyle/>
          <a:p>
            <a:r>
              <a:rPr lang="en-US" dirty="0" err="1">
                <a:solidFill>
                  <a:schemeClr val="bg2"/>
                </a:solidFill>
                <a:latin typeface="+mj-lt"/>
              </a:rPr>
              <a:t>Mrs</a:t>
            </a:r>
            <a:r>
              <a:rPr lang="en-US" dirty="0">
                <a:solidFill>
                  <a:schemeClr val="bg2"/>
                </a:solidFill>
                <a:latin typeface="+mj-lt"/>
              </a:rPr>
              <a:t> Reed</a:t>
            </a:r>
            <a:endParaRPr lang="en-GB" dirty="0">
              <a:solidFill>
                <a:schemeClr val="bg2"/>
              </a:solidFill>
              <a:latin typeface="+mj-lt"/>
            </a:endParaRPr>
          </a:p>
        </p:txBody>
      </p:sp>
      <p:pic>
        <p:nvPicPr>
          <p:cNvPr id="17" name="Picture 9" descr="Zo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525148" y="4361958"/>
            <a:ext cx="2221495" cy="158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age preview">
            <a:extLst>
              <a:ext uri="{FF2B5EF4-FFF2-40B4-BE49-F238E27FC236}">
                <a16:creationId xmlns:a16="http://schemas.microsoft.com/office/drawing/2014/main" id="{1C88560A-EC88-4780-91C8-9281A9BEC0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7832" y="1247382"/>
            <a:ext cx="1614408" cy="2260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4629050"/>
      </p:ext>
    </p:extLst>
  </p:cSld>
  <p:clrMapOvr>
    <a:masterClrMapping/>
  </p:clrMapOvr>
  <mc:AlternateContent xmlns:mc="http://schemas.openxmlformats.org/markup-compatibility/2006" xmlns:p14="http://schemas.microsoft.com/office/powerpoint/2010/main">
    <mc:Choice Requires="p14">
      <p:transition spd="slow" p14:dur="2000" advTm="13030"/>
    </mc:Choice>
    <mc:Fallback xmlns="">
      <p:transition spd="slow" advTm="1303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83768" y="28636"/>
            <a:ext cx="417646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mj-lt"/>
              </a:rPr>
              <a:t>Yearly Overview</a:t>
            </a:r>
          </a:p>
        </p:txBody>
      </p:sp>
      <p:sp>
        <p:nvSpPr>
          <p:cNvPr id="2" name="TextBox 1"/>
          <p:cNvSpPr txBox="1"/>
          <p:nvPr/>
        </p:nvSpPr>
        <p:spPr>
          <a:xfrm>
            <a:off x="3347864" y="1556792"/>
            <a:ext cx="2376264" cy="1015663"/>
          </a:xfrm>
          <a:prstGeom prst="rect">
            <a:avLst/>
          </a:prstGeom>
          <a:noFill/>
        </p:spPr>
        <p:txBody>
          <a:bodyPr wrap="square" rtlCol="0">
            <a:spAutoFit/>
          </a:bodyPr>
          <a:lstStyle/>
          <a:p>
            <a:pPr algn="ctr"/>
            <a:r>
              <a:rPr lang="en-US" sz="2000" dirty="0">
                <a:solidFill>
                  <a:schemeClr val="bg2"/>
                </a:solidFill>
                <a:latin typeface="+mj-lt"/>
              </a:rPr>
              <a:t>What is the next giant leap for mankind?</a:t>
            </a:r>
            <a:endParaRPr lang="en-GB" sz="2000" dirty="0">
              <a:solidFill>
                <a:schemeClr val="bg2"/>
              </a:solidFill>
              <a:latin typeface="+mj-lt"/>
            </a:endParaRPr>
          </a:p>
        </p:txBody>
      </p:sp>
      <p:sp>
        <p:nvSpPr>
          <p:cNvPr id="5" name="TextBox 4"/>
          <p:cNvSpPr txBox="1"/>
          <p:nvPr/>
        </p:nvSpPr>
        <p:spPr>
          <a:xfrm>
            <a:off x="794485" y="1556792"/>
            <a:ext cx="2376264" cy="707886"/>
          </a:xfrm>
          <a:prstGeom prst="rect">
            <a:avLst/>
          </a:prstGeom>
          <a:noFill/>
        </p:spPr>
        <p:txBody>
          <a:bodyPr wrap="square" rtlCol="0">
            <a:spAutoFit/>
          </a:bodyPr>
          <a:lstStyle/>
          <a:p>
            <a:pPr algn="ctr"/>
            <a:r>
              <a:rPr lang="en-US" sz="2000" dirty="0">
                <a:solidFill>
                  <a:schemeClr val="bg2"/>
                </a:solidFill>
                <a:latin typeface="+mj-lt"/>
              </a:rPr>
              <a:t>Were the Vikings always vicious?</a:t>
            </a:r>
            <a:endParaRPr lang="en-GB" sz="2000" dirty="0">
              <a:solidFill>
                <a:schemeClr val="bg2"/>
              </a:solidFill>
              <a:latin typeface="+mj-lt"/>
            </a:endParaRPr>
          </a:p>
        </p:txBody>
      </p:sp>
      <p:sp>
        <p:nvSpPr>
          <p:cNvPr id="7" name="TextBox 6"/>
          <p:cNvSpPr txBox="1"/>
          <p:nvPr/>
        </p:nvSpPr>
        <p:spPr>
          <a:xfrm>
            <a:off x="5940152" y="1556792"/>
            <a:ext cx="2502278" cy="1015663"/>
          </a:xfrm>
          <a:prstGeom prst="rect">
            <a:avLst/>
          </a:prstGeom>
          <a:noFill/>
        </p:spPr>
        <p:txBody>
          <a:bodyPr wrap="square" rtlCol="0">
            <a:spAutoFit/>
          </a:bodyPr>
          <a:lstStyle/>
          <a:p>
            <a:pPr algn="ctr"/>
            <a:r>
              <a:rPr lang="en-US" sz="2000" dirty="0">
                <a:solidFill>
                  <a:schemeClr val="bg2"/>
                </a:solidFill>
                <a:latin typeface="+mj-lt"/>
              </a:rPr>
              <a:t>Were all Ancient Egyptians like Tutankhamun?</a:t>
            </a:r>
            <a:endParaRPr lang="en-GB" sz="2000" dirty="0">
              <a:solidFill>
                <a:schemeClr val="bg2"/>
              </a:solidFill>
              <a:latin typeface="+mj-lt"/>
            </a:endParaRPr>
          </a:p>
        </p:txBody>
      </p:sp>
      <p:sp>
        <p:nvSpPr>
          <p:cNvPr id="4" name="TextBox 3"/>
          <p:cNvSpPr txBox="1"/>
          <p:nvPr/>
        </p:nvSpPr>
        <p:spPr>
          <a:xfrm>
            <a:off x="794485" y="721576"/>
            <a:ext cx="6873859" cy="830997"/>
          </a:xfrm>
          <a:prstGeom prst="rect">
            <a:avLst/>
          </a:prstGeom>
          <a:noFill/>
        </p:spPr>
        <p:txBody>
          <a:bodyPr wrap="square" rtlCol="0">
            <a:spAutoFit/>
          </a:bodyPr>
          <a:lstStyle/>
          <a:p>
            <a:r>
              <a:rPr lang="en-US" sz="2400" dirty="0">
                <a:solidFill>
                  <a:schemeClr val="bg2"/>
                </a:solidFill>
                <a:latin typeface="+mj-lt"/>
              </a:rPr>
              <a:t>This year, our curriculum will focus on the following three big questions:</a:t>
            </a:r>
            <a:endParaRPr lang="en-GB" sz="2400" dirty="0">
              <a:solidFill>
                <a:schemeClr val="bg2"/>
              </a:solidFill>
              <a:latin typeface="+mj-lt"/>
            </a:endParaRPr>
          </a:p>
        </p:txBody>
      </p:sp>
      <p:pic>
        <p:nvPicPr>
          <p:cNvPr id="4098" name="Picture 2" descr="Viking cartoon head with helmet character decal - TenSti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010" y="2261180"/>
            <a:ext cx="1818798" cy="256109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artoon Space Wallpapers - Top Free Cartoon Space Backgrounds -  WallpaperAcc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5574" y="3140968"/>
            <a:ext cx="2208554" cy="138034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utankhamun Cartoon Full Body, HD Png Download - kin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2492896"/>
            <a:ext cx="1879725" cy="23496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7544" y="4973552"/>
            <a:ext cx="8208912" cy="1569660"/>
          </a:xfrm>
          <a:prstGeom prst="rect">
            <a:avLst/>
          </a:prstGeom>
          <a:noFill/>
        </p:spPr>
        <p:txBody>
          <a:bodyPr wrap="square" rtlCol="0">
            <a:spAutoFit/>
          </a:bodyPr>
          <a:lstStyle/>
          <a:p>
            <a:pPr algn="ctr"/>
            <a:r>
              <a:rPr lang="en-US" sz="2400" dirty="0">
                <a:solidFill>
                  <a:schemeClr val="bg2"/>
                </a:solidFill>
                <a:latin typeface="+mj-lt"/>
              </a:rPr>
              <a:t>We will be finding out what the children already know about each topic and using their questions to drive the curriculum. </a:t>
            </a:r>
          </a:p>
          <a:p>
            <a:pPr algn="ctr"/>
            <a:r>
              <a:rPr lang="en-US" sz="2400" dirty="0">
                <a:solidFill>
                  <a:schemeClr val="bg2"/>
                </a:solidFill>
                <a:latin typeface="+mj-lt"/>
              </a:rPr>
              <a:t>Our focus this year is facilitating discovery!</a:t>
            </a:r>
            <a:endParaRPr lang="en-GB" sz="2400" dirty="0">
              <a:solidFill>
                <a:schemeClr val="bg2"/>
              </a:solidFill>
              <a:latin typeface="+mj-lt"/>
            </a:endParaRPr>
          </a:p>
        </p:txBody>
      </p:sp>
    </p:spTree>
    <p:extLst>
      <p:ext uri="{BB962C8B-B14F-4D97-AF65-F5344CB8AC3E}">
        <p14:creationId xmlns:p14="http://schemas.microsoft.com/office/powerpoint/2010/main" val="3750917661"/>
      </p:ext>
    </p:extLst>
  </p:cSld>
  <p:clrMapOvr>
    <a:masterClrMapping/>
  </p:clrMapOvr>
  <mc:AlternateContent xmlns:mc="http://schemas.openxmlformats.org/markup-compatibility/2006" xmlns:p14="http://schemas.microsoft.com/office/powerpoint/2010/main">
    <mc:Choice Requires="p14">
      <p:transition spd="slow" p14:dur="2000" advTm="23183"/>
    </mc:Choice>
    <mc:Fallback xmlns="">
      <p:transition spd="slow" advTm="2318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6731" y="332656"/>
            <a:ext cx="6408712" cy="707886"/>
          </a:xfrm>
          <a:prstGeom prst="rect">
            <a:avLst/>
          </a:prstGeom>
          <a:noFill/>
        </p:spPr>
        <p:txBody>
          <a:bodyPr wrap="square" rtlCol="0">
            <a:spAutoFit/>
          </a:bodyPr>
          <a:lstStyle/>
          <a:p>
            <a:pPr algn="ctr"/>
            <a:r>
              <a:rPr lang="en-GB" sz="4000" u="sng" dirty="0">
                <a:solidFill>
                  <a:schemeClr val="bg2"/>
                </a:solidFill>
                <a:latin typeface="+mj-lt"/>
              </a:rPr>
              <a:t>A day in Year 5!</a:t>
            </a:r>
          </a:p>
        </p:txBody>
      </p:sp>
      <p:pic>
        <p:nvPicPr>
          <p:cNvPr id="7" name="Picture 6"/>
          <p:cNvPicPr>
            <a:picLocks noChangeAspect="1"/>
          </p:cNvPicPr>
          <p:nvPr/>
        </p:nvPicPr>
        <p:blipFill>
          <a:blip r:embed="rId3"/>
          <a:stretch>
            <a:fillRect/>
          </a:stretch>
        </p:blipFill>
        <p:spPr>
          <a:xfrm>
            <a:off x="493489" y="1196752"/>
            <a:ext cx="7995196" cy="5128423"/>
          </a:xfrm>
          <a:prstGeom prst="rect">
            <a:avLst/>
          </a:prstGeom>
        </p:spPr>
      </p:pic>
      <p:sp>
        <p:nvSpPr>
          <p:cNvPr id="2" name="TextBox 1">
            <a:extLst>
              <a:ext uri="{FF2B5EF4-FFF2-40B4-BE49-F238E27FC236}">
                <a16:creationId xmlns:a16="http://schemas.microsoft.com/office/drawing/2014/main" id="{C06F2155-9A03-410C-8887-900AAD2D7F3E}"/>
              </a:ext>
            </a:extLst>
          </p:cNvPr>
          <p:cNvSpPr txBox="1"/>
          <p:nvPr/>
        </p:nvSpPr>
        <p:spPr>
          <a:xfrm>
            <a:off x="5724128" y="1700809"/>
            <a:ext cx="504056" cy="507831"/>
          </a:xfrm>
          <a:prstGeom prst="rect">
            <a:avLst/>
          </a:prstGeom>
          <a:solidFill>
            <a:schemeClr val="bg2">
              <a:lumMod val="20000"/>
              <a:lumOff val="80000"/>
            </a:schemeClr>
          </a:solidFill>
        </p:spPr>
        <p:txBody>
          <a:bodyPr wrap="square" rtlCol="0">
            <a:spAutoFit/>
          </a:bodyPr>
          <a:lstStyle/>
          <a:p>
            <a:r>
              <a:rPr lang="en-US" sz="900" dirty="0">
                <a:solidFill>
                  <a:schemeClr val="bg1"/>
                </a:solidFill>
              </a:rPr>
              <a:t>12:15 – 13:15</a:t>
            </a:r>
            <a:endParaRPr lang="en-GB" sz="900" dirty="0">
              <a:solidFill>
                <a:schemeClr val="bg1"/>
              </a:solidFill>
            </a:endParaRPr>
          </a:p>
        </p:txBody>
      </p:sp>
      <p:sp>
        <p:nvSpPr>
          <p:cNvPr id="5" name="TextBox 4">
            <a:extLst>
              <a:ext uri="{FF2B5EF4-FFF2-40B4-BE49-F238E27FC236}">
                <a16:creationId xmlns:a16="http://schemas.microsoft.com/office/drawing/2014/main" id="{9E48776A-A315-403F-904A-C07070678F5A}"/>
              </a:ext>
            </a:extLst>
          </p:cNvPr>
          <p:cNvSpPr txBox="1"/>
          <p:nvPr/>
        </p:nvSpPr>
        <p:spPr>
          <a:xfrm>
            <a:off x="5004048" y="1700809"/>
            <a:ext cx="504056" cy="507831"/>
          </a:xfrm>
          <a:prstGeom prst="rect">
            <a:avLst/>
          </a:prstGeom>
          <a:solidFill>
            <a:schemeClr val="bg2">
              <a:lumMod val="20000"/>
              <a:lumOff val="80000"/>
            </a:schemeClr>
          </a:solidFill>
        </p:spPr>
        <p:txBody>
          <a:bodyPr wrap="square" rtlCol="0">
            <a:spAutoFit/>
          </a:bodyPr>
          <a:lstStyle/>
          <a:p>
            <a:r>
              <a:rPr lang="en-US" sz="900" dirty="0">
                <a:solidFill>
                  <a:schemeClr val="bg1"/>
                </a:solidFill>
              </a:rPr>
              <a:t>12:00 – 12:15</a:t>
            </a:r>
            <a:endParaRPr lang="en-GB" sz="900" dirty="0">
              <a:solidFill>
                <a:schemeClr val="bg1"/>
              </a:solidFill>
            </a:endParaRPr>
          </a:p>
        </p:txBody>
      </p:sp>
    </p:spTree>
    <p:extLst>
      <p:ext uri="{BB962C8B-B14F-4D97-AF65-F5344CB8AC3E}">
        <p14:creationId xmlns:p14="http://schemas.microsoft.com/office/powerpoint/2010/main" val="2268160338"/>
      </p:ext>
    </p:extLst>
  </p:cSld>
  <p:clrMapOvr>
    <a:masterClrMapping/>
  </p:clrMapOvr>
  <mc:AlternateContent xmlns:mc="http://schemas.openxmlformats.org/markup-compatibility/2006" xmlns:p14="http://schemas.microsoft.com/office/powerpoint/2010/main">
    <mc:Choice Requires="p14">
      <p:transition spd="slow" p14:dur="2000" advTm="14914"/>
    </mc:Choice>
    <mc:Fallback xmlns="">
      <p:transition spd="slow" advTm="14914"/>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5" y="754657"/>
            <a:ext cx="7272807" cy="6217087"/>
          </a:xfrm>
          <a:prstGeom prst="rect">
            <a:avLst/>
          </a:prstGeom>
          <a:noFill/>
        </p:spPr>
        <p:txBody>
          <a:bodyPr wrap="square" rtlCol="0">
            <a:spAutoFit/>
          </a:bodyPr>
          <a:lstStyle/>
          <a:p>
            <a:pPr>
              <a:spcAft>
                <a:spcPts val="1200"/>
              </a:spcAft>
            </a:pPr>
            <a:r>
              <a:rPr lang="en-GB" dirty="0">
                <a:solidFill>
                  <a:schemeClr val="bg2"/>
                </a:solidFill>
                <a:latin typeface="+mj-lt"/>
              </a:rPr>
              <a:t>On your child’s PE day, they will be expected to come to school ready for PE. They will stay in their PE kit for the day and will not be changing at school.</a:t>
            </a:r>
          </a:p>
          <a:p>
            <a:pPr>
              <a:spcAft>
                <a:spcPts val="1200"/>
              </a:spcAft>
            </a:pPr>
            <a:r>
              <a:rPr lang="en-GB" dirty="0">
                <a:solidFill>
                  <a:schemeClr val="bg2"/>
                </a:solidFill>
                <a:latin typeface="+mj-lt"/>
              </a:rPr>
              <a:t>Children will need to wear:</a:t>
            </a:r>
          </a:p>
          <a:p>
            <a:pPr marL="285750" indent="-285750">
              <a:spcAft>
                <a:spcPts val="1200"/>
              </a:spcAft>
              <a:buFont typeface="Arial" panose="020B0604020202020204" pitchFamily="34" charset="0"/>
              <a:buChar char="•"/>
            </a:pPr>
            <a:r>
              <a:rPr lang="en-US" dirty="0">
                <a:solidFill>
                  <a:schemeClr val="bg2"/>
                </a:solidFill>
                <a:latin typeface="+mj-lt"/>
              </a:rPr>
              <a:t>House </a:t>
            </a:r>
            <a:r>
              <a:rPr lang="en-US" dirty="0" err="1">
                <a:solidFill>
                  <a:schemeClr val="bg2"/>
                </a:solidFill>
                <a:latin typeface="+mj-lt"/>
              </a:rPr>
              <a:t>coloured</a:t>
            </a:r>
            <a:r>
              <a:rPr lang="en-US" dirty="0">
                <a:solidFill>
                  <a:schemeClr val="bg2"/>
                </a:solidFill>
                <a:latin typeface="+mj-lt"/>
              </a:rPr>
              <a:t> t-shirt</a:t>
            </a:r>
            <a:endParaRPr lang="en-GB" dirty="0">
              <a:solidFill>
                <a:schemeClr val="bg2"/>
              </a:solidFill>
              <a:latin typeface="+mj-lt"/>
            </a:endParaRPr>
          </a:p>
          <a:p>
            <a:pPr marL="285750" indent="-285750">
              <a:spcAft>
                <a:spcPts val="1200"/>
              </a:spcAft>
              <a:buFont typeface="Arial" panose="020B0604020202020204" pitchFamily="34" charset="0"/>
              <a:buChar char="•"/>
            </a:pPr>
            <a:r>
              <a:rPr lang="en-GB" dirty="0">
                <a:solidFill>
                  <a:schemeClr val="bg2"/>
                </a:solidFill>
                <a:latin typeface="+mj-lt"/>
              </a:rPr>
              <a:t>Shorts</a:t>
            </a:r>
          </a:p>
          <a:p>
            <a:pPr marL="285750" indent="-285750">
              <a:spcAft>
                <a:spcPts val="1200"/>
              </a:spcAft>
              <a:buFont typeface="Arial" panose="020B0604020202020204" pitchFamily="34" charset="0"/>
              <a:buChar char="•"/>
            </a:pPr>
            <a:r>
              <a:rPr lang="en-GB" dirty="0">
                <a:solidFill>
                  <a:schemeClr val="bg2"/>
                </a:solidFill>
                <a:latin typeface="+mj-lt"/>
              </a:rPr>
              <a:t>Plimsolls or trainers</a:t>
            </a:r>
          </a:p>
          <a:p>
            <a:pPr marL="285750" indent="-285750">
              <a:spcAft>
                <a:spcPts val="1200"/>
              </a:spcAft>
              <a:buFont typeface="Arial" panose="020B0604020202020204" pitchFamily="34" charset="0"/>
              <a:buChar char="•"/>
            </a:pPr>
            <a:r>
              <a:rPr lang="en-GB" dirty="0">
                <a:solidFill>
                  <a:schemeClr val="bg2"/>
                </a:solidFill>
                <a:latin typeface="+mj-lt"/>
              </a:rPr>
              <a:t>Socks</a:t>
            </a:r>
          </a:p>
          <a:p>
            <a:pPr marL="285750" indent="-285750">
              <a:spcAft>
                <a:spcPts val="1200"/>
              </a:spcAft>
              <a:buFont typeface="Arial" panose="020B0604020202020204" pitchFamily="34" charset="0"/>
              <a:buChar char="•"/>
            </a:pPr>
            <a:r>
              <a:rPr lang="en-GB" dirty="0">
                <a:solidFill>
                  <a:schemeClr val="bg2"/>
                </a:solidFill>
                <a:latin typeface="+mj-lt"/>
              </a:rPr>
              <a:t>Navy tracksuit bottoms (this is essential, as it will be getting cold!)</a:t>
            </a:r>
          </a:p>
          <a:p>
            <a:pPr marL="285750" indent="-285750">
              <a:spcAft>
                <a:spcPts val="1200"/>
              </a:spcAft>
              <a:buFont typeface="Arial" panose="020B0604020202020204" pitchFamily="34" charset="0"/>
              <a:buChar char="•"/>
            </a:pPr>
            <a:r>
              <a:rPr lang="en-GB" dirty="0">
                <a:solidFill>
                  <a:schemeClr val="bg2"/>
                </a:solidFill>
                <a:latin typeface="+mj-lt"/>
              </a:rPr>
              <a:t>Warm navy jumper or hoody</a:t>
            </a:r>
          </a:p>
          <a:p>
            <a:pPr marL="285750" indent="-285750">
              <a:spcAft>
                <a:spcPts val="1200"/>
              </a:spcAft>
              <a:buFont typeface="Arial" panose="020B0604020202020204" pitchFamily="34" charset="0"/>
              <a:buChar char="•"/>
            </a:pPr>
            <a:r>
              <a:rPr lang="en-GB" dirty="0">
                <a:solidFill>
                  <a:schemeClr val="bg2"/>
                </a:solidFill>
                <a:latin typeface="+mj-lt"/>
              </a:rPr>
              <a:t>Earring tape /hair tie (please tape earrings and tie up hair at home)</a:t>
            </a:r>
            <a:endParaRPr lang="en-US" dirty="0">
              <a:solidFill>
                <a:schemeClr val="bg2"/>
              </a:solidFill>
              <a:latin typeface="+mj-lt"/>
            </a:endParaRPr>
          </a:p>
          <a:p>
            <a:pPr>
              <a:spcAft>
                <a:spcPts val="1200"/>
              </a:spcAft>
            </a:pPr>
            <a:r>
              <a:rPr lang="en-US" b="1" dirty="0">
                <a:solidFill>
                  <a:schemeClr val="bg2"/>
                </a:solidFill>
                <a:latin typeface="+mj-lt"/>
              </a:rPr>
              <a:t>PE days are Tuesday and Thursday</a:t>
            </a:r>
          </a:p>
          <a:p>
            <a:pPr>
              <a:spcAft>
                <a:spcPts val="1200"/>
              </a:spcAft>
            </a:pPr>
            <a:r>
              <a:rPr lang="en-US" b="1" dirty="0">
                <a:solidFill>
                  <a:schemeClr val="bg2"/>
                </a:solidFill>
                <a:latin typeface="+mj-lt"/>
              </a:rPr>
              <a:t>Hawking and Johnson: Indoor Thursday, outdoor Tuesday</a:t>
            </a:r>
          </a:p>
          <a:p>
            <a:pPr>
              <a:spcAft>
                <a:spcPts val="1200"/>
              </a:spcAft>
            </a:pPr>
            <a:r>
              <a:rPr lang="en-US" b="1" dirty="0">
                <a:solidFill>
                  <a:schemeClr val="bg2"/>
                </a:solidFill>
                <a:latin typeface="+mj-lt"/>
              </a:rPr>
              <a:t>Jackson: Indoor Tuesday, outdoor Thursday</a:t>
            </a:r>
          </a:p>
        </p:txBody>
      </p:sp>
      <p:sp>
        <p:nvSpPr>
          <p:cNvPr id="5" name="TextBox 4"/>
          <p:cNvSpPr txBox="1"/>
          <p:nvPr/>
        </p:nvSpPr>
        <p:spPr>
          <a:xfrm>
            <a:off x="-1944725" y="4043"/>
            <a:ext cx="6336704" cy="769441"/>
          </a:xfrm>
          <a:prstGeom prst="rect">
            <a:avLst/>
          </a:prstGeom>
          <a:noFill/>
        </p:spPr>
        <p:txBody>
          <a:bodyPr wrap="square" rtlCol="0">
            <a:spAutoFit/>
          </a:bodyPr>
          <a:lstStyle/>
          <a:p>
            <a:pPr algn="ctr"/>
            <a:r>
              <a:rPr lang="en-GB" sz="4400" dirty="0">
                <a:solidFill>
                  <a:schemeClr val="bg2"/>
                </a:solidFill>
                <a:latin typeface="+mj-lt"/>
              </a:rPr>
              <a:t>PE</a:t>
            </a:r>
          </a:p>
        </p:txBody>
      </p:sp>
    </p:spTree>
    <p:extLst>
      <p:ext uri="{BB962C8B-B14F-4D97-AF65-F5344CB8AC3E}">
        <p14:creationId xmlns:p14="http://schemas.microsoft.com/office/powerpoint/2010/main" val="1295143551"/>
      </p:ext>
    </p:extLst>
  </p:cSld>
  <p:clrMapOvr>
    <a:masterClrMapping/>
  </p:clrMapOvr>
  <mc:AlternateContent xmlns:mc="http://schemas.openxmlformats.org/markup-compatibility/2006" xmlns:p14="http://schemas.microsoft.com/office/powerpoint/2010/main">
    <mc:Choice Requires="p14">
      <p:transition spd="slow" p14:dur="2000" advTm="26444"/>
    </mc:Choice>
    <mc:Fallback xmlns="">
      <p:transition spd="slow" advTm="26444"/>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Healthy Snacks</a:t>
            </a:r>
            <a:endParaRPr lang="en-GB" dirty="0">
              <a:solidFill>
                <a:schemeClr val="bg2"/>
              </a:solidFill>
            </a:endParaRPr>
          </a:p>
        </p:txBody>
      </p:sp>
      <p:sp>
        <p:nvSpPr>
          <p:cNvPr id="3" name="Content Placeholder 2"/>
          <p:cNvSpPr>
            <a:spLocks noGrp="1"/>
          </p:cNvSpPr>
          <p:nvPr>
            <p:ph idx="1"/>
          </p:nvPr>
        </p:nvSpPr>
        <p:spPr>
          <a:xfrm>
            <a:off x="484710" y="1484784"/>
            <a:ext cx="6711654" cy="4195481"/>
          </a:xfrm>
        </p:spPr>
        <p:txBody>
          <a:bodyPr/>
          <a:lstStyle/>
          <a:p>
            <a:r>
              <a:rPr lang="en-US" dirty="0">
                <a:solidFill>
                  <a:schemeClr val="bg2"/>
                </a:solidFill>
              </a:rPr>
              <a:t>Please ensure your child’s snack for breaktime is a healthy snack</a:t>
            </a:r>
          </a:p>
          <a:p>
            <a:r>
              <a:rPr lang="en-US" dirty="0">
                <a:solidFill>
                  <a:schemeClr val="bg2"/>
                </a:solidFill>
              </a:rPr>
              <a:t>No </a:t>
            </a:r>
            <a:r>
              <a:rPr lang="en-US">
                <a:solidFill>
                  <a:schemeClr val="bg2"/>
                </a:solidFill>
              </a:rPr>
              <a:t>nuts!</a:t>
            </a:r>
            <a:endParaRPr lang="en-US" dirty="0">
              <a:solidFill>
                <a:schemeClr val="bg2"/>
              </a:solidFill>
            </a:endParaRPr>
          </a:p>
          <a:p>
            <a:r>
              <a:rPr lang="en-US" dirty="0">
                <a:solidFill>
                  <a:schemeClr val="bg2"/>
                </a:solidFill>
              </a:rPr>
              <a:t>The new food policy will be sent out as soon as the DfE has updated their Food Standards.</a:t>
            </a:r>
            <a:endParaRPr lang="en-GB" dirty="0">
              <a:solidFill>
                <a:schemeClr val="bg2"/>
              </a:solidFill>
            </a:endParaRPr>
          </a:p>
        </p:txBody>
      </p:sp>
      <p:pic>
        <p:nvPicPr>
          <p:cNvPr id="1026" name="Picture 2" descr="Fruit Vegetable Clip Art Free Clipart Vegetables Feebase - Clipart Of Fruit  Transparent PNG - 600x522 - Free Download on Ni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375" y="5045620"/>
            <a:ext cx="1953915" cy="1434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3082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School trips and events</a:t>
            </a:r>
            <a:endParaRPr lang="en-GB" dirty="0">
              <a:solidFill>
                <a:schemeClr val="bg2"/>
              </a:solidFill>
            </a:endParaRPr>
          </a:p>
        </p:txBody>
      </p:sp>
      <p:sp>
        <p:nvSpPr>
          <p:cNvPr id="3" name="Content Placeholder 2"/>
          <p:cNvSpPr>
            <a:spLocks noGrp="1"/>
          </p:cNvSpPr>
          <p:nvPr>
            <p:ph idx="1"/>
          </p:nvPr>
        </p:nvSpPr>
        <p:spPr>
          <a:xfrm>
            <a:off x="809452" y="1484784"/>
            <a:ext cx="6711654" cy="4195481"/>
          </a:xfrm>
        </p:spPr>
        <p:txBody>
          <a:bodyPr>
            <a:normAutofit/>
          </a:bodyPr>
          <a:lstStyle/>
          <a:p>
            <a:pPr marL="0" indent="0">
              <a:buNone/>
            </a:pPr>
            <a:r>
              <a:rPr lang="en-US" sz="2800" dirty="0">
                <a:solidFill>
                  <a:schemeClr val="bg2"/>
                </a:solidFill>
              </a:rPr>
              <a:t>We will be taking part in the following trips/events for this year:</a:t>
            </a:r>
          </a:p>
          <a:p>
            <a:pPr marL="0" indent="0">
              <a:buNone/>
            </a:pPr>
            <a:endParaRPr lang="en-US" sz="2800" dirty="0">
              <a:solidFill>
                <a:schemeClr val="bg2"/>
              </a:solidFill>
            </a:endParaRPr>
          </a:p>
          <a:p>
            <a:r>
              <a:rPr lang="en-US" sz="2800" dirty="0">
                <a:solidFill>
                  <a:schemeClr val="bg2"/>
                </a:solidFill>
              </a:rPr>
              <a:t>Viking experience</a:t>
            </a:r>
          </a:p>
          <a:p>
            <a:r>
              <a:rPr lang="en-US" sz="2800" dirty="0">
                <a:solidFill>
                  <a:schemeClr val="bg2"/>
                </a:solidFill>
              </a:rPr>
              <a:t>Astrodome</a:t>
            </a:r>
          </a:p>
          <a:p>
            <a:r>
              <a:rPr lang="en-US" sz="2800" dirty="0">
                <a:solidFill>
                  <a:schemeClr val="bg2"/>
                </a:solidFill>
              </a:rPr>
              <a:t>Wildwood</a:t>
            </a:r>
          </a:p>
          <a:p>
            <a:r>
              <a:rPr lang="en-US" sz="2800" dirty="0">
                <a:solidFill>
                  <a:schemeClr val="bg2"/>
                </a:solidFill>
              </a:rPr>
              <a:t>Sleepover</a:t>
            </a:r>
            <a:endParaRPr lang="en-GB" sz="2800" dirty="0">
              <a:solidFill>
                <a:schemeClr val="bg2"/>
              </a:solidFill>
            </a:endParaRPr>
          </a:p>
        </p:txBody>
      </p:sp>
      <p:pic>
        <p:nvPicPr>
          <p:cNvPr id="5126" name="Picture 6" descr="School Trip Vector Art, Icons, and Graphics for Fre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4509120"/>
            <a:ext cx="2088232"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282310"/>
      </p:ext>
    </p:extLst>
  </p:cSld>
  <p:clrMapOvr>
    <a:masterClrMapping/>
  </p:clrMapOvr>
  <mc:AlternateContent xmlns:mc="http://schemas.openxmlformats.org/markup-compatibility/2006" xmlns:p14="http://schemas.microsoft.com/office/powerpoint/2010/main">
    <mc:Choice Requires="p14">
      <p:transition spd="slow" p14:dur="2000" advTm="13192"/>
    </mc:Choice>
    <mc:Fallback xmlns="">
      <p:transition spd="slow" advTm="13192"/>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8786</TotalTime>
  <Words>1584</Words>
  <Application>Microsoft Office PowerPoint</Application>
  <PresentationFormat>On-screen Show (4:3)</PresentationFormat>
  <Paragraphs>202</Paragraphs>
  <Slides>30</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Century Gothic</vt:lpstr>
      <vt:lpstr>Comic Sans MS</vt:lpstr>
      <vt:lpstr>Wingdings</vt:lpstr>
      <vt:lpstr>Wingdings 3</vt:lpstr>
      <vt:lpstr>Ion</vt:lpstr>
      <vt:lpstr>Year 5 Hawking Jackson Johnson</vt:lpstr>
      <vt:lpstr>Staffing</vt:lpstr>
      <vt:lpstr>Staffing</vt:lpstr>
      <vt:lpstr>Staffing</vt:lpstr>
      <vt:lpstr>PowerPoint Presentation</vt:lpstr>
      <vt:lpstr>PowerPoint Presentation</vt:lpstr>
      <vt:lpstr>PowerPoint Presentation</vt:lpstr>
      <vt:lpstr>Healthy Snacks</vt:lpstr>
      <vt:lpstr>School trips and events</vt:lpstr>
      <vt:lpstr>Homework Expectations</vt:lpstr>
      <vt:lpstr>Reading Records</vt:lpstr>
      <vt:lpstr>Reading Trees!</vt:lpstr>
      <vt:lpstr>Reading Trees!</vt:lpstr>
      <vt:lpstr>Presentation and Standards</vt:lpstr>
      <vt:lpstr>PowerPoint Presentation</vt:lpstr>
      <vt:lpstr>Sanctions</vt:lpstr>
      <vt:lpstr>Behavioural Expectations</vt:lpstr>
      <vt:lpstr>Phones</vt:lpstr>
      <vt:lpstr>Our music offer</vt:lpstr>
      <vt:lpstr>Whole class ensemble teaching</vt:lpstr>
      <vt:lpstr>Y5 Whole class Djembe lessons</vt:lpstr>
      <vt:lpstr>Co-curricular music</vt:lpstr>
      <vt:lpstr>FOR FURTHER INFORMATION ABOUT INDIVIDUAL OR GROUP MUSIC LESSONS, PLEASE CONTACT Mrs Wilce-Cordner, assistant headteacher for KS2.</vt:lpstr>
      <vt:lpstr>Medication</vt:lpstr>
      <vt:lpstr>Walking Home</vt:lpstr>
      <vt:lpstr>Class Webpage</vt:lpstr>
      <vt:lpstr>Reporting absences</vt:lpstr>
      <vt:lpstr>Communication </vt:lpstr>
      <vt:lpstr>Secondary Transfer</vt:lpstr>
      <vt:lpstr>Any questions? </vt:lpstr>
    </vt:vector>
  </TitlesOfParts>
  <Company>Discovery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Berry</dc:creator>
  <cp:lastModifiedBy>A Hind</cp:lastModifiedBy>
  <cp:revision>133</cp:revision>
  <cp:lastPrinted>2023-09-11T11:37:46Z</cp:lastPrinted>
  <dcterms:created xsi:type="dcterms:W3CDTF">2013-06-13T14:56:52Z</dcterms:created>
  <dcterms:modified xsi:type="dcterms:W3CDTF">2023-09-12T08:22:59Z</dcterms:modified>
</cp:coreProperties>
</file>