
<file path=[Content_Types].xml><?xml version="1.0" encoding="utf-8"?>
<Types xmlns="http://schemas.openxmlformats.org/package/2006/content-types">
  <Default Extension="png" ContentType="image/png"/>
  <Default Extension="tmp"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87" r:id="rId2"/>
    <p:sldId id="314" r:id="rId3"/>
    <p:sldId id="258" r:id="rId4"/>
    <p:sldId id="321" r:id="rId5"/>
    <p:sldId id="313" r:id="rId6"/>
    <p:sldId id="320" r:id="rId7"/>
    <p:sldId id="289" r:id="rId8"/>
    <p:sldId id="312" r:id="rId9"/>
    <p:sldId id="263" r:id="rId10"/>
    <p:sldId id="330" r:id="rId11"/>
    <p:sldId id="331" r:id="rId12"/>
    <p:sldId id="332" r:id="rId13"/>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06" autoAdjust="0"/>
    <p:restoredTop sz="94660"/>
  </p:normalViewPr>
  <p:slideViewPr>
    <p:cSldViewPr>
      <p:cViewPr varScale="1">
        <p:scale>
          <a:sx n="65" d="100"/>
          <a:sy n="65" d="100"/>
        </p:scale>
        <p:origin x="1644" y="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1"/>
            <a:ext cx="2946400" cy="496332"/>
          </a:xfrm>
          <a:prstGeom prst="rect">
            <a:avLst/>
          </a:prstGeom>
        </p:spPr>
        <p:txBody>
          <a:bodyPr vert="horz" lIns="91440" tIns="45720" rIns="91440" bIns="45720" rtlCol="0"/>
          <a:lstStyle>
            <a:lvl1pPr algn="r">
              <a:defRPr sz="1200"/>
            </a:lvl1pPr>
          </a:lstStyle>
          <a:p>
            <a:fld id="{5CDDE0BA-497E-451B-9190-3E99E0B76936}" type="datetimeFigureOut">
              <a:rPr lang="en-GB" smtClean="0"/>
              <a:t>15/09/2022</a:t>
            </a:fld>
            <a:endParaRPr lang="en-GB"/>
          </a:p>
        </p:txBody>
      </p:sp>
      <p:sp>
        <p:nvSpPr>
          <p:cNvPr id="4" name="Footer Placeholder 3"/>
          <p:cNvSpPr>
            <a:spLocks noGrp="1"/>
          </p:cNvSpPr>
          <p:nvPr>
            <p:ph type="ftr" sz="quarter" idx="2"/>
          </p:nvPr>
        </p:nvSpPr>
        <p:spPr>
          <a:xfrm>
            <a:off x="0" y="9428711"/>
            <a:ext cx="2946400"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711"/>
            <a:ext cx="2946400" cy="496332"/>
          </a:xfrm>
          <a:prstGeom prst="rect">
            <a:avLst/>
          </a:prstGeom>
        </p:spPr>
        <p:txBody>
          <a:bodyPr vert="horz" lIns="91440" tIns="45720" rIns="91440" bIns="45720" rtlCol="0" anchor="b"/>
          <a:lstStyle>
            <a:lvl1pPr algn="r">
              <a:defRPr sz="1200"/>
            </a:lvl1pPr>
          </a:lstStyle>
          <a:p>
            <a:fld id="{66125DB2-37CE-48FA-9A0F-20DD61AA2C9D}" type="slidenum">
              <a:rPr lang="en-GB" smtClean="0"/>
              <a:t>‹#›</a:t>
            </a:fld>
            <a:endParaRPr lang="en-GB"/>
          </a:p>
        </p:txBody>
      </p:sp>
    </p:spTree>
    <p:extLst>
      <p:ext uri="{BB962C8B-B14F-4D97-AF65-F5344CB8AC3E}">
        <p14:creationId xmlns:p14="http://schemas.microsoft.com/office/powerpoint/2010/main" val="3151257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00AC0889-C775-4CFC-B08C-2E361BE19ADD}" type="datetimeFigureOut">
              <a:rPr lang="en-GB" smtClean="0"/>
              <a:t>15/09/2022</a:t>
            </a:fld>
            <a:endParaRPr lang="en-GB"/>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D1E21DD4-325A-45BB-8A17-0D8380251DFF}" type="slidenum">
              <a:rPr lang="en-GB" smtClean="0"/>
              <a:t>‹#›</a:t>
            </a:fld>
            <a:endParaRPr lang="en-GB"/>
          </a:p>
        </p:txBody>
      </p:sp>
    </p:spTree>
    <p:extLst>
      <p:ext uri="{BB962C8B-B14F-4D97-AF65-F5344CB8AC3E}">
        <p14:creationId xmlns:p14="http://schemas.microsoft.com/office/powerpoint/2010/main" val="78341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latin typeface="Comic Sans MS" pitchFamily="66"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Comic Sans MS" pitchFamily="66"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p>
            <a:fld id="{EAD78E1B-2B81-4990-A2FD-1707C6160FC7}" type="datetimeFigureOut">
              <a:rPr lang="en-GB" smtClean="0"/>
              <a:t>15/09/2022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9CFD25-F5B7-48D4-ACD7-E2EE7C02618A}" type="slidenum">
              <a:rPr lang="en-GB" smtClean="0"/>
              <a:t>‹#›</a:t>
            </a:fld>
            <a:endParaRPr lang="en-GB"/>
          </a:p>
        </p:txBody>
      </p:sp>
    </p:spTree>
    <p:extLst>
      <p:ext uri="{BB962C8B-B14F-4D97-AF65-F5344CB8AC3E}">
        <p14:creationId xmlns:p14="http://schemas.microsoft.com/office/powerpoint/2010/main" val="216608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D78E1B-2B81-4990-A2FD-1707C6160FC7}" type="datetimeFigureOut">
              <a:rPr lang="en-GB" smtClean="0"/>
              <a:t>15/09/2022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9CFD25-F5B7-48D4-ACD7-E2EE7C02618A}" type="slidenum">
              <a:rPr lang="en-GB" smtClean="0"/>
              <a:t>‹#›</a:t>
            </a:fld>
            <a:endParaRPr lang="en-GB"/>
          </a:p>
        </p:txBody>
      </p:sp>
    </p:spTree>
    <p:extLst>
      <p:ext uri="{BB962C8B-B14F-4D97-AF65-F5344CB8AC3E}">
        <p14:creationId xmlns:p14="http://schemas.microsoft.com/office/powerpoint/2010/main" val="1024511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AD78E1B-2B81-4990-A2FD-1707C6160FC7}" type="datetimeFigureOut">
              <a:rPr lang="en-GB" smtClean="0"/>
              <a:t>15/09/2022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9CFD25-F5B7-48D4-ACD7-E2EE7C02618A}" type="slidenum">
              <a:rPr lang="en-GB" smtClean="0"/>
              <a:t>‹#›</a:t>
            </a:fld>
            <a:endParaRPr lang="en-GB"/>
          </a:p>
        </p:txBody>
      </p:sp>
    </p:spTree>
    <p:extLst>
      <p:ext uri="{BB962C8B-B14F-4D97-AF65-F5344CB8AC3E}">
        <p14:creationId xmlns:p14="http://schemas.microsoft.com/office/powerpoint/2010/main" val="3035352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AD78E1B-2B81-4990-A2FD-1707C6160FC7}" type="datetimeFigureOut">
              <a:rPr lang="en-GB" smtClean="0"/>
              <a:t>15/09/2022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9CFD25-F5B7-48D4-ACD7-E2EE7C02618A}" type="slidenum">
              <a:rPr lang="en-GB" smtClean="0"/>
              <a:t>‹#›</a:t>
            </a:fld>
            <a:endParaRPr lang="en-GB"/>
          </a:p>
        </p:txBody>
      </p:sp>
    </p:spTree>
    <p:extLst>
      <p:ext uri="{BB962C8B-B14F-4D97-AF65-F5344CB8AC3E}">
        <p14:creationId xmlns:p14="http://schemas.microsoft.com/office/powerpoint/2010/main" val="3425061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Comic Sans MS" pitchFamily="66"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Comic Sans MS" pitchFamily="66"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p>
            <a:fld id="{EAD78E1B-2B81-4990-A2FD-1707C6160FC7}" type="datetimeFigureOut">
              <a:rPr lang="en-GB" smtClean="0"/>
              <a:t>15/09/2022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9CFD25-F5B7-48D4-ACD7-E2EE7C02618A}" type="slidenum">
              <a:rPr lang="en-GB" smtClean="0"/>
              <a:t>‹#›</a:t>
            </a:fld>
            <a:endParaRPr lang="en-GB"/>
          </a:p>
        </p:txBody>
      </p:sp>
    </p:spTree>
    <p:extLst>
      <p:ext uri="{BB962C8B-B14F-4D97-AF65-F5344CB8AC3E}">
        <p14:creationId xmlns:p14="http://schemas.microsoft.com/office/powerpoint/2010/main" val="2961434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1412776"/>
            <a:ext cx="8229600" cy="1143000"/>
          </a:xfr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2636912"/>
            <a:ext cx="8229600" cy="34892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EAD78E1B-2B81-4990-A2FD-1707C6160FC7}" type="datetimeFigureOut">
              <a:rPr lang="en-GB" smtClean="0"/>
              <a:t>15/09/2022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9CFD25-F5B7-48D4-ACD7-E2EE7C02618A}" type="slidenum">
              <a:rPr lang="en-GB" smtClean="0"/>
              <a:t>‹#›</a:t>
            </a:fld>
            <a:endParaRPr lang="en-GB"/>
          </a:p>
        </p:txBody>
      </p:sp>
    </p:spTree>
    <p:extLst>
      <p:ext uri="{BB962C8B-B14F-4D97-AF65-F5344CB8AC3E}">
        <p14:creationId xmlns:p14="http://schemas.microsoft.com/office/powerpoint/2010/main" val="3205441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D78E1B-2B81-4990-A2FD-1707C6160FC7}" type="datetimeFigureOut">
              <a:rPr lang="en-GB" smtClean="0"/>
              <a:t>15/09/2022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9CFD25-F5B7-48D4-ACD7-E2EE7C02618A}" type="slidenum">
              <a:rPr lang="en-GB" smtClean="0"/>
              <a:t>‹#›</a:t>
            </a:fld>
            <a:endParaRPr lang="en-GB"/>
          </a:p>
        </p:txBody>
      </p:sp>
    </p:spTree>
    <p:extLst>
      <p:ext uri="{BB962C8B-B14F-4D97-AF65-F5344CB8AC3E}">
        <p14:creationId xmlns:p14="http://schemas.microsoft.com/office/powerpoint/2010/main" val="2428082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AD78E1B-2B81-4990-A2FD-1707C6160FC7}" type="datetimeFigureOut">
              <a:rPr lang="en-GB" smtClean="0"/>
              <a:t>15/09/2022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9CFD25-F5B7-48D4-ACD7-E2EE7C02618A}" type="slidenum">
              <a:rPr lang="en-GB" smtClean="0"/>
              <a:t>‹#›</a:t>
            </a:fld>
            <a:endParaRPr lang="en-GB"/>
          </a:p>
        </p:txBody>
      </p:sp>
    </p:spTree>
    <p:extLst>
      <p:ext uri="{BB962C8B-B14F-4D97-AF65-F5344CB8AC3E}">
        <p14:creationId xmlns:p14="http://schemas.microsoft.com/office/powerpoint/2010/main" val="49264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AD78E1B-2B81-4990-A2FD-1707C6160FC7}" type="datetimeFigureOut">
              <a:rPr lang="en-GB" smtClean="0"/>
              <a:t>15/09/2022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C9CFD25-F5B7-48D4-ACD7-E2EE7C02618A}" type="slidenum">
              <a:rPr lang="en-GB" smtClean="0"/>
              <a:t>‹#›</a:t>
            </a:fld>
            <a:endParaRPr lang="en-GB"/>
          </a:p>
        </p:txBody>
      </p:sp>
    </p:spTree>
    <p:extLst>
      <p:ext uri="{BB962C8B-B14F-4D97-AF65-F5344CB8AC3E}">
        <p14:creationId xmlns:p14="http://schemas.microsoft.com/office/powerpoint/2010/main" val="2762899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AD78E1B-2B81-4990-A2FD-1707C6160FC7}" type="datetimeFigureOut">
              <a:rPr lang="en-GB" smtClean="0"/>
              <a:t>15/09/2022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C9CFD25-F5B7-48D4-ACD7-E2EE7C02618A}" type="slidenum">
              <a:rPr lang="en-GB" smtClean="0"/>
              <a:t>‹#›</a:t>
            </a:fld>
            <a:endParaRPr lang="en-GB"/>
          </a:p>
        </p:txBody>
      </p:sp>
    </p:spTree>
    <p:extLst>
      <p:ext uri="{BB962C8B-B14F-4D97-AF65-F5344CB8AC3E}">
        <p14:creationId xmlns:p14="http://schemas.microsoft.com/office/powerpoint/2010/main" val="4246650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D78E1B-2B81-4990-A2FD-1707C6160FC7}" type="datetimeFigureOut">
              <a:rPr lang="en-GB" smtClean="0"/>
              <a:t>15/09/2022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C9CFD25-F5B7-48D4-ACD7-E2EE7C02618A}" type="slidenum">
              <a:rPr lang="en-GB" smtClean="0"/>
              <a:t>‹#›</a:t>
            </a:fld>
            <a:endParaRPr lang="en-GB"/>
          </a:p>
        </p:txBody>
      </p:sp>
    </p:spTree>
    <p:extLst>
      <p:ext uri="{BB962C8B-B14F-4D97-AF65-F5344CB8AC3E}">
        <p14:creationId xmlns:p14="http://schemas.microsoft.com/office/powerpoint/2010/main" val="2529989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D78E1B-2B81-4990-A2FD-1707C6160FC7}" type="datetimeFigureOut">
              <a:rPr lang="en-GB" smtClean="0"/>
              <a:t>15/09/2022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9CFD25-F5B7-48D4-ACD7-E2EE7C02618A}" type="slidenum">
              <a:rPr lang="en-GB" smtClean="0"/>
              <a:t>‹#›</a:t>
            </a:fld>
            <a:endParaRPr lang="en-GB"/>
          </a:p>
        </p:txBody>
      </p:sp>
    </p:spTree>
    <p:extLst>
      <p:ext uri="{BB962C8B-B14F-4D97-AF65-F5344CB8AC3E}">
        <p14:creationId xmlns:p14="http://schemas.microsoft.com/office/powerpoint/2010/main" val="1609283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2276872"/>
            <a:ext cx="8229600" cy="384929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D78E1B-2B81-4990-A2FD-1707C6160FC7}" type="datetimeFigureOut">
              <a:rPr lang="en-GB" smtClean="0"/>
              <a:t>15/09/2022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9CFD25-F5B7-48D4-ACD7-E2EE7C02618A}" type="slidenum">
              <a:rPr lang="en-GB" smtClean="0"/>
              <a:t>‹#›</a:t>
            </a:fld>
            <a:endParaRPr lang="en-GB"/>
          </a:p>
        </p:txBody>
      </p:sp>
      <p:pic>
        <p:nvPicPr>
          <p:cNvPr id="1026" name="Picture 2" descr="http://www.discovery.kent.sch.uk/images/Summer%20Banner.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07486" cy="22768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libertykentpublicartaward.co.uk/uploads/belinda/images/discovery.jp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105500" y="4077072"/>
            <a:ext cx="200025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7575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Comic Sans MS" pitchFamily="66"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4.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3.xml"/><Relationship Id="rId7" Type="http://schemas.openxmlformats.org/officeDocument/2006/relationships/image" Target="../media/image20.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image" Target="../media/image12.tm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4.png"/><Relationship Id="rId4" Type="http://schemas.openxmlformats.org/officeDocument/2006/relationships/image" Target="../media/image13.tm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4.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4.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395536"/>
            <a:ext cx="7992887" cy="5649491"/>
          </a:xfrm>
        </p:spPr>
        <p:txBody>
          <a:bodyPr>
            <a:normAutofit fontScale="47500" lnSpcReduction="20000"/>
          </a:bodyPr>
          <a:lstStyle/>
          <a:p>
            <a:pPr marL="0" indent="0" algn="ctr">
              <a:buNone/>
            </a:pPr>
            <a:endParaRPr lang="en-GB" sz="29500" b="1" dirty="0" smtClean="0">
              <a:solidFill>
                <a:srgbClr val="FF0000"/>
              </a:solidFill>
              <a:latin typeface="Arial Rounded MT Bold" pitchFamily="34" charset="0"/>
            </a:endParaRPr>
          </a:p>
          <a:p>
            <a:pPr marL="0" indent="0" algn="ctr">
              <a:buNone/>
            </a:pPr>
            <a:r>
              <a:rPr lang="en-GB" sz="22200" b="1" dirty="0" smtClean="0">
                <a:solidFill>
                  <a:srgbClr val="FF0000"/>
                </a:solidFill>
                <a:latin typeface="Twinkl Cursive Looped" panose="02000000000000000000" pitchFamily="2" charset="0"/>
              </a:rPr>
              <a:t>Welcome to </a:t>
            </a:r>
          </a:p>
          <a:p>
            <a:pPr marL="0" indent="0" algn="ctr">
              <a:buNone/>
            </a:pPr>
            <a:r>
              <a:rPr lang="en-GB" sz="22200" b="1" dirty="0" smtClean="0">
                <a:solidFill>
                  <a:srgbClr val="FF0000"/>
                </a:solidFill>
                <a:latin typeface="Twinkl Cursive Looped" panose="02000000000000000000" pitchFamily="2" charset="0"/>
              </a:rPr>
              <a:t>Year 4!</a:t>
            </a:r>
            <a:r>
              <a:rPr lang="en-GB" sz="2400" b="1" dirty="0">
                <a:latin typeface="Gigi" pitchFamily="82" charset="0"/>
              </a:rPr>
              <a:t/>
            </a:r>
            <a:br>
              <a:rPr lang="en-GB" sz="2400" b="1" dirty="0">
                <a:latin typeface="Gigi" pitchFamily="82" charset="0"/>
              </a:rPr>
            </a:br>
            <a:endParaRPr lang="en-GB" sz="2400" dirty="0">
              <a:latin typeface="Gigi" pitchFamily="82" charset="0"/>
            </a:endParaRPr>
          </a:p>
        </p:txBody>
      </p:sp>
      <p:pic>
        <p:nvPicPr>
          <p:cNvPr id="1026" name="Picture 2" descr="https://www.discovery.kent.sch.uk/assets/Images/Logos/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880" y="3645024"/>
            <a:ext cx="2474640" cy="260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1876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1059724"/>
            <a:ext cx="6447501" cy="990600"/>
          </a:xfrm>
        </p:spPr>
        <p:txBody>
          <a:bodyPr/>
          <a:lstStyle/>
          <a:p>
            <a:r>
              <a:rPr lang="en-GB" b="1" u="sng" dirty="0" smtClean="0">
                <a:solidFill>
                  <a:schemeClr val="tx1"/>
                </a:solidFill>
                <a:latin typeface="Twinkl Cursive Unlooped" panose="02000000000000000000" pitchFamily="2" charset="0"/>
              </a:rPr>
              <a:t>Reading Trees!</a:t>
            </a:r>
            <a:endParaRPr lang="en-GB" b="1" u="sng" dirty="0">
              <a:solidFill>
                <a:schemeClr val="tx1"/>
              </a:solidFill>
              <a:latin typeface="Twinkl Cursive Unlooped" panose="02000000000000000000" pitchFamily="2" charset="0"/>
            </a:endParaRPr>
          </a:p>
        </p:txBody>
      </p:sp>
      <p:sp>
        <p:nvSpPr>
          <p:cNvPr id="3" name="Content Placeholder 2"/>
          <p:cNvSpPr>
            <a:spLocks noGrp="1"/>
          </p:cNvSpPr>
          <p:nvPr>
            <p:ph idx="1"/>
          </p:nvPr>
        </p:nvSpPr>
        <p:spPr>
          <a:xfrm>
            <a:off x="112492" y="2636912"/>
            <a:ext cx="8779987" cy="3734889"/>
          </a:xfrm>
        </p:spPr>
        <p:txBody>
          <a:bodyPr>
            <a:normAutofit fontScale="92500" lnSpcReduction="10000"/>
          </a:bodyPr>
          <a:lstStyle/>
          <a:p>
            <a:r>
              <a:rPr lang="en-GB" sz="2400" dirty="0">
                <a:solidFill>
                  <a:schemeClr val="tx1"/>
                </a:solidFill>
                <a:latin typeface="Twinkl Cursive Unlooped" panose="02000000000000000000" pitchFamily="2" charset="0"/>
              </a:rPr>
              <a:t>Following feedback from some parents that it can be difficult to encourage children to read recommended challenging texts at home, we have devised a new initiative. </a:t>
            </a:r>
          </a:p>
          <a:p>
            <a:r>
              <a:rPr lang="en-GB" sz="2400" dirty="0">
                <a:solidFill>
                  <a:schemeClr val="tx1"/>
                </a:solidFill>
                <a:latin typeface="Twinkl Cursive Unlooped" panose="02000000000000000000" pitchFamily="2" charset="0"/>
              </a:rPr>
              <a:t>We wanted to find a way to inspire children to read high quality texts for their year group.</a:t>
            </a:r>
          </a:p>
          <a:p>
            <a:r>
              <a:rPr lang="en-GB" sz="2400" dirty="0">
                <a:solidFill>
                  <a:schemeClr val="tx1"/>
                </a:solidFill>
                <a:latin typeface="Twinkl Cursive Unlooped" panose="02000000000000000000" pitchFamily="2" charset="0"/>
              </a:rPr>
              <a:t>The aim is to ensure that children read a wider range of poetry, fiction and non-fiction throughout the year.</a:t>
            </a:r>
          </a:p>
          <a:p>
            <a:r>
              <a:rPr lang="en-GB" sz="2400" dirty="0">
                <a:solidFill>
                  <a:schemeClr val="tx1"/>
                </a:solidFill>
                <a:latin typeface="Twinkl Cursive Unlooped" panose="02000000000000000000" pitchFamily="2" charset="0"/>
              </a:rPr>
              <a:t>Consequently, we have created ‘Reading Trees’ for each class to inspire children to develop independent reading for pleasure.</a:t>
            </a:r>
          </a:p>
          <a:p>
            <a:r>
              <a:rPr lang="en-GB" sz="2400" dirty="0">
                <a:solidFill>
                  <a:schemeClr val="tx1"/>
                </a:solidFill>
                <a:latin typeface="Twinkl Cursive Unlooped" panose="02000000000000000000" pitchFamily="2" charset="0"/>
              </a:rPr>
              <a:t>The ‘Reading Trees’ will be appearing in the classrooms over the next few weeks! </a:t>
            </a:r>
          </a:p>
          <a:p>
            <a:endParaRPr lang="en-GB" dirty="0"/>
          </a:p>
        </p:txBody>
      </p:sp>
      <p:pic>
        <p:nvPicPr>
          <p:cNvPr id="4" name="Picture 3"/>
          <p:cNvPicPr>
            <a:picLocks noChangeAspect="1"/>
          </p:cNvPicPr>
          <p:nvPr/>
        </p:nvPicPr>
        <p:blipFill rotWithShape="1">
          <a:blip r:embed="rId4"/>
          <a:srcRect b="5147"/>
          <a:stretch/>
        </p:blipFill>
        <p:spPr>
          <a:xfrm>
            <a:off x="6903363" y="0"/>
            <a:ext cx="2273596" cy="2326311"/>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3606" y="6060404"/>
            <a:ext cx="609600" cy="609600"/>
          </a:xfrm>
          <a:prstGeom prst="rect">
            <a:avLst/>
          </a:prstGeom>
        </p:spPr>
      </p:pic>
    </p:spTree>
    <p:extLst>
      <p:ext uri="{BB962C8B-B14F-4D97-AF65-F5344CB8AC3E}">
        <p14:creationId xmlns:p14="http://schemas.microsoft.com/office/powerpoint/2010/main" val="8604369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7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382" y="344389"/>
            <a:ext cx="6447501" cy="990600"/>
          </a:xfrm>
        </p:spPr>
        <p:txBody>
          <a:bodyPr/>
          <a:lstStyle/>
          <a:p>
            <a:r>
              <a:rPr lang="en-GB" b="1" u="sng" dirty="0" smtClean="0">
                <a:solidFill>
                  <a:schemeClr val="tx1"/>
                </a:solidFill>
                <a:latin typeface="Twinkl Cursive Unlooped" panose="02000000000000000000" pitchFamily="2" charset="0"/>
              </a:rPr>
              <a:t>Reading Trees!</a:t>
            </a:r>
            <a:endParaRPr lang="en-GB" b="1" u="sng" dirty="0">
              <a:solidFill>
                <a:schemeClr val="tx1"/>
              </a:solidFill>
              <a:latin typeface="Twinkl Cursive Unlooped" panose="02000000000000000000" pitchFamily="2" charset="0"/>
            </a:endParaRPr>
          </a:p>
        </p:txBody>
      </p:sp>
      <p:pic>
        <p:nvPicPr>
          <p:cNvPr id="4" name="Picture 3" descr="C:\Users\fpatel\Downloads\Screenshot_20220623_215015_com.instagram.android (2).jpg"/>
          <p:cNvPicPr/>
          <p:nvPr/>
        </p:nvPicPr>
        <p:blipFill rotWithShape="1">
          <a:blip r:embed="rId4" cstate="print">
            <a:extLst>
              <a:ext uri="{28A0092B-C50C-407E-A947-70E740481C1C}">
                <a14:useLocalDpi xmlns:a14="http://schemas.microsoft.com/office/drawing/2010/main" val="0"/>
              </a:ext>
            </a:extLst>
          </a:blip>
          <a:srcRect t="17398" r="14992" b="48793"/>
          <a:stretch/>
        </p:blipFill>
        <p:spPr bwMode="auto">
          <a:xfrm>
            <a:off x="6505303" y="857251"/>
            <a:ext cx="2638697" cy="2165168"/>
          </a:xfrm>
          <a:prstGeom prst="rect">
            <a:avLst/>
          </a:prstGeom>
          <a:noFill/>
          <a:ln>
            <a:noFill/>
          </a:ln>
          <a:extLst>
            <a:ext uri="{53640926-AAD7-44D8-BBD7-CCE9431645EC}">
              <a14:shadowObscured xmlns:a14="http://schemas.microsoft.com/office/drawing/2010/main"/>
            </a:ext>
          </a:extLst>
        </p:spPr>
      </p:pic>
      <p:pic>
        <p:nvPicPr>
          <p:cNvPr id="5" name="Picture 4" descr="C:\Users\fpatel\Downloads\Screenshot_20220623_215015_com.instagram.android (2).jpg"/>
          <p:cNvPicPr/>
          <p:nvPr/>
        </p:nvPicPr>
        <p:blipFill rotWithShape="1">
          <a:blip r:embed="rId5">
            <a:extLst>
              <a:ext uri="{28A0092B-C50C-407E-A947-70E740481C1C}">
                <a14:useLocalDpi xmlns:a14="http://schemas.microsoft.com/office/drawing/2010/main" val="0"/>
              </a:ext>
            </a:extLst>
          </a:blip>
          <a:srcRect t="49664" r="90849" b="48793"/>
          <a:stretch/>
        </p:blipFill>
        <p:spPr bwMode="auto">
          <a:xfrm>
            <a:off x="6597906" y="2731770"/>
            <a:ext cx="260095" cy="290648"/>
          </a:xfrm>
          <a:prstGeom prst="rect">
            <a:avLst/>
          </a:prstGeom>
          <a:noFill/>
          <a:ln>
            <a:noFill/>
          </a:ln>
          <a:extLst>
            <a:ext uri="{53640926-AAD7-44D8-BBD7-CCE9431645EC}">
              <a14:shadowObscured xmlns:a14="http://schemas.microsoft.com/office/drawing/2010/main"/>
            </a:ext>
          </a:extLst>
        </p:spPr>
      </p:pic>
      <p:sp>
        <p:nvSpPr>
          <p:cNvPr id="6" name="Content Placeholder 2"/>
          <p:cNvSpPr>
            <a:spLocks noGrp="1"/>
          </p:cNvSpPr>
          <p:nvPr>
            <p:ph idx="1"/>
          </p:nvPr>
        </p:nvSpPr>
        <p:spPr>
          <a:xfrm>
            <a:off x="214086" y="1484784"/>
            <a:ext cx="6447501" cy="4968552"/>
          </a:xfrm>
        </p:spPr>
        <p:txBody>
          <a:bodyPr>
            <a:normAutofit fontScale="77500" lnSpcReduction="20000"/>
          </a:bodyPr>
          <a:lstStyle/>
          <a:p>
            <a:r>
              <a:rPr lang="en-GB" sz="2400" dirty="0">
                <a:solidFill>
                  <a:schemeClr val="tx1"/>
                </a:solidFill>
                <a:latin typeface="Twinkl Cursive Unlooped" panose="02000000000000000000" pitchFamily="2" charset="0"/>
              </a:rPr>
              <a:t>There will be 36 high quality books will be in each class.</a:t>
            </a:r>
          </a:p>
          <a:p>
            <a:r>
              <a:rPr lang="en-GB" sz="2400" dirty="0">
                <a:solidFill>
                  <a:schemeClr val="tx1"/>
                </a:solidFill>
                <a:latin typeface="Twinkl Cursive Unlooped" panose="02000000000000000000" pitchFamily="2" charset="0"/>
              </a:rPr>
              <a:t>The list of these books will be placed on the school website and sent home. </a:t>
            </a:r>
          </a:p>
          <a:p>
            <a:r>
              <a:rPr lang="en-GB" sz="2400" dirty="0">
                <a:solidFill>
                  <a:schemeClr val="tx1"/>
                </a:solidFill>
                <a:latin typeface="Twinkl Cursive Unlooped" panose="02000000000000000000" pitchFamily="2" charset="0"/>
              </a:rPr>
              <a:t>The aim is for children to read </a:t>
            </a:r>
            <a:r>
              <a:rPr lang="en-GB" sz="2400" b="1" u="sng" dirty="0">
                <a:solidFill>
                  <a:schemeClr val="tx1"/>
                </a:solidFill>
                <a:latin typeface="Twinkl Cursive Unlooped" panose="02000000000000000000" pitchFamily="2" charset="0"/>
              </a:rPr>
              <a:t>30 books </a:t>
            </a:r>
            <a:r>
              <a:rPr lang="en-GB" sz="2400" dirty="0">
                <a:solidFill>
                  <a:schemeClr val="tx1"/>
                </a:solidFill>
                <a:latin typeface="Twinkl Cursive Unlooped" panose="02000000000000000000" pitchFamily="2" charset="0"/>
              </a:rPr>
              <a:t>to earn a </a:t>
            </a:r>
            <a:r>
              <a:rPr lang="en-GB" sz="2400" b="1" u="sng" dirty="0">
                <a:solidFill>
                  <a:schemeClr val="tx1"/>
                </a:solidFill>
                <a:latin typeface="Twinkl Cursive Unlooped" panose="02000000000000000000" pitchFamily="2" charset="0"/>
              </a:rPr>
              <a:t>Gold Certificate. </a:t>
            </a:r>
          </a:p>
          <a:p>
            <a:r>
              <a:rPr lang="en-GB" sz="2400" dirty="0">
                <a:solidFill>
                  <a:schemeClr val="tx1"/>
                </a:solidFill>
                <a:latin typeface="Twinkl Cursive Unlooped" panose="02000000000000000000" pitchFamily="2" charset="0"/>
              </a:rPr>
              <a:t>If they read </a:t>
            </a:r>
            <a:r>
              <a:rPr lang="en-GB" sz="2400" b="1" u="sng" dirty="0">
                <a:solidFill>
                  <a:schemeClr val="tx1"/>
                </a:solidFill>
                <a:latin typeface="Twinkl Cursive Unlooped" panose="02000000000000000000" pitchFamily="2" charset="0"/>
              </a:rPr>
              <a:t>20 books, </a:t>
            </a:r>
            <a:r>
              <a:rPr lang="en-GB" sz="2400" dirty="0">
                <a:solidFill>
                  <a:schemeClr val="tx1"/>
                </a:solidFill>
                <a:latin typeface="Twinkl Cursive Unlooped" panose="02000000000000000000" pitchFamily="2" charset="0"/>
              </a:rPr>
              <a:t>they can earn a </a:t>
            </a:r>
            <a:r>
              <a:rPr lang="en-GB" sz="2400" b="1" u="sng" dirty="0">
                <a:solidFill>
                  <a:schemeClr val="tx1"/>
                </a:solidFill>
                <a:latin typeface="Twinkl Cursive Unlooped" panose="02000000000000000000" pitchFamily="2" charset="0"/>
              </a:rPr>
              <a:t>Silver Certificate.</a:t>
            </a:r>
          </a:p>
          <a:p>
            <a:r>
              <a:rPr lang="en-GB" sz="2400" dirty="0">
                <a:solidFill>
                  <a:schemeClr val="tx1"/>
                </a:solidFill>
                <a:latin typeface="Twinkl Cursive Unlooped" panose="02000000000000000000" pitchFamily="2" charset="0"/>
              </a:rPr>
              <a:t>If they read </a:t>
            </a:r>
            <a:r>
              <a:rPr lang="en-GB" sz="2400" b="1" u="sng" dirty="0">
                <a:solidFill>
                  <a:schemeClr val="tx1"/>
                </a:solidFill>
                <a:latin typeface="Twinkl Cursive Unlooped" panose="02000000000000000000" pitchFamily="2" charset="0"/>
              </a:rPr>
              <a:t>10 books, </a:t>
            </a:r>
            <a:r>
              <a:rPr lang="en-GB" sz="2400" dirty="0">
                <a:solidFill>
                  <a:schemeClr val="tx1"/>
                </a:solidFill>
                <a:latin typeface="Twinkl Cursive Unlooped" panose="02000000000000000000" pitchFamily="2" charset="0"/>
              </a:rPr>
              <a:t>they can earn a </a:t>
            </a:r>
            <a:r>
              <a:rPr lang="en-GB" sz="2400" b="1" u="sng" dirty="0">
                <a:solidFill>
                  <a:schemeClr val="tx1"/>
                </a:solidFill>
                <a:latin typeface="Twinkl Cursive Unlooped" panose="02000000000000000000" pitchFamily="2" charset="0"/>
              </a:rPr>
              <a:t>Bronze Certificate!</a:t>
            </a:r>
          </a:p>
          <a:p>
            <a:r>
              <a:rPr lang="en-GB" sz="2400" dirty="0">
                <a:solidFill>
                  <a:schemeClr val="tx1"/>
                </a:solidFill>
                <a:latin typeface="Twinkl Cursive Unlooped" panose="02000000000000000000" pitchFamily="2" charset="0"/>
              </a:rPr>
              <a:t>Children can read these books to you, and you can read them to your child. </a:t>
            </a:r>
          </a:p>
          <a:p>
            <a:r>
              <a:rPr lang="en-GB" sz="2400" dirty="0">
                <a:solidFill>
                  <a:schemeClr val="tx1"/>
                </a:solidFill>
                <a:latin typeface="Twinkl Cursive Unlooped" panose="02000000000000000000" pitchFamily="2" charset="0"/>
              </a:rPr>
              <a:t>Books can be taken home, but we ask that they are well looked after and returned! Teachers from each class will be monitoring which books are going home.</a:t>
            </a:r>
          </a:p>
          <a:p>
            <a:r>
              <a:rPr lang="en-GB" sz="2400" dirty="0">
                <a:solidFill>
                  <a:schemeClr val="tx1"/>
                </a:solidFill>
                <a:latin typeface="Twinkl Cursive Unlooped" panose="02000000000000000000" pitchFamily="2" charset="0"/>
              </a:rPr>
              <a:t>Children will be encouraged to take responsibility to record when they have read each book, so they know when they have completed the challenge!</a:t>
            </a:r>
          </a:p>
          <a:p>
            <a:pPr marL="0" indent="0">
              <a:buNone/>
            </a:pPr>
            <a:endParaRPr lang="en-GB" dirty="0"/>
          </a:p>
        </p:txBody>
      </p:sp>
      <p:pic>
        <p:nvPicPr>
          <p:cNvPr id="7" name="Picture 6" descr="C:\Users\fpatel\Downloads\Screenshot_20220623_215025_com.instagram.android (1).jpg"/>
          <p:cNvPicPr/>
          <p:nvPr/>
        </p:nvPicPr>
        <p:blipFill rotWithShape="1">
          <a:blip r:embed="rId6" cstate="print">
            <a:extLst>
              <a:ext uri="{28A0092B-C50C-407E-A947-70E740481C1C}">
                <a14:useLocalDpi xmlns:a14="http://schemas.microsoft.com/office/drawing/2010/main" val="0"/>
              </a:ext>
            </a:extLst>
          </a:blip>
          <a:srcRect t="16832" r="1581" b="48089"/>
          <a:stretch/>
        </p:blipFill>
        <p:spPr bwMode="auto">
          <a:xfrm>
            <a:off x="6456316" y="3931376"/>
            <a:ext cx="2687684" cy="2069374"/>
          </a:xfrm>
          <a:prstGeom prst="rect">
            <a:avLst/>
          </a:prstGeom>
          <a:noFill/>
          <a:ln>
            <a:noFill/>
          </a:ln>
          <a:extLst>
            <a:ext uri="{53640926-AAD7-44D8-BBD7-CCE9431645EC}">
              <a14:shadowObscured xmlns:a14="http://schemas.microsoft.com/office/drawing/2010/main"/>
            </a:ext>
          </a:extLst>
        </p:spPr>
      </p:pic>
      <p:pic>
        <p:nvPicPr>
          <p:cNvPr id="8" name="Picture 7" descr="C:\Users\fpatel\Downloads\Screenshot_20220623_215025_com.instagram.android (1).jpg"/>
          <p:cNvPicPr/>
          <p:nvPr/>
        </p:nvPicPr>
        <p:blipFill rotWithShape="1">
          <a:blip r:embed="rId7" cstate="print">
            <a:extLst>
              <a:ext uri="{28A0092B-C50C-407E-A947-70E740481C1C}">
                <a14:useLocalDpi xmlns:a14="http://schemas.microsoft.com/office/drawing/2010/main" val="0"/>
              </a:ext>
            </a:extLst>
          </a:blip>
          <a:srcRect t="16832" r="84901" b="75672"/>
          <a:stretch/>
        </p:blipFill>
        <p:spPr bwMode="auto">
          <a:xfrm>
            <a:off x="8562702" y="3931375"/>
            <a:ext cx="561703" cy="492035"/>
          </a:xfrm>
          <a:prstGeom prst="rect">
            <a:avLst/>
          </a:prstGeom>
          <a:noFill/>
          <a:ln>
            <a:noFill/>
          </a:ln>
          <a:extLst>
            <a:ext uri="{53640926-AAD7-44D8-BBD7-CCE9431645EC}">
              <a14:shadowObscured xmlns:a14="http://schemas.microsoft.com/office/drawing/2010/main"/>
            </a:ext>
          </a:extLst>
        </p:spPr>
      </p:pic>
      <p:pic>
        <p:nvPicPr>
          <p:cNvPr id="9" name="Picture 8" descr="C:\Users\fpatel\Downloads\Screenshot_20220623_215025_com.instagram.android (1).jpg"/>
          <p:cNvPicPr/>
          <p:nvPr/>
        </p:nvPicPr>
        <p:blipFill rotWithShape="1">
          <a:blip r:embed="rId8" cstate="print">
            <a:extLst>
              <a:ext uri="{28A0092B-C50C-407E-A947-70E740481C1C}">
                <a14:useLocalDpi xmlns:a14="http://schemas.microsoft.com/office/drawing/2010/main" val="0"/>
              </a:ext>
            </a:extLst>
          </a:blip>
          <a:srcRect t="16832" r="84901" b="75672"/>
          <a:stretch/>
        </p:blipFill>
        <p:spPr bwMode="auto">
          <a:xfrm>
            <a:off x="6162167" y="5656762"/>
            <a:ext cx="294149" cy="246017"/>
          </a:xfrm>
          <a:prstGeom prst="rect">
            <a:avLst/>
          </a:prstGeom>
          <a:noFill/>
          <a:ln>
            <a:noFill/>
          </a:ln>
          <a:extLst>
            <a:ext uri="{53640926-AAD7-44D8-BBD7-CCE9431645EC}">
              <a14:shadowObscured xmlns:a14="http://schemas.microsoft.com/office/drawing/2010/main"/>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53102" y="6148536"/>
            <a:ext cx="609600" cy="609600"/>
          </a:xfrm>
          <a:prstGeom prst="rect">
            <a:avLst/>
          </a:prstGeom>
        </p:spPr>
      </p:pic>
    </p:spTree>
    <p:extLst>
      <p:ext uri="{BB962C8B-B14F-4D97-AF65-F5344CB8AC3E}">
        <p14:creationId xmlns:p14="http://schemas.microsoft.com/office/powerpoint/2010/main" val="3221213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5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6447501" cy="990600"/>
          </a:xfrm>
        </p:spPr>
        <p:txBody>
          <a:bodyPr/>
          <a:lstStyle/>
          <a:p>
            <a:r>
              <a:rPr lang="en-GB" b="1" u="sng" dirty="0" smtClean="0">
                <a:solidFill>
                  <a:schemeClr val="tx1"/>
                </a:solidFill>
                <a:latin typeface="Twinkl Cursive Unlooped" panose="02000000000000000000" pitchFamily="2" charset="0"/>
              </a:rPr>
              <a:t>Volunteer Readers!</a:t>
            </a:r>
            <a:endParaRPr lang="en-GB" b="1" u="sng" dirty="0">
              <a:solidFill>
                <a:schemeClr val="tx1"/>
              </a:solidFill>
              <a:latin typeface="Twinkl Cursive Unlooped" panose="02000000000000000000" pitchFamily="2" charset="0"/>
            </a:endParaRPr>
          </a:p>
        </p:txBody>
      </p:sp>
      <p:sp>
        <p:nvSpPr>
          <p:cNvPr id="6" name="Content Placeholder 2"/>
          <p:cNvSpPr>
            <a:spLocks noGrp="1"/>
          </p:cNvSpPr>
          <p:nvPr>
            <p:ph idx="1"/>
          </p:nvPr>
        </p:nvSpPr>
        <p:spPr>
          <a:xfrm>
            <a:off x="251520" y="1566812"/>
            <a:ext cx="8390362" cy="4587582"/>
          </a:xfrm>
        </p:spPr>
        <p:txBody>
          <a:bodyPr>
            <a:normAutofit/>
          </a:bodyPr>
          <a:lstStyle/>
          <a:p>
            <a:r>
              <a:rPr lang="en-GB" sz="2400" dirty="0">
                <a:solidFill>
                  <a:schemeClr val="tx1"/>
                </a:solidFill>
                <a:latin typeface="Twinkl Cursive Unlooped" panose="02000000000000000000" pitchFamily="2" charset="0"/>
              </a:rPr>
              <a:t>Reading is such a key skill, as it allows children to access all areas of the curriculum!</a:t>
            </a:r>
          </a:p>
          <a:p>
            <a:r>
              <a:rPr lang="en-GB" sz="2400" dirty="0">
                <a:solidFill>
                  <a:schemeClr val="tx1"/>
                </a:solidFill>
                <a:latin typeface="Twinkl Cursive Unlooped" panose="02000000000000000000" pitchFamily="2" charset="0"/>
              </a:rPr>
              <a:t>Therefore, we would really appreciate any extra help to read with children individually. </a:t>
            </a:r>
          </a:p>
          <a:p>
            <a:r>
              <a:rPr lang="en-GB" sz="2400" dirty="0">
                <a:solidFill>
                  <a:schemeClr val="tx1"/>
                </a:solidFill>
                <a:latin typeface="Twinkl Cursive Unlooped" panose="02000000000000000000" pitchFamily="2" charset="0"/>
              </a:rPr>
              <a:t>Can you spare some time to come into school, perhaps for a couple of hours, to share reading experiences with children in a class that is different to your child’s class? </a:t>
            </a:r>
          </a:p>
          <a:p>
            <a:r>
              <a:rPr lang="en-GB" sz="2400" dirty="0">
                <a:solidFill>
                  <a:schemeClr val="tx1"/>
                </a:solidFill>
                <a:latin typeface="Twinkl Cursive Unlooped" panose="02000000000000000000" pitchFamily="2" charset="0"/>
              </a:rPr>
              <a:t>If so, please speak to your class teacher!</a:t>
            </a:r>
          </a:p>
          <a:p>
            <a:pPr marL="0" indent="0">
              <a:buNone/>
            </a:pPr>
            <a:endParaRPr lang="en-GB"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5805264"/>
            <a:ext cx="609600" cy="609600"/>
          </a:xfrm>
          <a:prstGeom prst="rect">
            <a:avLst/>
          </a:prstGeom>
        </p:spPr>
      </p:pic>
    </p:spTree>
    <p:extLst>
      <p:ext uri="{BB962C8B-B14F-4D97-AF65-F5344CB8AC3E}">
        <p14:creationId xmlns:p14="http://schemas.microsoft.com/office/powerpoint/2010/main" val="29762590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8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0"/>
            <a:ext cx="8229600" cy="1143000"/>
          </a:xfrm>
        </p:spPr>
        <p:txBody>
          <a:bodyPr/>
          <a:lstStyle/>
          <a:p>
            <a:r>
              <a:rPr lang="en-GB" dirty="0" smtClean="0">
                <a:solidFill>
                  <a:srgbClr val="FF0000"/>
                </a:solidFill>
              </a:rPr>
              <a:t>The Current Year Four Team</a:t>
            </a:r>
            <a:endParaRPr lang="en-GB" dirty="0">
              <a:solidFill>
                <a:srgbClr val="FF0000"/>
              </a:solidFill>
            </a:endParaRPr>
          </a:p>
        </p:txBody>
      </p:sp>
      <p:sp>
        <p:nvSpPr>
          <p:cNvPr id="3" name="Content Placeholder 2"/>
          <p:cNvSpPr>
            <a:spLocks noGrp="1"/>
          </p:cNvSpPr>
          <p:nvPr>
            <p:ph idx="1"/>
          </p:nvPr>
        </p:nvSpPr>
        <p:spPr>
          <a:xfrm>
            <a:off x="0" y="980728"/>
            <a:ext cx="9144000" cy="5877272"/>
          </a:xfrm>
        </p:spPr>
        <p:txBody>
          <a:bodyPr>
            <a:normAutofit/>
          </a:bodyPr>
          <a:lstStyle/>
          <a:p>
            <a:pPr marL="457200" lvl="1" indent="0">
              <a:buNone/>
            </a:pPr>
            <a:endParaRPr lang="en-GB" sz="2400" dirty="0" smtClean="0">
              <a:solidFill>
                <a:schemeClr val="tx1"/>
              </a:solidFill>
            </a:endParaRPr>
          </a:p>
          <a:p>
            <a:pPr marL="457200" lvl="1" indent="0">
              <a:buNone/>
            </a:pPr>
            <a:r>
              <a:rPr lang="en-GB" sz="2400" b="1" u="sng" dirty="0" smtClean="0">
                <a:solidFill>
                  <a:schemeClr val="tx1"/>
                </a:solidFill>
              </a:rPr>
              <a:t>Thunberg</a:t>
            </a:r>
            <a:r>
              <a:rPr lang="en-GB" sz="2400" u="sng" dirty="0" smtClean="0">
                <a:solidFill>
                  <a:schemeClr val="tx1"/>
                </a:solidFill>
              </a:rPr>
              <a:t> </a:t>
            </a:r>
          </a:p>
          <a:p>
            <a:pPr lvl="1"/>
            <a:r>
              <a:rPr lang="en-GB" sz="2400" dirty="0" smtClean="0">
                <a:solidFill>
                  <a:schemeClr val="tx1"/>
                </a:solidFill>
              </a:rPr>
              <a:t>Mr Stannard (Year 4 Leader).</a:t>
            </a:r>
          </a:p>
          <a:p>
            <a:pPr lvl="1"/>
            <a:r>
              <a:rPr lang="en-GB" sz="2400" dirty="0">
                <a:solidFill>
                  <a:schemeClr val="tx1"/>
                </a:solidFill>
              </a:rPr>
              <a:t>T.A. </a:t>
            </a:r>
            <a:r>
              <a:rPr lang="en-GB" sz="2400" dirty="0" smtClean="0">
                <a:solidFill>
                  <a:schemeClr val="tx1"/>
                </a:solidFill>
              </a:rPr>
              <a:t>Mrs Palmer</a:t>
            </a:r>
          </a:p>
          <a:p>
            <a:pPr lvl="1"/>
            <a:r>
              <a:rPr lang="en-US" sz="2400" dirty="0" smtClean="0">
                <a:solidFill>
                  <a:schemeClr val="tx1"/>
                </a:solidFill>
              </a:rPr>
              <a:t>T.A. </a:t>
            </a:r>
            <a:r>
              <a:rPr lang="en-US" sz="2400" dirty="0" err="1" smtClean="0">
                <a:solidFill>
                  <a:schemeClr val="tx1"/>
                </a:solidFill>
              </a:rPr>
              <a:t>Mrs</a:t>
            </a:r>
            <a:r>
              <a:rPr lang="en-US" sz="2400" dirty="0" smtClean="0">
                <a:solidFill>
                  <a:schemeClr val="tx1"/>
                </a:solidFill>
              </a:rPr>
              <a:t> Wiggins</a:t>
            </a:r>
            <a:endParaRPr lang="en-GB" sz="2400" dirty="0">
              <a:solidFill>
                <a:schemeClr val="tx1"/>
              </a:solidFill>
            </a:endParaRPr>
          </a:p>
          <a:p>
            <a:pPr lvl="1"/>
            <a:endParaRPr lang="en-GB" sz="2400" dirty="0" smtClean="0">
              <a:solidFill>
                <a:schemeClr val="tx1"/>
              </a:solidFill>
            </a:endParaRPr>
          </a:p>
          <a:p>
            <a:pPr marL="457200" lvl="1" indent="0">
              <a:buNone/>
            </a:pPr>
            <a:endParaRPr lang="en-GB" sz="2400" dirty="0" smtClean="0">
              <a:solidFill>
                <a:schemeClr val="tx1"/>
              </a:solidFil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8264" t="18592" r="26948" b="19624"/>
          <a:stretch/>
        </p:blipFill>
        <p:spPr>
          <a:xfrm>
            <a:off x="3419873" y="3573015"/>
            <a:ext cx="2570260" cy="2659169"/>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3756" t="10704" r="26526" b="24507"/>
          <a:stretch/>
        </p:blipFill>
        <p:spPr>
          <a:xfrm>
            <a:off x="6228184" y="3573015"/>
            <a:ext cx="2582793" cy="252425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68255" y="3788329"/>
            <a:ext cx="2874633" cy="2155975"/>
          </a:xfrm>
          <a:prstGeom prst="rect">
            <a:avLst/>
          </a:prstGeom>
        </p:spPr>
      </p:pic>
    </p:spTree>
    <p:custDataLst>
      <p:tags r:id="rId1"/>
    </p:custDataLst>
    <p:extLst>
      <p:ext uri="{BB962C8B-B14F-4D97-AF65-F5344CB8AC3E}">
        <p14:creationId xmlns:p14="http://schemas.microsoft.com/office/powerpoint/2010/main" val="2757995285"/>
      </p:ext>
    </p:extLst>
  </p:cSld>
  <p:clrMapOvr>
    <a:masterClrMapping/>
  </p:clrMapOvr>
  <mc:AlternateContent xmlns:mc="http://schemas.openxmlformats.org/markup-compatibility/2006" xmlns:p14="http://schemas.microsoft.com/office/powerpoint/2010/main">
    <mc:Choice Requires="p14">
      <p:transition spd="slow" p14:dur="2000" advTm="8129"/>
    </mc:Choice>
    <mc:Fallback xmlns="">
      <p:transition spd="slow" advTm="8129"/>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0"/>
            <a:ext cx="8229600" cy="1143000"/>
          </a:xfrm>
        </p:spPr>
        <p:txBody>
          <a:bodyPr/>
          <a:lstStyle/>
          <a:p>
            <a:r>
              <a:rPr lang="en-GB" dirty="0" smtClean="0">
                <a:solidFill>
                  <a:srgbClr val="FF0000"/>
                </a:solidFill>
              </a:rPr>
              <a:t>The Current Year Four Team</a:t>
            </a:r>
            <a:endParaRPr lang="en-GB" dirty="0">
              <a:solidFill>
                <a:srgbClr val="FF0000"/>
              </a:solidFill>
            </a:endParaRPr>
          </a:p>
        </p:txBody>
      </p:sp>
      <p:sp>
        <p:nvSpPr>
          <p:cNvPr id="3" name="Content Placeholder 2"/>
          <p:cNvSpPr>
            <a:spLocks noGrp="1"/>
          </p:cNvSpPr>
          <p:nvPr>
            <p:ph idx="1"/>
          </p:nvPr>
        </p:nvSpPr>
        <p:spPr>
          <a:xfrm>
            <a:off x="0" y="980728"/>
            <a:ext cx="9144000" cy="5877272"/>
          </a:xfrm>
        </p:spPr>
        <p:txBody>
          <a:bodyPr>
            <a:normAutofit/>
          </a:bodyPr>
          <a:lstStyle/>
          <a:p>
            <a:pPr marL="0" indent="0">
              <a:buNone/>
            </a:pPr>
            <a:r>
              <a:rPr lang="en-GB" sz="3600" dirty="0">
                <a:solidFill>
                  <a:schemeClr val="tx1"/>
                </a:solidFill>
              </a:rPr>
              <a:t> </a:t>
            </a:r>
            <a:r>
              <a:rPr lang="en-GB" sz="3600" dirty="0" smtClean="0">
                <a:solidFill>
                  <a:schemeClr val="tx1"/>
                </a:solidFill>
              </a:rPr>
              <a:t>   </a:t>
            </a:r>
            <a:r>
              <a:rPr lang="en-GB" sz="2800" b="1" u="sng" dirty="0" smtClean="0">
                <a:solidFill>
                  <a:schemeClr val="tx1"/>
                </a:solidFill>
              </a:rPr>
              <a:t>Berners-Lee</a:t>
            </a:r>
          </a:p>
          <a:p>
            <a:pPr lvl="1"/>
            <a:r>
              <a:rPr lang="en-GB" sz="2400" dirty="0" smtClean="0">
                <a:solidFill>
                  <a:schemeClr val="tx1"/>
                </a:solidFill>
              </a:rPr>
              <a:t>Mrs Rose</a:t>
            </a:r>
          </a:p>
          <a:p>
            <a:pPr lvl="1"/>
            <a:r>
              <a:rPr lang="en-GB" sz="2400" dirty="0" smtClean="0">
                <a:solidFill>
                  <a:schemeClr val="tx1"/>
                </a:solidFill>
              </a:rPr>
              <a:t>Mrs Ingles</a:t>
            </a:r>
          </a:p>
          <a:p>
            <a:pPr lvl="1"/>
            <a:r>
              <a:rPr lang="en-US" sz="2400" dirty="0" smtClean="0">
                <a:solidFill>
                  <a:schemeClr val="tx1"/>
                </a:solidFill>
              </a:rPr>
              <a:t>T.A. – </a:t>
            </a:r>
            <a:r>
              <a:rPr lang="en-US" sz="2400" dirty="0" err="1" smtClean="0">
                <a:solidFill>
                  <a:schemeClr val="tx1"/>
                </a:solidFill>
              </a:rPr>
              <a:t>Mrs</a:t>
            </a:r>
            <a:r>
              <a:rPr lang="en-US" sz="2400" dirty="0" smtClean="0">
                <a:solidFill>
                  <a:schemeClr val="tx1"/>
                </a:solidFill>
              </a:rPr>
              <a:t> Stiff</a:t>
            </a:r>
            <a:endParaRPr lang="en-GB" sz="2400" dirty="0" smtClean="0">
              <a:solidFill>
                <a:schemeClr val="tx1"/>
              </a:solidFill>
            </a:endParaRPr>
          </a:p>
          <a:p>
            <a:pPr marL="457200" lvl="1" indent="0">
              <a:buNone/>
            </a:pPr>
            <a:endParaRPr lang="en-GB" sz="2400" dirty="0" smtClean="0">
              <a:solidFill>
                <a:schemeClr val="tx1"/>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3893" y="3760992"/>
            <a:ext cx="1800200" cy="26849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3756" t="15211" r="34836" b="31831"/>
          <a:stretch/>
        </p:blipFill>
        <p:spPr>
          <a:xfrm>
            <a:off x="6063469" y="3831835"/>
            <a:ext cx="2011154" cy="2543254"/>
          </a:xfrm>
          <a:prstGeom prst="rect">
            <a:avLst/>
          </a:prstGeom>
        </p:spPr>
      </p:pic>
      <p:pic>
        <p:nvPicPr>
          <p:cNvPr id="9" name="Picture 8" descr="C:\Users\Janewilce\AppData\Local\Microsoft\Windows\INetCache\Content.Word\IMG_20191020_122820728_HDR.JPG"/>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9914" t="12509" r="18120"/>
          <a:stretch/>
        </p:blipFill>
        <p:spPr bwMode="auto">
          <a:xfrm>
            <a:off x="755576" y="3760992"/>
            <a:ext cx="1944216" cy="26140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40859707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0"/>
            <a:ext cx="8229600" cy="1143000"/>
          </a:xfrm>
        </p:spPr>
        <p:txBody>
          <a:bodyPr/>
          <a:lstStyle/>
          <a:p>
            <a:r>
              <a:rPr lang="en-GB" dirty="0" smtClean="0">
                <a:solidFill>
                  <a:srgbClr val="FF0000"/>
                </a:solidFill>
              </a:rPr>
              <a:t>The Current Year Four Team</a:t>
            </a:r>
            <a:endParaRPr lang="en-GB" dirty="0">
              <a:solidFill>
                <a:srgbClr val="FF0000"/>
              </a:solidFill>
            </a:endParaRPr>
          </a:p>
        </p:txBody>
      </p:sp>
      <p:sp>
        <p:nvSpPr>
          <p:cNvPr id="3" name="Content Placeholder 2"/>
          <p:cNvSpPr>
            <a:spLocks noGrp="1"/>
          </p:cNvSpPr>
          <p:nvPr>
            <p:ph idx="1"/>
          </p:nvPr>
        </p:nvSpPr>
        <p:spPr>
          <a:xfrm>
            <a:off x="0" y="980728"/>
            <a:ext cx="9144000" cy="5877272"/>
          </a:xfrm>
        </p:spPr>
        <p:txBody>
          <a:bodyPr>
            <a:normAutofit/>
          </a:bodyPr>
          <a:lstStyle/>
          <a:p>
            <a:pPr marL="0" indent="0">
              <a:buNone/>
            </a:pPr>
            <a:r>
              <a:rPr lang="en-GB" dirty="0">
                <a:solidFill>
                  <a:schemeClr val="tx1"/>
                </a:solidFill>
              </a:rPr>
              <a:t> </a:t>
            </a:r>
            <a:r>
              <a:rPr lang="en-GB" dirty="0" smtClean="0">
                <a:solidFill>
                  <a:schemeClr val="tx1"/>
                </a:solidFill>
              </a:rPr>
              <a:t>   </a:t>
            </a:r>
            <a:r>
              <a:rPr lang="en-GB" b="1" u="sng" dirty="0" smtClean="0">
                <a:solidFill>
                  <a:schemeClr val="tx1"/>
                </a:solidFill>
              </a:rPr>
              <a:t>Jemison</a:t>
            </a:r>
          </a:p>
          <a:p>
            <a:pPr lvl="1"/>
            <a:r>
              <a:rPr lang="en-GB" dirty="0" smtClean="0">
                <a:solidFill>
                  <a:schemeClr val="tx1"/>
                </a:solidFill>
              </a:rPr>
              <a:t>Miss </a:t>
            </a:r>
            <a:r>
              <a:rPr lang="en-GB" dirty="0" err="1" smtClean="0">
                <a:solidFill>
                  <a:schemeClr val="tx1"/>
                </a:solidFill>
              </a:rPr>
              <a:t>Meiners</a:t>
            </a:r>
            <a:r>
              <a:rPr lang="en-GB" dirty="0" smtClean="0">
                <a:solidFill>
                  <a:schemeClr val="tx1"/>
                </a:solidFill>
              </a:rPr>
              <a:t>.</a:t>
            </a:r>
          </a:p>
          <a:p>
            <a:pPr lvl="1"/>
            <a:r>
              <a:rPr lang="en-GB" dirty="0">
                <a:solidFill>
                  <a:schemeClr val="tx1"/>
                </a:solidFill>
              </a:rPr>
              <a:t>T.A. - Mrs Healy – Monday, Tuesday and Wednesday. </a:t>
            </a:r>
          </a:p>
          <a:p>
            <a:pPr lvl="1"/>
            <a:r>
              <a:rPr lang="en-GB" dirty="0">
                <a:solidFill>
                  <a:schemeClr val="tx1"/>
                </a:solidFill>
              </a:rPr>
              <a:t>T.A. - Mrs Scott - Thursday and Friday.</a:t>
            </a:r>
          </a:p>
          <a:p>
            <a:pPr lvl="1"/>
            <a:endParaRPr lang="en-GB" dirty="0" smtClean="0">
              <a:solidFill>
                <a:schemeClr val="tx1"/>
              </a:solidFill>
            </a:endParaRPr>
          </a:p>
        </p:txBody>
      </p:sp>
      <p:pic>
        <p:nvPicPr>
          <p:cNvPr id="5" name="Picture 2" descr="IMG_2183"/>
          <p:cNvPicPr>
            <a:picLocks noChangeAspect="1" noChangeArrowheads="1"/>
          </p:cNvPicPr>
          <p:nvPr/>
        </p:nvPicPr>
        <p:blipFill rotWithShape="1">
          <a:blip r:embed="rId2">
            <a:extLst>
              <a:ext uri="{28A0092B-C50C-407E-A947-70E740481C1C}">
                <a14:useLocalDpi xmlns:a14="http://schemas.microsoft.com/office/drawing/2010/main" val="0"/>
              </a:ext>
            </a:extLst>
          </a:blip>
          <a:srcRect l="35477" t="9610" r="33482" b="-950"/>
          <a:stretch/>
        </p:blipFill>
        <p:spPr bwMode="auto">
          <a:xfrm>
            <a:off x="978893" y="3727615"/>
            <a:ext cx="1296144" cy="3024336"/>
          </a:xfrm>
          <a:prstGeom prst="rect">
            <a:avLst/>
          </a:prstGeom>
          <a:noFill/>
          <a:ln w="635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3717032"/>
            <a:ext cx="1808014" cy="2760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9" name="Picture 8" descr="Screen Clipping"/>
          <p:cNvPicPr>
            <a:picLocks noChangeAspect="1"/>
          </p:cNvPicPr>
          <p:nvPr/>
        </p:nvPicPr>
        <p:blipFill rotWithShape="1">
          <a:blip r:embed="rId4">
            <a:extLst>
              <a:ext uri="{28A0092B-C50C-407E-A947-70E740481C1C}">
                <a14:useLocalDpi xmlns:a14="http://schemas.microsoft.com/office/drawing/2010/main" val="0"/>
              </a:ext>
            </a:extLst>
          </a:blip>
          <a:srcRect b="2339"/>
          <a:stretch/>
        </p:blipFill>
        <p:spPr>
          <a:xfrm>
            <a:off x="6524030" y="3717033"/>
            <a:ext cx="1936402" cy="2736304"/>
          </a:xfrm>
          <a:prstGeom prst="rect">
            <a:avLst/>
          </a:prstGeom>
        </p:spPr>
      </p:pic>
    </p:spTree>
    <p:extLst>
      <p:ext uri="{BB962C8B-B14F-4D97-AF65-F5344CB8AC3E}">
        <p14:creationId xmlns:p14="http://schemas.microsoft.com/office/powerpoint/2010/main" val="25541442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332656"/>
            <a:ext cx="7642979" cy="5126294"/>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0563" y="5877272"/>
            <a:ext cx="609600" cy="609600"/>
          </a:xfrm>
          <a:prstGeom prst="rect">
            <a:avLst/>
          </a:prstGeom>
        </p:spPr>
      </p:pic>
    </p:spTree>
    <p:extLst>
      <p:ext uri="{BB962C8B-B14F-4D97-AF65-F5344CB8AC3E}">
        <p14:creationId xmlns:p14="http://schemas.microsoft.com/office/powerpoint/2010/main" val="3324841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887" y="-171400"/>
            <a:ext cx="8229600" cy="1143000"/>
          </a:xfrm>
        </p:spPr>
        <p:txBody>
          <a:bodyPr/>
          <a:lstStyle/>
          <a:p>
            <a:r>
              <a:rPr lang="en-US" dirty="0" smtClean="0">
                <a:solidFill>
                  <a:schemeClr val="tx1"/>
                </a:solidFill>
              </a:rPr>
              <a:t>PE and Swimming</a:t>
            </a:r>
            <a:endParaRPr lang="en-GB" dirty="0">
              <a:solidFill>
                <a:schemeClr val="tx1"/>
              </a:solidFill>
            </a:endParaRPr>
          </a:p>
        </p:txBody>
      </p:sp>
      <p:sp>
        <p:nvSpPr>
          <p:cNvPr id="3" name="Content Placeholder 2"/>
          <p:cNvSpPr>
            <a:spLocks noGrp="1"/>
          </p:cNvSpPr>
          <p:nvPr>
            <p:ph idx="1"/>
          </p:nvPr>
        </p:nvSpPr>
        <p:spPr>
          <a:xfrm>
            <a:off x="107504" y="836712"/>
            <a:ext cx="9036496" cy="6264696"/>
          </a:xfrm>
        </p:spPr>
        <p:txBody>
          <a:bodyPr>
            <a:normAutofit fontScale="47500" lnSpcReduction="20000"/>
          </a:bodyPr>
          <a:lstStyle/>
          <a:p>
            <a:pPr marL="0" lvl="0" indent="0">
              <a:buNone/>
            </a:pPr>
            <a:r>
              <a:rPr lang="en-US" dirty="0" smtClean="0">
                <a:solidFill>
                  <a:schemeClr val="tx1"/>
                </a:solidFill>
              </a:rPr>
              <a:t>PE days for Thunberg Class and Jemison Class are on a Tuesday and Friday. Berners-Lee Class have PE on a Tuesday and Wednesday. </a:t>
            </a:r>
          </a:p>
          <a:p>
            <a:pPr marL="0" lvl="0" indent="0">
              <a:buNone/>
            </a:pPr>
            <a:r>
              <a:rPr lang="en-US" dirty="0" smtClean="0">
                <a:solidFill>
                  <a:schemeClr val="tx1"/>
                </a:solidFill>
              </a:rPr>
              <a:t>Swimming will take place on a Tuesday and Jemison are the first class to attend. Thunberg Class will be swimming in Terms 3 and 4. Berners-Lee Class will be swimming Terms 5 and 6.</a:t>
            </a:r>
          </a:p>
          <a:p>
            <a:pPr lvl="0"/>
            <a:endParaRPr lang="en-US" dirty="0">
              <a:solidFill>
                <a:schemeClr val="tx1"/>
              </a:solidFill>
            </a:endParaRPr>
          </a:p>
          <a:p>
            <a:pPr marL="0" lvl="0" indent="0">
              <a:buNone/>
            </a:pPr>
            <a:r>
              <a:rPr lang="en-US" dirty="0" smtClean="0">
                <a:solidFill>
                  <a:schemeClr val="tx1"/>
                </a:solidFill>
              </a:rPr>
              <a:t>You will receive a letter closer to the event, however so that you can plan ahead here is the general information on the letter:</a:t>
            </a:r>
          </a:p>
          <a:p>
            <a:pPr lvl="0">
              <a:lnSpc>
                <a:spcPct val="170000"/>
              </a:lnSpc>
            </a:pPr>
            <a:r>
              <a:rPr lang="en-US" dirty="0" smtClean="0">
                <a:solidFill>
                  <a:schemeClr val="tx1"/>
                </a:solidFill>
              </a:rPr>
              <a:t>It </a:t>
            </a:r>
            <a:r>
              <a:rPr lang="en-US" dirty="0">
                <a:solidFill>
                  <a:schemeClr val="tx1"/>
                </a:solidFill>
              </a:rPr>
              <a:t>is during school hours and </a:t>
            </a:r>
            <a:r>
              <a:rPr lang="en-US" dirty="0" smtClean="0">
                <a:solidFill>
                  <a:schemeClr val="tx1"/>
                </a:solidFill>
              </a:rPr>
              <a:t>will exclude half term.</a:t>
            </a:r>
            <a:endParaRPr lang="en-GB" dirty="0">
              <a:solidFill>
                <a:schemeClr val="tx1"/>
              </a:solidFill>
            </a:endParaRPr>
          </a:p>
          <a:p>
            <a:pPr lvl="0">
              <a:lnSpc>
                <a:spcPct val="170000"/>
              </a:lnSpc>
            </a:pPr>
            <a:r>
              <a:rPr lang="en-US" dirty="0">
                <a:solidFill>
                  <a:schemeClr val="tx1"/>
                </a:solidFill>
              </a:rPr>
              <a:t>Children can come to school with their swimming costumes on under their PE kit. If they choose to change at the pool, then they must remember that they will only have a short amount of time to do so, therefore you may wish to </a:t>
            </a:r>
            <a:r>
              <a:rPr lang="en-US" dirty="0" err="1">
                <a:solidFill>
                  <a:schemeClr val="tx1"/>
                </a:solidFill>
              </a:rPr>
              <a:t>practise</a:t>
            </a:r>
            <a:r>
              <a:rPr lang="en-US" dirty="0">
                <a:solidFill>
                  <a:schemeClr val="tx1"/>
                </a:solidFill>
              </a:rPr>
              <a:t> this at home!</a:t>
            </a:r>
            <a:endParaRPr lang="en-GB" dirty="0">
              <a:solidFill>
                <a:schemeClr val="tx1"/>
              </a:solidFill>
            </a:endParaRPr>
          </a:p>
          <a:p>
            <a:pPr lvl="0">
              <a:lnSpc>
                <a:spcPct val="170000"/>
              </a:lnSpc>
            </a:pPr>
            <a:r>
              <a:rPr lang="en-US" dirty="0" err="1">
                <a:solidFill>
                  <a:schemeClr val="tx1"/>
                </a:solidFill>
              </a:rPr>
              <a:t>Larkfield’s</a:t>
            </a:r>
            <a:r>
              <a:rPr lang="en-US" dirty="0">
                <a:solidFill>
                  <a:schemeClr val="tx1"/>
                </a:solidFill>
              </a:rPr>
              <a:t> swimming lesson policy states that swimming costumes must be one piece and not bikini or </a:t>
            </a:r>
            <a:r>
              <a:rPr lang="en-US" dirty="0" err="1">
                <a:solidFill>
                  <a:schemeClr val="tx1"/>
                </a:solidFill>
              </a:rPr>
              <a:t>tankini</a:t>
            </a:r>
            <a:r>
              <a:rPr lang="en-US" dirty="0">
                <a:solidFill>
                  <a:schemeClr val="tx1"/>
                </a:solidFill>
              </a:rPr>
              <a:t> and shorts should not be below the knee. </a:t>
            </a:r>
            <a:endParaRPr lang="en-GB" dirty="0">
              <a:solidFill>
                <a:schemeClr val="tx1"/>
              </a:solidFill>
            </a:endParaRPr>
          </a:p>
          <a:p>
            <a:pPr lvl="0">
              <a:lnSpc>
                <a:spcPct val="170000"/>
              </a:lnSpc>
            </a:pPr>
            <a:r>
              <a:rPr lang="en-US" dirty="0">
                <a:solidFill>
                  <a:schemeClr val="tx1"/>
                </a:solidFill>
              </a:rPr>
              <a:t>Long hair must be tied </a:t>
            </a:r>
            <a:r>
              <a:rPr lang="en-US" dirty="0" smtClean="0">
                <a:solidFill>
                  <a:schemeClr val="tx1"/>
                </a:solidFill>
              </a:rPr>
              <a:t>back. </a:t>
            </a:r>
            <a:endParaRPr lang="en-US" dirty="0">
              <a:solidFill>
                <a:schemeClr val="tx1"/>
              </a:solidFill>
            </a:endParaRPr>
          </a:p>
          <a:p>
            <a:pPr lvl="0">
              <a:lnSpc>
                <a:spcPct val="170000"/>
              </a:lnSpc>
            </a:pPr>
            <a:r>
              <a:rPr lang="en-US" dirty="0" smtClean="0">
                <a:solidFill>
                  <a:schemeClr val="tx1"/>
                </a:solidFill>
              </a:rPr>
              <a:t>If </a:t>
            </a:r>
            <a:r>
              <a:rPr lang="en-US" dirty="0">
                <a:solidFill>
                  <a:schemeClr val="tx1"/>
                </a:solidFill>
              </a:rPr>
              <a:t>your child wishes to wear a swimming hat then they will need to put this on </a:t>
            </a:r>
            <a:r>
              <a:rPr lang="en-US" dirty="0" smtClean="0">
                <a:solidFill>
                  <a:schemeClr val="tx1"/>
                </a:solidFill>
              </a:rPr>
              <a:t>independently, </a:t>
            </a:r>
            <a:r>
              <a:rPr lang="en-US" dirty="0">
                <a:solidFill>
                  <a:schemeClr val="tx1"/>
                </a:solidFill>
              </a:rPr>
              <a:t>prior to the lesson. </a:t>
            </a:r>
            <a:endParaRPr lang="en-GB" dirty="0">
              <a:solidFill>
                <a:schemeClr val="tx1"/>
              </a:solidFill>
            </a:endParaRPr>
          </a:p>
          <a:p>
            <a:pPr lvl="0">
              <a:lnSpc>
                <a:spcPct val="170000"/>
              </a:lnSpc>
            </a:pPr>
            <a:r>
              <a:rPr lang="en-US" dirty="0">
                <a:solidFill>
                  <a:schemeClr val="tx1"/>
                </a:solidFill>
              </a:rPr>
              <a:t>If your child is able to remove their earrings, then this </a:t>
            </a:r>
            <a:r>
              <a:rPr lang="en-US" dirty="0" smtClean="0">
                <a:solidFill>
                  <a:schemeClr val="tx1"/>
                </a:solidFill>
              </a:rPr>
              <a:t>is preferable.</a:t>
            </a:r>
            <a:endParaRPr lang="en-GB" dirty="0">
              <a:solidFill>
                <a:schemeClr val="tx1"/>
              </a:solidFill>
            </a:endParaRPr>
          </a:p>
          <a:p>
            <a:pPr lvl="0">
              <a:lnSpc>
                <a:spcPct val="170000"/>
              </a:lnSpc>
            </a:pPr>
            <a:r>
              <a:rPr lang="en-US" dirty="0">
                <a:solidFill>
                  <a:schemeClr val="tx1"/>
                </a:solidFill>
              </a:rPr>
              <a:t>Children are encouraged to bring their own goggles, even if they are non-swimmers. This often helps with confidence in the pool when learning to swim. </a:t>
            </a:r>
            <a:endParaRPr lang="en-GB"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54887" y="5301208"/>
            <a:ext cx="609600" cy="609600"/>
          </a:xfrm>
          <a:prstGeom prst="rect">
            <a:avLst/>
          </a:prstGeom>
        </p:spPr>
      </p:pic>
    </p:spTree>
    <p:extLst>
      <p:ext uri="{BB962C8B-B14F-4D97-AF65-F5344CB8AC3E}">
        <p14:creationId xmlns:p14="http://schemas.microsoft.com/office/powerpoint/2010/main" val="4563211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61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txBox="1">
            <a:spLocks/>
          </p:cNvSpPr>
          <p:nvPr/>
        </p:nvSpPr>
        <p:spPr>
          <a:xfrm>
            <a:off x="248662" y="215185"/>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7200" b="1" dirty="0" smtClean="0">
                <a:solidFill>
                  <a:srgbClr val="FF0000"/>
                </a:solidFill>
                <a:latin typeface="Comic Sans MS" pitchFamily="66" charset="0"/>
              </a:rPr>
              <a:t>Times Tables</a:t>
            </a:r>
            <a:endParaRPr lang="en-GB" sz="9600" b="1" dirty="0">
              <a:solidFill>
                <a:srgbClr val="FF0000"/>
              </a:solidFill>
              <a:latin typeface="Comic Sans MS" pitchFamily="66" charset="0"/>
            </a:endParaRPr>
          </a:p>
        </p:txBody>
      </p:sp>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28930"/>
          <a:stretch/>
        </p:blipFill>
        <p:spPr bwMode="auto">
          <a:xfrm>
            <a:off x="7792238" y="188640"/>
            <a:ext cx="1284084" cy="1331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07504" y="1546490"/>
            <a:ext cx="8968818" cy="4093428"/>
          </a:xfrm>
          <a:prstGeom prst="rect">
            <a:avLst/>
          </a:prstGeom>
          <a:noFill/>
        </p:spPr>
        <p:txBody>
          <a:bodyPr wrap="square" rtlCol="0">
            <a:spAutoFit/>
          </a:bodyPr>
          <a:lstStyle/>
          <a:p>
            <a:r>
              <a:rPr lang="en-GB" sz="2000" b="1" dirty="0" smtClean="0">
                <a:latin typeface="Comic Sans MS" panose="030F0702030302020204" pitchFamily="66" charset="0"/>
              </a:rPr>
              <a:t>You may be aware that the government introduced the Multiplication Check for all children in Year 4.</a:t>
            </a:r>
          </a:p>
          <a:p>
            <a:r>
              <a:rPr lang="en-GB" sz="2000" b="1" dirty="0" smtClean="0">
                <a:latin typeface="Comic Sans MS" panose="030F0702030302020204" pitchFamily="66" charset="0"/>
              </a:rPr>
              <a:t>It will take place during the Spring/Summer (a similar format to the Y1 phonics screening).</a:t>
            </a:r>
          </a:p>
          <a:p>
            <a:r>
              <a:rPr lang="en-GB" sz="2000" b="1" dirty="0" smtClean="0">
                <a:latin typeface="Comic Sans MS" panose="030F0702030302020204" pitchFamily="66" charset="0"/>
              </a:rPr>
              <a:t>It tests the pupils’ recall of their times tables from 2 to 12.</a:t>
            </a:r>
          </a:p>
          <a:p>
            <a:r>
              <a:rPr lang="en-GB" sz="2000" b="1" dirty="0" smtClean="0">
                <a:latin typeface="Comic Sans MS" panose="030F0702030302020204" pitchFamily="66" charset="0"/>
              </a:rPr>
              <a:t>It is computer based – pupils can use iPads, laptops and some have adult support to type if required.</a:t>
            </a:r>
          </a:p>
          <a:p>
            <a:r>
              <a:rPr lang="en-GB" sz="2000" b="1" dirty="0" smtClean="0">
                <a:latin typeface="Comic Sans MS" panose="030F0702030302020204" pitchFamily="66" charset="0"/>
              </a:rPr>
              <a:t>They have 6 seconds to answer each question.</a:t>
            </a:r>
          </a:p>
          <a:p>
            <a:endParaRPr lang="en-GB" sz="2000" b="1" dirty="0">
              <a:latin typeface="Comic Sans MS" panose="030F0702030302020204" pitchFamily="66" charset="0"/>
            </a:endParaRPr>
          </a:p>
          <a:p>
            <a:r>
              <a:rPr lang="en-GB" sz="2000" b="1" dirty="0" smtClean="0">
                <a:latin typeface="Comic Sans MS" panose="030F0702030302020204" pitchFamily="66" charset="0"/>
              </a:rPr>
              <a:t>We are doing lots to prepare your children for this and will give you additional information as we receive it throughout the year.</a:t>
            </a:r>
          </a:p>
          <a:p>
            <a:endParaRPr lang="en-GB" sz="2000" b="1" dirty="0">
              <a:latin typeface="Comic Sans MS" panose="030F0702030302020204" pitchFamily="66" charset="0"/>
            </a:endParaRPr>
          </a:p>
          <a:p>
            <a:endParaRPr lang="en-GB" sz="2000" b="1" dirty="0">
              <a:solidFill>
                <a:srgbClr val="FF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6036" y="5949280"/>
            <a:ext cx="609600" cy="609600"/>
          </a:xfrm>
          <a:prstGeom prst="rect">
            <a:avLst/>
          </a:prstGeom>
        </p:spPr>
      </p:pic>
    </p:spTree>
    <p:extLst>
      <p:ext uri="{BB962C8B-B14F-4D97-AF65-F5344CB8AC3E}">
        <p14:creationId xmlns:p14="http://schemas.microsoft.com/office/powerpoint/2010/main" val="2194279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28930"/>
          <a:stretch/>
        </p:blipFill>
        <p:spPr bwMode="auto">
          <a:xfrm>
            <a:off x="7792238" y="188640"/>
            <a:ext cx="1284084" cy="1331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07504" y="980728"/>
            <a:ext cx="8968818" cy="4093428"/>
          </a:xfrm>
          <a:prstGeom prst="rect">
            <a:avLst/>
          </a:prstGeom>
          <a:noFill/>
        </p:spPr>
        <p:txBody>
          <a:bodyPr wrap="square" rtlCol="0">
            <a:spAutoFit/>
          </a:bodyPr>
          <a:lstStyle/>
          <a:p>
            <a:r>
              <a:rPr lang="en-GB" sz="2000" u="sng" dirty="0" smtClean="0">
                <a:latin typeface="Comic Sans MS" panose="030F0702030302020204" pitchFamily="66" charset="0"/>
              </a:rPr>
              <a:t>Times tables</a:t>
            </a:r>
          </a:p>
          <a:p>
            <a:endParaRPr lang="en-GB" sz="2000" dirty="0" smtClean="0">
              <a:latin typeface="Comic Sans MS" panose="030F0702030302020204" pitchFamily="66" charset="0"/>
            </a:endParaRPr>
          </a:p>
          <a:p>
            <a:pPr marL="285750" indent="-285750">
              <a:buFont typeface="Arial" panose="020B0604020202020204" pitchFamily="34" charset="0"/>
              <a:buChar char="•"/>
            </a:pPr>
            <a:r>
              <a:rPr lang="en-GB" sz="2000" dirty="0" smtClean="0">
                <a:latin typeface="Comic Sans MS" panose="030F0702030302020204" pitchFamily="66" charset="0"/>
              </a:rPr>
              <a:t>Baseline assessment to find out where the pupils are at in September.</a:t>
            </a:r>
          </a:p>
          <a:p>
            <a:pPr marL="285750" indent="-285750">
              <a:buFont typeface="Arial" panose="020B0604020202020204" pitchFamily="34" charset="0"/>
              <a:buChar char="•"/>
            </a:pPr>
            <a:r>
              <a:rPr lang="en-GB" sz="2000" dirty="0" smtClean="0">
                <a:latin typeface="Comic Sans MS" panose="030F0702030302020204" pitchFamily="66" charset="0"/>
              </a:rPr>
              <a:t>Each week the children will be expected to learn their times tables, focussing on the ones they struggle with.</a:t>
            </a:r>
          </a:p>
          <a:p>
            <a:pPr marL="285750" indent="-285750">
              <a:buFont typeface="Arial" panose="020B0604020202020204" pitchFamily="34" charset="0"/>
              <a:buChar char="•"/>
            </a:pPr>
            <a:r>
              <a:rPr lang="en-GB" sz="2000" dirty="0" smtClean="0">
                <a:latin typeface="Comic Sans MS" panose="030F0702030302020204" pitchFamily="66" charset="0"/>
              </a:rPr>
              <a:t>TT </a:t>
            </a:r>
            <a:r>
              <a:rPr lang="en-GB" sz="2000" dirty="0" err="1">
                <a:latin typeface="Comic Sans MS" panose="030F0702030302020204" pitchFamily="66" charset="0"/>
              </a:rPr>
              <a:t>R</a:t>
            </a:r>
            <a:r>
              <a:rPr lang="en-GB" sz="2000" dirty="0" err="1" smtClean="0">
                <a:latin typeface="Comic Sans MS" panose="030F0702030302020204" pitchFamily="66" charset="0"/>
              </a:rPr>
              <a:t>ockstars</a:t>
            </a:r>
            <a:r>
              <a:rPr lang="en-GB" sz="2000" dirty="0" smtClean="0">
                <a:latin typeface="Comic Sans MS" panose="030F0702030302020204" pitchFamily="66" charset="0"/>
              </a:rPr>
              <a:t> at home will support this too.</a:t>
            </a:r>
          </a:p>
          <a:p>
            <a:pPr marL="285750" indent="-285750">
              <a:buFont typeface="Arial" panose="020B0604020202020204" pitchFamily="34" charset="0"/>
              <a:buChar char="•"/>
            </a:pPr>
            <a:endParaRPr lang="en-US" sz="2000" dirty="0" smtClean="0">
              <a:latin typeface="Comic Sans MS" panose="030F0702030302020204" pitchFamily="66" charset="0"/>
            </a:endParaRPr>
          </a:p>
          <a:p>
            <a:r>
              <a:rPr lang="en-US" sz="2000" dirty="0" smtClean="0">
                <a:latin typeface="Comic Sans MS" panose="030F0702030302020204" pitchFamily="66" charset="0"/>
              </a:rPr>
              <a:t>The children should be </a:t>
            </a:r>
            <a:r>
              <a:rPr lang="en-GB" sz="2000" dirty="0" smtClean="0">
                <a:latin typeface="Comic Sans MS" panose="030F0702030302020204" pitchFamily="66" charset="0"/>
              </a:rPr>
              <a:t>practising</a:t>
            </a:r>
            <a:r>
              <a:rPr lang="en-US" sz="2000" dirty="0" smtClean="0">
                <a:latin typeface="Comic Sans MS" panose="030F0702030302020204" pitchFamily="66" charset="0"/>
              </a:rPr>
              <a:t> their times tables in this order:</a:t>
            </a:r>
            <a:endParaRPr lang="en-US" sz="2000" dirty="0">
              <a:latin typeface="Comic Sans MS" panose="030F0702030302020204" pitchFamily="66" charset="0"/>
            </a:endParaRPr>
          </a:p>
          <a:p>
            <a:pPr marL="285750" indent="-285750">
              <a:buFont typeface="Arial" panose="020B0604020202020204" pitchFamily="34" charset="0"/>
              <a:buChar char="•"/>
            </a:pPr>
            <a:r>
              <a:rPr lang="en-US" sz="2000" dirty="0" smtClean="0">
                <a:latin typeface="Comic Sans MS" panose="030F0702030302020204" pitchFamily="66" charset="0"/>
              </a:rPr>
              <a:t>*: 2 5 10 3 4 8 </a:t>
            </a:r>
          </a:p>
          <a:p>
            <a:pPr marL="285750" indent="-285750">
              <a:buFont typeface="Arial" panose="020B0604020202020204" pitchFamily="34" charset="0"/>
              <a:buChar char="•"/>
            </a:pPr>
            <a:r>
              <a:rPr lang="en-US" sz="2000" dirty="0" smtClean="0">
                <a:latin typeface="Comic Sans MS" panose="030F0702030302020204" pitchFamily="66" charset="0"/>
              </a:rPr>
              <a:t>**: 6 7 9 11 12</a:t>
            </a:r>
          </a:p>
          <a:p>
            <a:pPr marL="285750" indent="-285750">
              <a:buFont typeface="Arial" panose="020B0604020202020204" pitchFamily="34" charset="0"/>
              <a:buChar char="•"/>
            </a:pPr>
            <a:r>
              <a:rPr lang="en-US" sz="2000" dirty="0" smtClean="0">
                <a:latin typeface="Comic Sans MS" panose="030F0702030302020204" pitchFamily="66" charset="0"/>
              </a:rPr>
              <a:t>***: All </a:t>
            </a:r>
          </a:p>
          <a:p>
            <a:pPr marL="285750" indent="-285750">
              <a:buFont typeface="Arial" panose="020B0604020202020204" pitchFamily="34" charset="0"/>
              <a:buChar char="•"/>
            </a:pPr>
            <a:endParaRPr lang="en-US" sz="2000" dirty="0" smtClean="0">
              <a:latin typeface="Comic Sans MS" panose="030F0702030302020204" pitchFamily="66" charset="0"/>
            </a:endParaRPr>
          </a:p>
          <a:p>
            <a:pPr marL="285750" indent="-285750">
              <a:buFont typeface="Arial" panose="020B0604020202020204" pitchFamily="34" charset="0"/>
              <a:buChar char="•"/>
            </a:pPr>
            <a:endParaRPr lang="en-GB" sz="2000" dirty="0" smtClean="0">
              <a:latin typeface="Comic Sans MS" panose="030F0702030302020204" pitchFamily="66"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24680" y="5661248"/>
            <a:ext cx="609600" cy="609600"/>
          </a:xfrm>
          <a:prstGeom prst="rect">
            <a:avLst/>
          </a:prstGeom>
        </p:spPr>
      </p:pic>
    </p:spTree>
    <p:extLst>
      <p:ext uri="{BB962C8B-B14F-4D97-AF65-F5344CB8AC3E}">
        <p14:creationId xmlns:p14="http://schemas.microsoft.com/office/powerpoint/2010/main" val="23738831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2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5818" y="46386"/>
            <a:ext cx="8229600" cy="1143000"/>
          </a:xfrm>
        </p:spPr>
        <p:txBody>
          <a:bodyPr/>
          <a:lstStyle/>
          <a:p>
            <a:r>
              <a:rPr lang="en-GB" dirty="0" smtClean="0">
                <a:solidFill>
                  <a:srgbClr val="FF0000"/>
                </a:solidFill>
              </a:rPr>
              <a:t>Homework Expectations</a:t>
            </a:r>
            <a:endParaRPr lang="en-GB" dirty="0">
              <a:solidFill>
                <a:srgbClr val="FF0000"/>
              </a:solidFill>
            </a:endParaRPr>
          </a:p>
        </p:txBody>
      </p:sp>
      <p:sp>
        <p:nvSpPr>
          <p:cNvPr id="3" name="Content Placeholder 2"/>
          <p:cNvSpPr>
            <a:spLocks noGrp="1"/>
          </p:cNvSpPr>
          <p:nvPr>
            <p:ph idx="1"/>
          </p:nvPr>
        </p:nvSpPr>
        <p:spPr>
          <a:xfrm>
            <a:off x="0" y="1412776"/>
            <a:ext cx="9144000" cy="5445224"/>
          </a:xfrm>
        </p:spPr>
        <p:txBody>
          <a:bodyPr>
            <a:noAutofit/>
          </a:bodyPr>
          <a:lstStyle/>
          <a:p>
            <a:r>
              <a:rPr lang="en-GB" sz="2400" b="1" dirty="0" smtClean="0">
                <a:solidFill>
                  <a:schemeClr val="tx1"/>
                </a:solidFill>
              </a:rPr>
              <a:t>Reading every night </a:t>
            </a:r>
            <a:r>
              <a:rPr lang="en-GB" sz="2400" dirty="0" smtClean="0">
                <a:solidFill>
                  <a:schemeClr val="tx1"/>
                </a:solidFill>
              </a:rPr>
              <a:t>–</a:t>
            </a:r>
            <a:r>
              <a:rPr lang="en-GB" sz="2400" dirty="0">
                <a:solidFill>
                  <a:schemeClr val="tx1"/>
                </a:solidFill>
              </a:rPr>
              <a:t> </a:t>
            </a:r>
            <a:r>
              <a:rPr lang="en-GB" sz="2400" dirty="0" smtClean="0">
                <a:solidFill>
                  <a:schemeClr val="tx1"/>
                </a:solidFill>
              </a:rPr>
              <a:t>to be recorded in the reading record.</a:t>
            </a:r>
          </a:p>
          <a:p>
            <a:endParaRPr lang="en-GB" sz="2400" dirty="0" smtClean="0">
              <a:solidFill>
                <a:schemeClr val="tx1"/>
              </a:solidFill>
            </a:endParaRPr>
          </a:p>
          <a:p>
            <a:r>
              <a:rPr lang="en-GB" sz="2400" b="1" dirty="0" smtClean="0">
                <a:solidFill>
                  <a:schemeClr val="tx1"/>
                </a:solidFill>
              </a:rPr>
              <a:t>Times tables </a:t>
            </a:r>
            <a:r>
              <a:rPr lang="en-GB" sz="2400" dirty="0" smtClean="0">
                <a:solidFill>
                  <a:schemeClr val="tx1"/>
                </a:solidFill>
              </a:rPr>
              <a:t>– the children must spend some time learning their tables each week.</a:t>
            </a:r>
          </a:p>
          <a:p>
            <a:endParaRPr lang="en-GB" sz="2400" dirty="0" smtClean="0">
              <a:solidFill>
                <a:schemeClr val="tx1"/>
              </a:solidFill>
            </a:endParaRPr>
          </a:p>
          <a:p>
            <a:r>
              <a:rPr lang="en-GB" sz="2400" b="1" dirty="0" smtClean="0">
                <a:solidFill>
                  <a:schemeClr val="tx1"/>
                </a:solidFill>
              </a:rPr>
              <a:t>Weekly spellings pattern. </a:t>
            </a:r>
          </a:p>
          <a:p>
            <a:endParaRPr lang="en-US" sz="2400" b="1" dirty="0">
              <a:solidFill>
                <a:schemeClr val="tx1"/>
              </a:solidFill>
            </a:endParaRPr>
          </a:p>
          <a:p>
            <a:r>
              <a:rPr lang="en-US" sz="2400" b="1" dirty="0" smtClean="0">
                <a:solidFill>
                  <a:schemeClr val="tx1"/>
                </a:solidFill>
              </a:rPr>
              <a:t>Additional tasks will be available on Purple Mash linked to a current topic or on Reading Plus. </a:t>
            </a:r>
            <a:endParaRPr lang="en-GB" sz="2400" dirty="0" smtClean="0">
              <a:solidFill>
                <a:schemeClr val="tx1"/>
              </a:solidFill>
            </a:endParaRPr>
          </a:p>
          <a:p>
            <a:endParaRPr lang="en-US" sz="2400" dirty="0">
              <a:solidFill>
                <a:schemeClr val="tx1"/>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25818" y="313086"/>
            <a:ext cx="609600" cy="609600"/>
          </a:xfrm>
          <a:prstGeom prst="rect">
            <a:avLst/>
          </a:prstGeom>
        </p:spPr>
      </p:pic>
    </p:spTree>
    <p:extLst>
      <p:ext uri="{BB962C8B-B14F-4D97-AF65-F5344CB8AC3E}">
        <p14:creationId xmlns:p14="http://schemas.microsoft.com/office/powerpoint/2010/main" val="31979007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2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1.5|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2556</TotalTime>
  <Words>896</Words>
  <Application>Microsoft Office PowerPoint</Application>
  <PresentationFormat>On-screen Show (4:3)</PresentationFormat>
  <Paragraphs>77</Paragraphs>
  <Slides>12</Slides>
  <Notes>0</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Arial Rounded MT Bold</vt:lpstr>
      <vt:lpstr>Calibri</vt:lpstr>
      <vt:lpstr>Comic Sans MS</vt:lpstr>
      <vt:lpstr>Gigi</vt:lpstr>
      <vt:lpstr>Twinkl Cursive Looped</vt:lpstr>
      <vt:lpstr>Twinkl Cursive Unlooped</vt:lpstr>
      <vt:lpstr>Office Theme</vt:lpstr>
      <vt:lpstr>PowerPoint Presentation</vt:lpstr>
      <vt:lpstr>The Current Year Four Team</vt:lpstr>
      <vt:lpstr>The Current Year Four Team</vt:lpstr>
      <vt:lpstr>The Current Year Four Team</vt:lpstr>
      <vt:lpstr>PowerPoint Presentation</vt:lpstr>
      <vt:lpstr>PE and Swimming</vt:lpstr>
      <vt:lpstr>PowerPoint Presentation</vt:lpstr>
      <vt:lpstr>PowerPoint Presentation</vt:lpstr>
      <vt:lpstr>Homework Expectations</vt:lpstr>
      <vt:lpstr>Reading Trees!</vt:lpstr>
      <vt:lpstr>Reading Trees!</vt:lpstr>
      <vt:lpstr>Volunteer Readers!</vt:lpstr>
    </vt:vector>
  </TitlesOfParts>
  <Company>Discovery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Parents of Galileo and Winston Classes – Welcome to Year 6</dc:title>
  <dc:creator>Peter Hipkiss</dc:creator>
  <cp:lastModifiedBy>H Meiners</cp:lastModifiedBy>
  <cp:revision>151</cp:revision>
  <cp:lastPrinted>2021-09-13T14:54:48Z</cp:lastPrinted>
  <dcterms:created xsi:type="dcterms:W3CDTF">2013-06-12T15:49:30Z</dcterms:created>
  <dcterms:modified xsi:type="dcterms:W3CDTF">2022-09-15T16:20:11Z</dcterms:modified>
</cp:coreProperties>
</file>