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7"/>
  </p:notesMasterIdLst>
  <p:handoutMasterIdLst>
    <p:handoutMasterId r:id="rId38"/>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258" r:id="rId18"/>
    <p:sldId id="267" r:id="rId19"/>
    <p:sldId id="268" r:id="rId20"/>
    <p:sldId id="269" r:id="rId21"/>
    <p:sldId id="270" r:id="rId22"/>
    <p:sldId id="296" r:id="rId23"/>
    <p:sldId id="271" r:id="rId24"/>
    <p:sldId id="272" r:id="rId25"/>
    <p:sldId id="301" r:id="rId26"/>
    <p:sldId id="300" r:id="rId27"/>
    <p:sldId id="275" r:id="rId28"/>
    <p:sldId id="305" r:id="rId29"/>
    <p:sldId id="284" r:id="rId30"/>
    <p:sldId id="278" r:id="rId31"/>
    <p:sldId id="303" r:id="rId32"/>
    <p:sldId id="279" r:id="rId33"/>
    <p:sldId id="286" r:id="rId34"/>
    <p:sldId id="282" r:id="rId35"/>
    <p:sldId id="283"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6" autoAdjust="0"/>
    <p:restoredTop sz="94836" autoAdjust="0"/>
  </p:normalViewPr>
  <p:slideViewPr>
    <p:cSldViewPr snapToGrid="0">
      <p:cViewPr varScale="1">
        <p:scale>
          <a:sx n="83" d="100"/>
          <a:sy n="83" d="100"/>
        </p:scale>
        <p:origin x="5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18/05/2022</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25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nt.gov.uk/education-and-children/schools/school-places/choosing-a-scho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__data/assets/excel_doc/0013/127021/kent-test-scores-report-2021.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averma@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education-and-children/schools/school-places/admissions-criteria/admissions-criteria-202324/secondary-20232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education-and-children/schools/school-places/admissions-criteria/admissions-criteria-202324/secondary-2023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a:t>
            </a:r>
            <a:br>
              <a:rPr lang="en-US" dirty="0"/>
            </a:br>
            <a:r>
              <a:rPr lang="en-US" dirty="0"/>
              <a:t>Y5 Parents</a:t>
            </a:r>
            <a:br>
              <a:rPr lang="en-US" dirty="0"/>
            </a:br>
            <a:r>
              <a:rPr lang="en-US" sz="4400" dirty="0"/>
              <a:t>May 2022</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265442"/>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a:p>
            <a:pPr>
              <a:lnSpc>
                <a:spcPct val="100000"/>
              </a:lnSpc>
            </a:pPr>
            <a:r>
              <a:rPr lang="en-GB" kern="0" dirty="0">
                <a:solidFill>
                  <a:schemeClr val="tx1"/>
                </a:solidFill>
              </a:rPr>
              <a:t>Further information on choosing a school can be found here: </a:t>
            </a:r>
            <a:r>
              <a:rPr lang="en-GB" kern="0" dirty="0">
                <a:solidFill>
                  <a:schemeClr val="tx1"/>
                </a:solidFill>
                <a:hlinkClick r:id="rId2"/>
              </a:rPr>
              <a:t>https://www.kent.gov.uk/education-and-children/schools/school-places/choosing-a-school</a:t>
            </a:r>
            <a:endParaRPr lang="en-GB" kern="0" dirty="0">
              <a:solidFill>
                <a:schemeClr val="tx1"/>
              </a:solidFill>
            </a:endParaRPr>
          </a:p>
          <a:p>
            <a:pPr>
              <a:lnSpc>
                <a:spcPct val="100000"/>
              </a:lnSpc>
            </a:pPr>
            <a:endParaRPr lang="en-GB" kern="0" dirty="0">
              <a:solidFill>
                <a:schemeClr val="tx1"/>
              </a:solidFill>
            </a:endParaRPr>
          </a:p>
        </p:txBody>
      </p:sp>
    </p:spTree>
    <p:extLst>
      <p:ext uri="{BB962C8B-B14F-4D97-AF65-F5344CB8AC3E}">
        <p14:creationId xmlns:p14="http://schemas.microsoft.com/office/powerpoint/2010/main" val="3045708552"/>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a:t>
            </a:r>
            <a:r>
              <a:rPr lang="en-GB" sz="2600" dirty="0">
                <a:hlinkClick r:id="rId3"/>
              </a:rPr>
              <a:t>school's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386860"/>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Autofit/>
          </a:bodyPr>
          <a:lstStyle/>
          <a:p>
            <a:pPr marL="0" indent="0">
              <a:buNone/>
            </a:pPr>
            <a:endParaRPr lang="en-GB" sz="2800" dirty="0"/>
          </a:p>
          <a:p>
            <a:r>
              <a:rPr lang="en-GB" sz="2800" b="1" dirty="0"/>
              <a:t>If your child was not tested or was not assessed as suitable for a Kent grammar school</a:t>
            </a:r>
            <a:r>
              <a:rPr lang="en-GB" sz="2800" dirty="0"/>
              <a:t>, you can still apply for a Kent grammar school but your application will be turned down. </a:t>
            </a:r>
          </a:p>
          <a:p>
            <a:r>
              <a:rPr lang="en-GB" sz="2800" dirty="0"/>
              <a:t>You will then have the right to </a:t>
            </a:r>
            <a:r>
              <a:rPr lang="en-GB" sz="2800" dirty="0">
                <a:hlinkClick r:id="rId2"/>
              </a:rPr>
              <a:t>appeal</a:t>
            </a:r>
            <a:r>
              <a:rPr lang="en-GB" sz="2800" dirty="0"/>
              <a:t> to explain why you think grammar school is a suitable option for your child.</a:t>
            </a:r>
          </a:p>
          <a:p>
            <a:r>
              <a:rPr lang="en-GB" sz="2800" dirty="0"/>
              <a:t>Your child’s class teacher is the best person to offer advice and support should you be in this position after National Offer Day.</a:t>
            </a:r>
          </a:p>
          <a:p>
            <a:endParaRPr lang="en-GB" sz="2800" dirty="0"/>
          </a:p>
        </p:txBody>
      </p:sp>
    </p:spTree>
    <p:extLst>
      <p:ext uri="{BB962C8B-B14F-4D97-AF65-F5344CB8AC3E}">
        <p14:creationId xmlns:p14="http://schemas.microsoft.com/office/powerpoint/2010/main" val="1898192028"/>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295421"/>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Autofit/>
          </a:bodyPr>
          <a:lstStyle/>
          <a:p>
            <a:pPr marL="0" indent="0">
              <a:buNone/>
            </a:pPr>
            <a:endParaRPr lang="en-GB" sz="2800" dirty="0"/>
          </a:p>
          <a:p>
            <a:r>
              <a:rPr lang="en-GB" sz="2800" dirty="0"/>
              <a:t>Apart from Kent schools and other LA schools, there is the option of funded education – Independent Schools. </a:t>
            </a:r>
          </a:p>
          <a:p>
            <a:r>
              <a:rPr lang="en-GB" sz="2800"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sz="2800" dirty="0"/>
          </a:p>
        </p:txBody>
      </p:sp>
    </p:spTree>
    <p:extLst>
      <p:ext uri="{BB962C8B-B14F-4D97-AF65-F5344CB8AC3E}">
        <p14:creationId xmlns:p14="http://schemas.microsoft.com/office/powerpoint/2010/main" val="2056830468"/>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405619"/>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Autofit/>
          </a:bodyPr>
          <a:lstStyle/>
          <a:p>
            <a:r>
              <a:rPr lang="en-GB" sz="2800" dirty="0"/>
              <a:t>Kent operates a system of selection for secondary education.  </a:t>
            </a:r>
          </a:p>
          <a:p>
            <a:r>
              <a:rPr lang="en-GB" sz="2800" dirty="0"/>
              <a:t>Pupils wishing to attend a grammar school from Year 7 must sit the Kent Selection Test (or Medway Selection Test if you are thinking of applying for a Medway grammar school).</a:t>
            </a:r>
          </a:p>
          <a:p>
            <a:r>
              <a:rPr lang="en-GB" sz="2800" dirty="0"/>
              <a:t>Your own research, together with guidance from the school and your child’s class teacher if needed, is key is to making the right choice of school for your child. </a:t>
            </a:r>
          </a:p>
          <a:p>
            <a:endParaRPr lang="en-GB" sz="2800" dirty="0"/>
          </a:p>
        </p:txBody>
      </p:sp>
    </p:spTree>
    <p:extLst>
      <p:ext uri="{BB962C8B-B14F-4D97-AF65-F5344CB8AC3E}">
        <p14:creationId xmlns:p14="http://schemas.microsoft.com/office/powerpoint/2010/main" val="1196580352"/>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8" y="-50995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635397" y="1805355"/>
            <a:ext cx="6735763" cy="4572000"/>
          </a:xfrm>
        </p:spPr>
        <p:txBody>
          <a:bodyPr>
            <a:noAutofit/>
          </a:bodyPr>
          <a:lstStyle/>
          <a:p>
            <a:r>
              <a:rPr lang="en-GB" sz="2800" dirty="0"/>
              <a:t>Pupils are selected for grammar schools by means of a test that will take place in school on </a:t>
            </a:r>
            <a:r>
              <a:rPr lang="en-GB" sz="2800" b="1" dirty="0">
                <a:solidFill>
                  <a:srgbClr val="FF0000"/>
                </a:solidFill>
              </a:rPr>
              <a:t>Thursday 8th September</a:t>
            </a:r>
            <a:r>
              <a:rPr lang="en-GB" sz="2800" b="1" dirty="0"/>
              <a:t>  </a:t>
            </a:r>
            <a:r>
              <a:rPr lang="en-GB" sz="2800" b="1" dirty="0">
                <a:solidFill>
                  <a:srgbClr val="FF0000"/>
                </a:solidFill>
              </a:rPr>
              <a:t>2022.</a:t>
            </a:r>
            <a:r>
              <a:rPr lang="en-GB" sz="2800" dirty="0"/>
              <a:t> </a:t>
            </a:r>
          </a:p>
          <a:p>
            <a:endParaRPr lang="en-GB" sz="2800" dirty="0"/>
          </a:p>
          <a:p>
            <a:r>
              <a:rPr lang="en-GB" sz="2800" dirty="0"/>
              <a:t>Registration for the Kent Test opens on </a:t>
            </a:r>
            <a:r>
              <a:rPr lang="en-GB" sz="2800" b="1" dirty="0">
                <a:solidFill>
                  <a:srgbClr val="FF0000"/>
                </a:solidFill>
              </a:rPr>
              <a:t>Wednesday 1</a:t>
            </a:r>
            <a:r>
              <a:rPr lang="en-GB" sz="2800" b="1" baseline="30000" dirty="0">
                <a:solidFill>
                  <a:srgbClr val="FF0000"/>
                </a:solidFill>
              </a:rPr>
              <a:t>st</a:t>
            </a:r>
            <a:r>
              <a:rPr lang="en-GB" sz="2800" b="1" dirty="0">
                <a:solidFill>
                  <a:srgbClr val="FF0000"/>
                </a:solidFill>
              </a:rPr>
              <a:t> June 2022. </a:t>
            </a:r>
          </a:p>
          <a:p>
            <a:endParaRPr lang="en-US" sz="2800" b="1" dirty="0">
              <a:solidFill>
                <a:srgbClr val="FF0000"/>
              </a:solidFill>
            </a:endParaRPr>
          </a:p>
          <a:p>
            <a:r>
              <a:rPr lang="en-GB" sz="2800" dirty="0"/>
              <a:t>Registration for the Kent Test closes on </a:t>
            </a:r>
            <a:r>
              <a:rPr lang="en-GB" sz="2800" b="1" dirty="0">
                <a:solidFill>
                  <a:srgbClr val="FF0000"/>
                </a:solidFill>
              </a:rPr>
              <a:t>Friday 1</a:t>
            </a:r>
            <a:r>
              <a:rPr lang="en-GB" sz="2800" b="1" baseline="30000" dirty="0">
                <a:solidFill>
                  <a:srgbClr val="FF0000"/>
                </a:solidFill>
              </a:rPr>
              <a:t>st</a:t>
            </a:r>
            <a:r>
              <a:rPr lang="en-GB" sz="2800" b="1" dirty="0">
                <a:solidFill>
                  <a:srgbClr val="FF0000"/>
                </a:solidFill>
              </a:rPr>
              <a:t> July 2022.  </a:t>
            </a:r>
            <a:r>
              <a:rPr lang="en-GB" sz="2800" dirty="0"/>
              <a:t>Please note that there will be no opportunity to register your child for the test after this date.</a:t>
            </a:r>
            <a:endParaRPr lang="en-US" sz="2800" dirty="0"/>
          </a:p>
          <a:p>
            <a:endParaRPr lang="en-US" sz="2800" b="1" dirty="0">
              <a:solidFill>
                <a:srgbClr val="FF0000"/>
              </a:solidFill>
            </a:endParaRPr>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309489"/>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Autofit/>
          </a:bodyPr>
          <a:lstStyle/>
          <a:p>
            <a:r>
              <a:rPr lang="en-GB" sz="2800" dirty="0"/>
              <a:t>The tests are multiple-choice with a separate answer sheet. They are marked by an automated marking machine.</a:t>
            </a:r>
          </a:p>
          <a:p>
            <a:r>
              <a:rPr lang="en-GB" sz="2800"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sz="2800"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393895"/>
            <a:ext cx="7704667" cy="1981200"/>
          </a:xfrm>
        </p:spPr>
        <p:txBody>
          <a:bodyPr/>
          <a:lstStyle/>
          <a:p>
            <a:r>
              <a:rPr lang="en-US" dirty="0"/>
              <a:t>Kent Test (11+) format</a:t>
            </a:r>
          </a:p>
        </p:txBody>
      </p:sp>
      <p:sp>
        <p:nvSpPr>
          <p:cNvPr id="4105" name="Rectangle 9"/>
          <p:cNvSpPr>
            <a:spLocks noGrp="1" noChangeArrowheads="1"/>
          </p:cNvSpPr>
          <p:nvPr>
            <p:ph idx="1"/>
          </p:nvPr>
        </p:nvSpPr>
        <p:spPr>
          <a:xfrm>
            <a:off x="1094674" y="2244969"/>
            <a:ext cx="7704667" cy="3332816"/>
          </a:xfrm>
        </p:spPr>
        <p:txBody>
          <a:bodyPr>
            <a:noAutofit/>
          </a:bodyPr>
          <a:lstStyle/>
          <a:p>
            <a:r>
              <a:rPr lang="en-GB" sz="2800" b="1" dirty="0"/>
              <a:t>English test </a:t>
            </a:r>
            <a:r>
              <a:rPr lang="en-GB" sz="2800" dirty="0"/>
              <a:t>– 5 minutes practice followed by a 25 minute test . There are 3 sections: </a:t>
            </a:r>
          </a:p>
          <a:p>
            <a:r>
              <a:rPr lang="en-GB" sz="2800" i="1" dirty="0"/>
              <a:t>A comprehension test: </a:t>
            </a:r>
            <a:r>
              <a:rPr lang="en-GB" sz="2800" dirty="0"/>
              <a:t>The passages are usually quite long with complex vocabulary.  Children must demonstrate good levels of fluency and language comprehension to be successful.  </a:t>
            </a:r>
          </a:p>
          <a:p>
            <a:r>
              <a:rPr lang="en-GB" sz="2800" i="1" dirty="0"/>
              <a:t>Sentence completion exercises: </a:t>
            </a:r>
            <a:r>
              <a:rPr lang="en-GB" sz="2800" dirty="0"/>
              <a:t>These assess knowledge of grammar and vocabulary structure.</a:t>
            </a:r>
          </a:p>
          <a:p>
            <a:r>
              <a:rPr lang="en-GB" sz="2800" i="1" dirty="0"/>
              <a:t>Spelling exercise:  </a:t>
            </a:r>
            <a:r>
              <a:rPr lang="en-GB" sz="2800"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49817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880513" cy="3332816"/>
          </a:xfrm>
        </p:spPr>
        <p:txBody>
          <a:bodyPr>
            <a:noAutofit/>
          </a:bodyPr>
          <a:lstStyle/>
          <a:p>
            <a:r>
              <a:rPr lang="en-GB" sz="2800" b="1" dirty="0"/>
              <a:t>Maths test </a:t>
            </a:r>
            <a:r>
              <a:rPr lang="en-GB" sz="2800" dirty="0"/>
              <a:t>- 5 minutes practice followed by a 25 minute test.</a:t>
            </a:r>
          </a:p>
          <a:p>
            <a:r>
              <a:rPr lang="en-GB" sz="2800" dirty="0"/>
              <a:t>The maths test contains a series of multiple-choice questions covering a variety of topics taught in schools up to the start of Year 6. </a:t>
            </a:r>
          </a:p>
          <a:p>
            <a:r>
              <a:rPr lang="en-GB" sz="2800" dirty="0"/>
              <a:t>Some questions will be based on the KS2 curriculum topics but will be more difficult than children are used to. This is to test children’s ability to apply skills to higher level problem solving.</a:t>
            </a:r>
          </a:p>
          <a:p>
            <a:r>
              <a:rPr lang="en-GB" sz="2800"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noAutofit/>
          </a:bodyPr>
          <a:lstStyle/>
          <a:p>
            <a:r>
              <a:rPr lang="en-GB" sz="2800" dirty="0"/>
              <a:t>The second test will be a reasoning paper. It will take about 1 hour, including the practice sections and questions. </a:t>
            </a:r>
          </a:p>
          <a:p>
            <a:r>
              <a:rPr lang="en-GB" sz="2800" dirty="0"/>
              <a:t>It will contain a verbal reasoning section and a non-verbal reasoning section of roughly the same length. </a:t>
            </a:r>
          </a:p>
          <a:p>
            <a:r>
              <a:rPr lang="en-GB" sz="2800"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noAutofit/>
          </a:bodyPr>
          <a:lstStyle/>
          <a:p>
            <a:endParaRPr lang="en-GB" sz="2800" dirty="0"/>
          </a:p>
          <a:p>
            <a:pPr lvl="0"/>
            <a:r>
              <a:rPr lang="en-GB" sz="2800" dirty="0"/>
              <a:t>To provide guidance on choosing the most suitable secondary school path for your child.</a:t>
            </a:r>
          </a:p>
          <a:p>
            <a:pPr lvl="0"/>
            <a:r>
              <a:rPr lang="en-GB" sz="2800" dirty="0"/>
              <a:t>To provide key dates and information regarding the secondary school application process.</a:t>
            </a:r>
          </a:p>
          <a:p>
            <a:pPr lvl="0"/>
            <a:r>
              <a:rPr lang="en-GB" sz="2800" dirty="0"/>
              <a:t>To explain Kent’s selective system of secondary education and provide information regarding the Kent Test (11+).</a:t>
            </a:r>
          </a:p>
          <a:p>
            <a:pPr marL="0" indent="0">
              <a:buNone/>
            </a:pPr>
            <a:endParaRPr lang="en-GB" sz="2800" dirty="0"/>
          </a:p>
          <a:p>
            <a:endParaRPr lang="en-US" sz="28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883659" y="-414995"/>
            <a:ext cx="7704667" cy="1981200"/>
          </a:xfrm>
        </p:spPr>
        <p:txBody>
          <a:bodyPr/>
          <a:lstStyle/>
          <a:p>
            <a:r>
              <a:rPr lang="en-US" dirty="0"/>
              <a:t>Kent Test (11+) format</a:t>
            </a:r>
          </a:p>
        </p:txBody>
      </p:sp>
      <p:sp>
        <p:nvSpPr>
          <p:cNvPr id="4105" name="Rectangle 9"/>
          <p:cNvSpPr>
            <a:spLocks noGrp="1" noChangeArrowheads="1"/>
          </p:cNvSpPr>
          <p:nvPr>
            <p:ph idx="1"/>
          </p:nvPr>
        </p:nvSpPr>
        <p:spPr>
          <a:xfrm>
            <a:off x="1344637" y="1409481"/>
            <a:ext cx="7405467" cy="4572000"/>
          </a:xfrm>
        </p:spPr>
        <p:txBody>
          <a:bodyPr>
            <a:noAutofit/>
          </a:bodyPr>
          <a:lstStyle/>
          <a:p>
            <a:r>
              <a:rPr lang="en-GB" sz="2800" dirty="0"/>
              <a:t>There will also be a writing exercise which will not be marked but may be used by a local </a:t>
            </a:r>
            <a:r>
              <a:rPr lang="en-GB" sz="2800" dirty="0" err="1"/>
              <a:t>Headteacher</a:t>
            </a:r>
            <a:r>
              <a:rPr lang="en-GB" sz="2800" dirty="0"/>
              <a:t> panel as part of the </a:t>
            </a:r>
            <a:r>
              <a:rPr lang="en-GB" sz="2800" dirty="0" err="1"/>
              <a:t>Headteacher</a:t>
            </a:r>
            <a:r>
              <a:rPr lang="en-GB" sz="2800" dirty="0"/>
              <a:t> assessment stage for pupils who have not passed the Kent Test.</a:t>
            </a:r>
          </a:p>
          <a:p>
            <a:r>
              <a:rPr lang="en-GB" sz="2800" dirty="0"/>
              <a:t>40 minutes will be allowed for the writing task, including 10 minutes planning time.</a:t>
            </a:r>
          </a:p>
          <a:p>
            <a:r>
              <a:rPr lang="en-GB" sz="2800"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noAutofit/>
          </a:bodyPr>
          <a:lstStyle/>
          <a:p>
            <a:r>
              <a:rPr lang="en-GB" sz="2800" dirty="0"/>
              <a:t>Your child will get 3 standardised scores, one for English, one for Maths and one for Reasoning, and a total (aggregate) score.</a:t>
            </a:r>
          </a:p>
          <a:p>
            <a:r>
              <a:rPr lang="en-GB" sz="2800"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2021</a:t>
            </a:r>
          </a:p>
        </p:txBody>
      </p:sp>
      <p:sp>
        <p:nvSpPr>
          <p:cNvPr id="4105" name="Rectangle 9"/>
          <p:cNvSpPr>
            <a:spLocks noGrp="1" noChangeArrowheads="1"/>
          </p:cNvSpPr>
          <p:nvPr>
            <p:ph idx="1"/>
          </p:nvPr>
        </p:nvSpPr>
        <p:spPr>
          <a:xfrm>
            <a:off x="1489933" y="1495987"/>
            <a:ext cx="7200332" cy="4572000"/>
          </a:xfrm>
        </p:spPr>
        <p:txBody>
          <a:bodyPr>
            <a:noAutofit/>
          </a:bodyPr>
          <a:lstStyle/>
          <a:p>
            <a:r>
              <a:rPr lang="en-GB" sz="2800" dirty="0"/>
              <a:t>To be given a grammar school assessment, children needed a total score of 332 or more, with no single score lower than 109. Test scores range from 69 to 141. The highest possible total score is 423.</a:t>
            </a:r>
          </a:p>
          <a:p>
            <a:r>
              <a:rPr lang="en-GB" sz="2800"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2021</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https://www.kent.gov.uk/__data/assets/excel_doc/0013/127021/kent-test-scores-report-2021.xlsx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374772"/>
            <a:ext cx="7704667" cy="1981200"/>
          </a:xfrm>
        </p:spPr>
        <p:txBody>
          <a:bodyPr/>
          <a:lstStyle/>
          <a:p>
            <a:r>
              <a:rPr lang="en-US" dirty="0"/>
              <a:t>Kent Test Results</a:t>
            </a:r>
          </a:p>
        </p:txBody>
      </p:sp>
      <p:sp>
        <p:nvSpPr>
          <p:cNvPr id="5126" name="Rectangle 6"/>
          <p:cNvSpPr>
            <a:spLocks noGrp="1" noChangeArrowheads="1"/>
          </p:cNvSpPr>
          <p:nvPr>
            <p:ph idx="1"/>
          </p:nvPr>
        </p:nvSpPr>
        <p:spPr>
          <a:xfrm>
            <a:off x="1065052" y="1606428"/>
            <a:ext cx="7704666" cy="4572000"/>
          </a:xfrm>
        </p:spPr>
        <p:txBody>
          <a:bodyPr>
            <a:noAutofit/>
          </a:bodyPr>
          <a:lstStyle/>
          <a:p>
            <a:r>
              <a:rPr lang="en-GB" sz="2800" dirty="0"/>
              <a:t>If you registered online, KCC will email your child’s Kent Test result to you after 4pm on </a:t>
            </a:r>
            <a:r>
              <a:rPr lang="en-GB" sz="2800" b="1" dirty="0">
                <a:solidFill>
                  <a:srgbClr val="FF0000"/>
                </a:solidFill>
              </a:rPr>
              <a:t>Tuesday 18</a:t>
            </a:r>
            <a:r>
              <a:rPr lang="en-GB" sz="2800" b="1" baseline="30000" dirty="0">
                <a:solidFill>
                  <a:srgbClr val="FF0000"/>
                </a:solidFill>
              </a:rPr>
              <a:t>th</a:t>
            </a:r>
            <a:r>
              <a:rPr lang="en-GB" sz="2800" b="1" dirty="0">
                <a:solidFill>
                  <a:srgbClr val="FF0000"/>
                </a:solidFill>
              </a:rPr>
              <a:t> October 2022 </a:t>
            </a:r>
            <a:r>
              <a:rPr lang="en-GB" sz="2800" dirty="0"/>
              <a:t>(the delivery time will depend on your email service provider). Please note that this is </a:t>
            </a:r>
            <a:r>
              <a:rPr lang="en-GB" sz="2800" dirty="0">
                <a:solidFill>
                  <a:srgbClr val="FF0000"/>
                </a:solidFill>
              </a:rPr>
              <a:t>before</a:t>
            </a:r>
            <a:r>
              <a:rPr lang="en-GB" sz="2800" dirty="0"/>
              <a:t> the SCAF deadline.</a:t>
            </a:r>
          </a:p>
          <a:p>
            <a:r>
              <a:rPr lang="en-GB" sz="2800" dirty="0"/>
              <a:t>If you did not register online and KCC do not have a valid email address for you, the Kent Test result can only be sent by letter.  If possible, they will post your child’s result to you on results day by first class post. </a:t>
            </a:r>
          </a:p>
          <a:p>
            <a:r>
              <a:rPr lang="en-GB" sz="2800"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sz="2800" dirty="0"/>
              <a:t>Kent will allow a ‘Headteacher Appeal’ if a child was not successful in the Kent Test but was expected to be.</a:t>
            </a:r>
          </a:p>
          <a:p>
            <a:endParaRPr lang="en-GB" sz="2800" dirty="0"/>
          </a:p>
          <a:p>
            <a:r>
              <a:rPr lang="en-GB" sz="2800" dirty="0"/>
              <a:t>A ‘</a:t>
            </a:r>
            <a:r>
              <a:rPr lang="en-GB" sz="2800" dirty="0" err="1"/>
              <a:t>Headteacher</a:t>
            </a:r>
            <a:r>
              <a:rPr lang="en-GB" sz="2800" dirty="0"/>
              <a:t> Appeal’ is actually constructed by the child’s class teacher based on prior attainment and current teacher assessment.  The appeal form is then counter-signed by the Headteacher.</a:t>
            </a:r>
          </a:p>
        </p:txBody>
      </p:sp>
    </p:spTree>
    <p:extLst>
      <p:ext uri="{BB962C8B-B14F-4D97-AF65-F5344CB8AC3E}">
        <p14:creationId xmlns:p14="http://schemas.microsoft.com/office/powerpoint/2010/main" val="1160005766"/>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Headteacher Appeals</a:t>
            </a:r>
          </a:p>
        </p:txBody>
      </p:sp>
      <p:sp>
        <p:nvSpPr>
          <p:cNvPr id="3" name="Content Placeholder 2"/>
          <p:cNvSpPr>
            <a:spLocks noGrp="1"/>
          </p:cNvSpPr>
          <p:nvPr>
            <p:ph idx="1"/>
          </p:nvPr>
        </p:nvSpPr>
        <p:spPr>
          <a:xfrm>
            <a:off x="982132" y="2019887"/>
            <a:ext cx="7704667" cy="3332816"/>
          </a:xfrm>
        </p:spPr>
        <p:txBody>
          <a:bodyPr>
            <a:noAutofit/>
          </a:bodyPr>
          <a:lstStyle/>
          <a:p>
            <a:r>
              <a:rPr lang="en-GB" sz="2800" dirty="0"/>
              <a:t>The school will consider a pupil for a ‘Headteacher Appeal’ if the child has missed out on the pass mark by a small points margin and there is sufficiently strong evidence to reflect the potential of suitability for a grammar place from their work at school.</a:t>
            </a:r>
          </a:p>
          <a:p>
            <a:endParaRPr lang="en-GB" sz="2800" dirty="0"/>
          </a:p>
          <a:p>
            <a:r>
              <a:rPr lang="en-GB" sz="2800" dirty="0"/>
              <a:t>Evidence will be drawn from pupils’ academic work during their first week’s in Year 6, as well as the summer term in Year 5.  </a:t>
            </a:r>
          </a:p>
        </p:txBody>
      </p:sp>
    </p:spTree>
    <p:extLst>
      <p:ext uri="{BB962C8B-B14F-4D97-AF65-F5344CB8AC3E}">
        <p14:creationId xmlns:p14="http://schemas.microsoft.com/office/powerpoint/2010/main" val="3192964428"/>
      </p:ext>
    </p:extLst>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on either Saturday 17</a:t>
            </a:r>
            <a:r>
              <a:rPr lang="en-GB" baseline="30000" dirty="0"/>
              <a:t>th</a:t>
            </a:r>
            <a:r>
              <a:rPr lang="en-GB" dirty="0"/>
              <a:t>  or Sunday 18</a:t>
            </a:r>
            <a:r>
              <a:rPr lang="en-GB" baseline="30000" dirty="0"/>
              <a:t>th</a:t>
            </a:r>
            <a:r>
              <a:rPr lang="en-GB" dirty="0"/>
              <a:t>  September 2022.  One 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National offer day will be on </a:t>
            </a:r>
            <a:r>
              <a:rPr lang="en-GB" sz="2800" b="1" dirty="0">
                <a:solidFill>
                  <a:srgbClr val="FF0000"/>
                </a:solidFill>
              </a:rPr>
              <a:t>Wednesday 1st  March 2023.</a:t>
            </a:r>
            <a:r>
              <a:rPr lang="en-GB" sz="2800" dirty="0">
                <a:solidFill>
                  <a:srgbClr val="FF0000"/>
                </a:solidFill>
              </a:rPr>
              <a:t> </a:t>
            </a:r>
            <a:r>
              <a:rPr lang="en-GB" sz="2800" b="1" dirty="0"/>
              <a:t>If you apply online KCC will email you after 4pm</a:t>
            </a:r>
            <a:r>
              <a:rPr lang="en-GB" sz="2800" dirty="0"/>
              <a:t> to tell you which school you have been offered. KCC cannot guarantee the exact time you will receive your email, this will depend on your email service provider.</a:t>
            </a:r>
          </a:p>
          <a:p>
            <a:r>
              <a:rPr lang="en-GB" sz="2800" b="1" dirty="0"/>
              <a:t>You can also </a:t>
            </a:r>
            <a:r>
              <a:rPr lang="en-GB" sz="2800" b="1" dirty="0">
                <a:hlinkClick r:id="rId3"/>
              </a:rPr>
              <a:t>log in</a:t>
            </a:r>
            <a:r>
              <a:rPr lang="en-GB" sz="2800" b="1" dirty="0"/>
              <a:t> after 5pm to view your offer online.</a:t>
            </a:r>
          </a:p>
          <a:p>
            <a:endParaRPr lang="en-GB" sz="2800" dirty="0"/>
          </a:p>
        </p:txBody>
      </p:sp>
    </p:spTree>
    <p:extLst>
      <p:ext uri="{BB962C8B-B14F-4D97-AF65-F5344CB8AC3E}">
        <p14:creationId xmlns:p14="http://schemas.microsoft.com/office/powerpoint/2010/main" val="1800845385"/>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noAutofit/>
          </a:bodyPr>
          <a:lstStyle/>
          <a:p>
            <a:r>
              <a:rPr lang="en-GB" sz="2800"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sz="2800" dirty="0"/>
              <a:t>Each year,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Offers should be accepted or declined by </a:t>
            </a:r>
            <a:r>
              <a:rPr lang="en-GB" sz="2800" b="1" dirty="0">
                <a:solidFill>
                  <a:srgbClr val="FF0000"/>
                </a:solidFill>
              </a:rPr>
              <a:t>Wednesday 15</a:t>
            </a:r>
            <a:r>
              <a:rPr lang="en-GB" sz="2800" b="1" baseline="30000" dirty="0">
                <a:solidFill>
                  <a:srgbClr val="FF0000"/>
                </a:solidFill>
              </a:rPr>
              <a:t>th</a:t>
            </a:r>
            <a:r>
              <a:rPr lang="en-GB" sz="2800" b="1" dirty="0">
                <a:solidFill>
                  <a:srgbClr val="FF0000"/>
                </a:solidFill>
              </a:rPr>
              <a:t> March 2023</a:t>
            </a:r>
            <a:r>
              <a:rPr lang="en-GB" sz="2800" dirty="0">
                <a:solidFill>
                  <a:srgbClr val="FF0000"/>
                </a:solidFill>
              </a:rPr>
              <a:t>.  </a:t>
            </a:r>
            <a:r>
              <a:rPr lang="en-GB" sz="2800" dirty="0"/>
              <a:t>The school recommends that you accept the offer, even if you are appealing for an alternative school place.</a:t>
            </a:r>
          </a:p>
          <a:p>
            <a:endParaRPr lang="en-GB" sz="2800" dirty="0"/>
          </a:p>
          <a:p>
            <a:r>
              <a:rPr lang="en-GB" sz="2800" dirty="0"/>
              <a:t>The deadline for lodging parent appeals is </a:t>
            </a:r>
            <a:r>
              <a:rPr lang="en-GB" sz="2800" b="1" dirty="0">
                <a:solidFill>
                  <a:srgbClr val="FF0000"/>
                </a:solidFill>
              </a:rPr>
              <a:t>Tuesday 28</a:t>
            </a:r>
            <a:r>
              <a:rPr lang="en-GB" sz="2800" b="1" baseline="30000" dirty="0">
                <a:solidFill>
                  <a:srgbClr val="FF0000"/>
                </a:solidFill>
              </a:rPr>
              <a:t>th</a:t>
            </a:r>
            <a:r>
              <a:rPr lang="en-GB" sz="2800" b="1" dirty="0">
                <a:solidFill>
                  <a:srgbClr val="FF0000"/>
                </a:solidFill>
              </a:rPr>
              <a:t> March 2023</a:t>
            </a:r>
            <a:r>
              <a:rPr lang="en-GB" sz="2800" dirty="0"/>
              <a:t>.</a:t>
            </a:r>
          </a:p>
          <a:p>
            <a:endParaRPr lang="en-GB" sz="2800" dirty="0"/>
          </a:p>
        </p:txBody>
      </p:sp>
    </p:spTree>
    <p:extLst>
      <p:ext uri="{BB962C8B-B14F-4D97-AF65-F5344CB8AC3E}">
        <p14:creationId xmlns:p14="http://schemas.microsoft.com/office/powerpoint/2010/main" val="571245827"/>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t>School Support</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t>If you are not awarded your first preference, whether a grammar or non-selective school, the school will support a ‘Parent Appeal’.  </a:t>
            </a:r>
          </a:p>
          <a:p>
            <a:r>
              <a:rPr lang="en-GB" sz="2800" dirty="0"/>
              <a:t>Please book an appointment with your child’s class teacher as soon as possible after school preferences are issued in order to discuss options.</a:t>
            </a:r>
          </a:p>
          <a:p>
            <a:r>
              <a:rPr lang="en-GB" sz="2800"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sz="2800" dirty="0"/>
          </a:p>
        </p:txBody>
      </p:sp>
    </p:spTree>
    <p:extLst>
      <p:ext uri="{BB962C8B-B14F-4D97-AF65-F5344CB8AC3E}">
        <p14:creationId xmlns:p14="http://schemas.microsoft.com/office/powerpoint/2010/main" val="1289293764"/>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524" y="-400928"/>
            <a:ext cx="7704667" cy="1981200"/>
          </a:xfrm>
        </p:spPr>
        <p:txBody>
          <a:bodyPr/>
          <a:lstStyle/>
          <a:p>
            <a:pPr algn="ctr"/>
            <a:r>
              <a:rPr lang="en-GB" dirty="0"/>
              <a:t>Good Luck!</a:t>
            </a:r>
          </a:p>
        </p:txBody>
      </p:sp>
      <p:sp>
        <p:nvSpPr>
          <p:cNvPr id="3" name="Content Placeholder 2"/>
          <p:cNvSpPr>
            <a:spLocks noGrp="1"/>
          </p:cNvSpPr>
          <p:nvPr>
            <p:ph idx="1"/>
          </p:nvPr>
        </p:nvSpPr>
        <p:spPr/>
        <p:txBody>
          <a:bodyPr>
            <a:noAutofit/>
          </a:bodyPr>
          <a:lstStyle/>
          <a:p>
            <a:pPr marL="0" indent="0" algn="ctr">
              <a:buNone/>
            </a:pPr>
            <a:r>
              <a:rPr lang="en-GB" sz="2800" dirty="0"/>
              <a:t>Please do not hesitate to contact us if you need any advice or support. </a:t>
            </a:r>
          </a:p>
          <a:p>
            <a:pPr marL="0" indent="0" algn="ctr">
              <a:buNone/>
            </a:pPr>
            <a:endParaRPr lang="en-GB" sz="2800" dirty="0"/>
          </a:p>
          <a:p>
            <a:pPr marL="0" indent="0" algn="ctr">
              <a:buNone/>
            </a:pPr>
            <a:endParaRPr lang="en-GB" sz="2800" dirty="0"/>
          </a:p>
          <a:p>
            <a:pPr marL="0" indent="0" algn="ctr">
              <a:buNone/>
            </a:pPr>
            <a:r>
              <a:rPr lang="en-GB" sz="2800" dirty="0"/>
              <a:t>Miss J Wilce, UKS2 Assistant Head Teacher: </a:t>
            </a:r>
            <a:r>
              <a:rPr lang="en-GB" sz="2800" dirty="0">
                <a:hlinkClick r:id="rId2"/>
              </a:rPr>
              <a:t>jwilce@discovery.kent.sch.uk</a:t>
            </a:r>
            <a:endParaRPr lang="en-GB" sz="2800" dirty="0"/>
          </a:p>
          <a:p>
            <a:pPr marL="0" indent="0" algn="ctr">
              <a:buNone/>
            </a:pPr>
            <a:r>
              <a:rPr lang="en-GB" sz="2800" dirty="0"/>
              <a:t>Miss A Verma, Year 5 Lead:</a:t>
            </a:r>
          </a:p>
          <a:p>
            <a:pPr marL="0" indent="0" algn="ctr">
              <a:buNone/>
            </a:pPr>
            <a:r>
              <a:rPr lang="en-GB" sz="2800" dirty="0">
                <a:hlinkClick r:id="rId3"/>
              </a:rPr>
              <a:t>averma@discovery.kent.sch.uk</a:t>
            </a:r>
            <a:endParaRPr lang="en-GB" sz="2800" dirty="0"/>
          </a:p>
          <a:p>
            <a:pPr marL="0" indent="0" algn="ctr">
              <a:buNone/>
            </a:pPr>
            <a:endParaRPr lang="en-GB" sz="2800" dirty="0"/>
          </a:p>
          <a:p>
            <a:pPr marL="0" indent="0" algn="ctr">
              <a:buNone/>
            </a:pPr>
            <a:endParaRPr lang="en-GB" sz="2800" dirty="0"/>
          </a:p>
          <a:p>
            <a:pPr marL="0" indent="0">
              <a:buNone/>
            </a:pPr>
            <a:endParaRPr lang="en-GB" sz="2800" dirty="0"/>
          </a:p>
        </p:txBody>
      </p:sp>
    </p:spTree>
    <p:extLst>
      <p:ext uri="{BB962C8B-B14F-4D97-AF65-F5344CB8AC3E}">
        <p14:creationId xmlns:p14="http://schemas.microsoft.com/office/powerpoint/2010/main" val="3670932311"/>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98609" y="1143000"/>
            <a:ext cx="7253021" cy="5632311"/>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Academic selection is designed to identify the highest performing pupils suitable for a grammar school setting.  Last year, 37% of our Year 6 pupils were awarded a grammar school place.  54% of children who sat the test were successful.</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https://www.kent.gov.uk/education-and-children/schools/school-places/admissions-criteria/admissions-criteria-202324/secondary-202324</a:t>
            </a:r>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519919" y="100274"/>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Final Secondary School Allocations July 2021</a:t>
            </a:r>
          </a:p>
        </p:txBody>
      </p:sp>
      <p:pic>
        <p:nvPicPr>
          <p:cNvPr id="3" name="Picture 2" descr="Table&#10;&#10;Description automatically generated">
            <a:extLst>
              <a:ext uri="{FF2B5EF4-FFF2-40B4-BE49-F238E27FC236}">
                <a16:creationId xmlns:a16="http://schemas.microsoft.com/office/drawing/2014/main" id="{D2B01BFA-A76A-406E-98A0-36FD50B62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9564" y="865217"/>
            <a:ext cx="5658720" cy="5832362"/>
          </a:xfrm>
          <a:prstGeom prst="rect">
            <a:avLst/>
          </a:prstGeom>
        </p:spPr>
      </p:pic>
    </p:spTree>
    <p:extLst>
      <p:ext uri="{BB962C8B-B14F-4D97-AF65-F5344CB8AC3E}">
        <p14:creationId xmlns:p14="http://schemas.microsoft.com/office/powerpoint/2010/main" val="4053891108"/>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448972" y="1617036"/>
            <a:ext cx="7284048" cy="4572000"/>
          </a:xfrm>
        </p:spPr>
        <p:txBody>
          <a:bodyPr>
            <a:noAutofit/>
          </a:bodyPr>
          <a:lstStyle/>
          <a:p>
            <a:pPr marL="0" indent="0">
              <a:buNone/>
            </a:pPr>
            <a:r>
              <a:rPr lang="en-GB" sz="2800" dirty="0"/>
              <a:t>Your decision must be right for your individual child.  Some things to consider:</a:t>
            </a:r>
          </a:p>
          <a:p>
            <a:r>
              <a:rPr lang="en-GB" sz="2800" dirty="0"/>
              <a:t>Your child’s skills and strengths – which environment will they thrive in?</a:t>
            </a:r>
          </a:p>
          <a:p>
            <a:r>
              <a:rPr lang="en-GB" sz="2800" dirty="0"/>
              <a:t>Your child’s learning style and resilience - will they cope with the pressures of an academically selective setting?</a:t>
            </a:r>
          </a:p>
          <a:p>
            <a:r>
              <a:rPr lang="en-GB" sz="2800" dirty="0"/>
              <a:t>Recent progress reports – does your child’s academic progress reflect the requirements of a grammar school setting?</a:t>
            </a:r>
          </a:p>
          <a:p>
            <a:pPr marL="0" indent="0">
              <a:buNone/>
            </a:pPr>
            <a:endParaRPr lang="en-GB" sz="2800" dirty="0"/>
          </a:p>
        </p:txBody>
      </p:sp>
    </p:spTree>
    <p:extLst>
      <p:ext uri="{BB962C8B-B14F-4D97-AF65-F5344CB8AC3E}">
        <p14:creationId xmlns:p14="http://schemas.microsoft.com/office/powerpoint/2010/main" val="1264115834"/>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secondary school transfer in 2021 opened on </a:t>
            </a:r>
            <a:r>
              <a:rPr lang="en-GB" b="1" dirty="0">
                <a:solidFill>
                  <a:srgbClr val="FF0000"/>
                </a:solidFill>
              </a:rPr>
              <a:t>Thursday 1</a:t>
            </a:r>
            <a:r>
              <a:rPr lang="en-GB" b="1" baseline="30000" dirty="0">
                <a:solidFill>
                  <a:srgbClr val="FF0000"/>
                </a:solidFill>
              </a:rPr>
              <a:t>st</a:t>
            </a:r>
            <a:r>
              <a:rPr lang="en-GB" b="1" dirty="0">
                <a:solidFill>
                  <a:srgbClr val="FF0000"/>
                </a:solidFill>
              </a:rPr>
              <a:t> September 2022.</a:t>
            </a: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a:solidFill>
                  <a:srgbClr val="FF0000"/>
                </a:solidFill>
              </a:rPr>
              <a:t>Monday 31</a:t>
            </a:r>
            <a:r>
              <a:rPr lang="en-GB" b="1" baseline="30000" dirty="0">
                <a:solidFill>
                  <a:srgbClr val="FF0000"/>
                </a:solidFill>
              </a:rPr>
              <a:t>st</a:t>
            </a:r>
            <a:r>
              <a:rPr lang="en-GB" b="1" dirty="0">
                <a:solidFill>
                  <a:srgbClr val="FF0000"/>
                </a:solidFill>
              </a:rPr>
              <a:t> October 2022. </a:t>
            </a: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357499"/>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201483" y="2146494"/>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schools here: </a:t>
            </a:r>
            <a:r>
              <a:rPr lang="en-GB" dirty="0">
                <a:hlinkClick r:id="rId2"/>
              </a:rPr>
              <a:t>https://www.kent.gov.uk/education-and-children/schools/school-places/admissions-criteria/admissions-criteria-202324/secondary-202324</a:t>
            </a:r>
            <a:endParaRPr lang="en-GB" dirty="0"/>
          </a:p>
          <a:p>
            <a:r>
              <a:rPr lang="en-GB" dirty="0"/>
              <a:t>Read 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253</TotalTime>
  <Words>2715</Words>
  <Application>Microsoft Office PowerPoint</Application>
  <PresentationFormat>On-screen Show (4:3)</PresentationFormat>
  <Paragraphs>174</Paragraphs>
  <Slides>34</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Corbel</vt:lpstr>
      <vt:lpstr>Parallax</vt:lpstr>
      <vt:lpstr>Secondary School Transfer Information for  Y5 Parents May 2022</vt:lpstr>
      <vt:lpstr>Aims</vt:lpstr>
      <vt:lpstr>Which secondary school?</vt:lpstr>
      <vt:lpstr>Which secondary school?</vt:lpstr>
      <vt:lpstr>Final Secondary School Allocations July 2021</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2021</vt:lpstr>
      <vt:lpstr>Kent Test scores report 2021</vt:lpstr>
      <vt:lpstr>Kent Test Results</vt:lpstr>
      <vt:lpstr>Headteacher Appeals</vt:lpstr>
      <vt:lpstr>Headteacher Appeals</vt:lpstr>
      <vt:lpstr>The Medway Test </vt:lpstr>
      <vt:lpstr>National Offer Day</vt:lpstr>
      <vt:lpstr>National Offer Day</vt:lpstr>
      <vt:lpstr>If you are unhappy with the offer </vt:lpstr>
      <vt:lpstr>School Support</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J Wilce</cp:lastModifiedBy>
  <cp:revision>34</cp:revision>
  <dcterms:created xsi:type="dcterms:W3CDTF">2020-09-12T09:37:14Z</dcterms:created>
  <dcterms:modified xsi:type="dcterms:W3CDTF">2022-05-18T14:15:25Z</dcterms:modified>
</cp:coreProperties>
</file>