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9926638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53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sng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56178" y="371348"/>
            <a:ext cx="3886834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sng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spc="-20" dirty="0"/>
              <a:t>Winston Class </a:t>
            </a:r>
            <a:r>
              <a:rPr dirty="0"/>
              <a:t>Timetable</a:t>
            </a:r>
            <a:endParaRPr spc="-5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666700"/>
              </p:ext>
            </p:extLst>
          </p:nvPr>
        </p:nvGraphicFramePr>
        <p:xfrm>
          <a:off x="284988" y="844550"/>
          <a:ext cx="10057128" cy="6456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3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8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49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6465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2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59321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2097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spc="-20" dirty="0">
                          <a:latin typeface="Comic Sans MS"/>
                          <a:cs typeface="Comic Sans MS"/>
                        </a:rPr>
                        <a:t>8:40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b="1" spc="-20" dirty="0">
                          <a:latin typeface="Comic Sans MS"/>
                          <a:cs typeface="Comic Sans MS"/>
                        </a:rPr>
                        <a:t>9.00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dirty="0">
                          <a:latin typeface="Comic Sans MS"/>
                          <a:cs typeface="Comic Sans MS"/>
                        </a:rPr>
                        <a:t>9:00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dirty="0">
                          <a:latin typeface="Comic Sans MS"/>
                          <a:cs typeface="Comic Sans MS"/>
                        </a:rPr>
                        <a:t>–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spc="-10" dirty="0">
                          <a:latin typeface="Comic Sans MS"/>
                          <a:cs typeface="Comic Sans MS"/>
                        </a:rPr>
                        <a:t>10:10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dirty="0">
                          <a:latin typeface="Comic Sans MS"/>
                          <a:cs typeface="Comic Sans MS"/>
                        </a:rPr>
                        <a:t>10:10</a:t>
                      </a:r>
                      <a:r>
                        <a:rPr sz="1200" b="1" spc="-5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spc="-50" dirty="0">
                          <a:latin typeface="Comic Sans MS"/>
                          <a:cs typeface="Comic Sans MS"/>
                        </a:rPr>
                        <a:t>–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b="1" spc="-10" dirty="0">
                          <a:latin typeface="Comic Sans MS"/>
                          <a:cs typeface="Comic Sans MS"/>
                        </a:rPr>
                        <a:t>10:30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spc="-10" dirty="0">
                          <a:latin typeface="Comic Sans MS"/>
                          <a:cs typeface="Comic Sans MS"/>
                        </a:rPr>
                        <a:t>10:30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15240" marR="8890" algn="ctr">
                        <a:lnSpc>
                          <a:spcPct val="115799"/>
                        </a:lnSpc>
                        <a:spcBef>
                          <a:spcPts val="5"/>
                        </a:spcBef>
                      </a:pPr>
                      <a:r>
                        <a:rPr sz="1200" b="1" spc="-50" dirty="0">
                          <a:latin typeface="Comic Sans MS"/>
                          <a:cs typeface="Comic Sans MS"/>
                        </a:rPr>
                        <a:t>- </a:t>
                      </a:r>
                      <a:r>
                        <a:rPr sz="1200" b="1" spc="-20" dirty="0">
                          <a:latin typeface="Comic Sans MS"/>
                          <a:cs typeface="Comic Sans MS"/>
                        </a:rPr>
                        <a:t>10:45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0993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dirty="0">
                          <a:latin typeface="Comic Sans MS"/>
                          <a:cs typeface="Comic Sans MS"/>
                        </a:rPr>
                        <a:t>10:45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dirty="0">
                          <a:latin typeface="Comic Sans MS"/>
                          <a:cs typeface="Comic Sans MS"/>
                        </a:rPr>
                        <a:t>–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spc="-10" dirty="0">
                          <a:latin typeface="Comic Sans MS"/>
                          <a:cs typeface="Comic Sans MS"/>
                        </a:rPr>
                        <a:t>12:15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spc="-10" dirty="0">
                          <a:latin typeface="Comic Sans MS"/>
                          <a:cs typeface="Comic Sans MS"/>
                        </a:rPr>
                        <a:t>12:15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73025" marR="69215" indent="1270" algn="ctr">
                        <a:lnSpc>
                          <a:spcPct val="115799"/>
                        </a:lnSpc>
                        <a:spcBef>
                          <a:spcPts val="5"/>
                        </a:spcBef>
                      </a:pPr>
                      <a:r>
                        <a:rPr sz="1200" b="1" spc="-50" dirty="0">
                          <a:latin typeface="Comic Sans MS"/>
                          <a:cs typeface="Comic Sans MS"/>
                        </a:rPr>
                        <a:t>- </a:t>
                      </a:r>
                      <a:r>
                        <a:rPr sz="1200" b="1" spc="-25" dirty="0">
                          <a:latin typeface="Comic Sans MS"/>
                          <a:cs typeface="Comic Sans MS"/>
                        </a:rPr>
                        <a:t>1:15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140"/>
                        </a:spcBef>
                        <a:tabLst>
                          <a:tab pos="1882139" algn="l"/>
                        </a:tabLst>
                      </a:pPr>
                      <a:r>
                        <a:rPr sz="1200" b="1" dirty="0">
                          <a:latin typeface="Comic Sans MS"/>
                          <a:cs typeface="Comic Sans MS"/>
                        </a:rPr>
                        <a:t>1:15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dirty="0">
                          <a:latin typeface="Comic Sans MS"/>
                          <a:cs typeface="Comic Sans MS"/>
                        </a:rPr>
                        <a:t>–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spc="-20" dirty="0">
                          <a:latin typeface="Comic Sans MS"/>
                          <a:cs typeface="Comic Sans MS"/>
                        </a:rPr>
                        <a:t>2:15</a:t>
                      </a:r>
                      <a:r>
                        <a:rPr sz="1200" b="1" dirty="0">
                          <a:latin typeface="Comic Sans MS"/>
                          <a:cs typeface="Comic Sans MS"/>
                        </a:rPr>
                        <a:t>	2:15</a:t>
                      </a:r>
                      <a:r>
                        <a:rPr sz="1200" b="1" spc="-1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dirty="0">
                          <a:latin typeface="Comic Sans MS"/>
                          <a:cs typeface="Comic Sans MS"/>
                        </a:rPr>
                        <a:t>–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spc="-20" dirty="0">
                          <a:latin typeface="Comic Sans MS"/>
                          <a:cs typeface="Comic Sans MS"/>
                        </a:rPr>
                        <a:t>3:15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b="1" spc="-10" dirty="0">
                          <a:latin typeface="Comic Sans MS"/>
                          <a:cs typeface="Comic Sans MS"/>
                        </a:rPr>
                        <a:t>10:45-</a:t>
                      </a:r>
                      <a:r>
                        <a:rPr sz="900" b="1" spc="-20" dirty="0">
                          <a:latin typeface="Comic Sans MS"/>
                          <a:cs typeface="Comic Sans MS"/>
                        </a:rPr>
                        <a:t>11:15</a:t>
                      </a:r>
                      <a:endParaRPr sz="900">
                        <a:latin typeface="Comic Sans MS"/>
                        <a:cs typeface="Comic Sans MS"/>
                      </a:endParaRPr>
                    </a:p>
                  </a:txBody>
                  <a:tcPr marL="0" marR="0" marT="133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1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b="1" spc="-10" dirty="0">
                          <a:latin typeface="Comic Sans MS"/>
                          <a:cs typeface="Comic Sans MS"/>
                        </a:rPr>
                        <a:t>11:15-</a:t>
                      </a:r>
                      <a:r>
                        <a:rPr sz="900" b="1" spc="-20" dirty="0">
                          <a:latin typeface="Comic Sans MS"/>
                          <a:cs typeface="Comic Sans MS"/>
                        </a:rPr>
                        <a:t>12:</a:t>
                      </a:r>
                      <a:r>
                        <a:rPr lang="en-GB" sz="900" b="1" spc="-20" dirty="0">
                          <a:latin typeface="Comic Sans MS"/>
                          <a:cs typeface="Comic Sans MS"/>
                        </a:rPr>
                        <a:t>30</a:t>
                      </a:r>
                      <a:endParaRPr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133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45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Comic Sans MS"/>
                          <a:cs typeface="Comic Sans MS"/>
                        </a:rPr>
                        <a:t>Monday</a:t>
                      </a: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endParaRPr sz="1400" dirty="0">
                        <a:latin typeface="Comic Sans MS"/>
                        <a:cs typeface="Comic Sans MS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Mindfulness + handwriting linked to spelling + MFI</a:t>
                      </a:r>
                      <a:endParaRPr sz="1600"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80645" marB="0" vert="vert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Maths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10" dirty="0">
                          <a:latin typeface="Twinkl Cursive Looped" panose="02000000000000000000" pitchFamily="2" charset="0"/>
                          <a:cs typeface="Comic Sans MS"/>
                        </a:rPr>
                        <a:t>Assembly</a:t>
                      </a:r>
                      <a:endParaRPr sz="11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152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2000" b="1" spc="-20" dirty="0">
                          <a:solidFill>
                            <a:srgbClr val="FF0000"/>
                          </a:solidFill>
                          <a:latin typeface="Twinkl Cursive Looped" panose="02000000000000000000" pitchFamily="2" charset="0"/>
                          <a:cs typeface="Comic Sans MS"/>
                        </a:rPr>
                        <a:t>Play</a:t>
                      </a:r>
                      <a:endParaRPr sz="20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81280" marB="0" vert="vert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Guided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reading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5847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English</a:t>
                      </a:r>
                      <a:endParaRPr sz="16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000" b="1" spc="-10" dirty="0">
                          <a:solidFill>
                            <a:srgbClr val="FF0000"/>
                          </a:solidFill>
                          <a:latin typeface="Twinkl Cursive Looped" panose="02000000000000000000" pitchFamily="2" charset="0"/>
                          <a:cs typeface="Comic Sans MS"/>
                        </a:rPr>
                        <a:t>Lunch</a:t>
                      </a:r>
                      <a:endParaRPr sz="20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32384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GB"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Science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79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PSHE / Music /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DEAR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endParaRPr lang="en-GB"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7939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83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10" dirty="0">
                          <a:latin typeface="Comic Sans MS"/>
                          <a:cs typeface="Comic Sans MS"/>
                        </a:rPr>
                        <a:t>Tuesday</a:t>
                      </a: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 dirty="0">
                        <a:latin typeface="Comic Sans MS"/>
                        <a:cs typeface="Comic Sans MS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Maths</a:t>
                      </a:r>
                      <a:endParaRPr sz="1600"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80645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Maths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79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170180" marR="126364" indent="-38100" algn="l">
                        <a:lnSpc>
                          <a:spcPts val="1520"/>
                        </a:lnSpc>
                        <a:spcBef>
                          <a:spcPts val="20"/>
                        </a:spcBef>
                      </a:pPr>
                      <a:r>
                        <a:rPr lang="en-GB" sz="1100" spc="-10" dirty="0">
                          <a:latin typeface="Twinkl Cursive Looped" panose="02000000000000000000" pitchFamily="2" charset="0"/>
                          <a:cs typeface="Comic Sans MS"/>
                        </a:rPr>
                        <a:t>Assembly</a:t>
                      </a:r>
                      <a:endParaRPr sz="11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5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280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0" marR="127635" lvl="0" indent="-538480" algn="l" defTabSz="914400" eaLnBrk="1" fontAlgn="auto" latinLnBrk="0" hangingPunct="1">
                        <a:lnSpc>
                          <a:spcPts val="222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Guided</a:t>
                      </a:r>
                    </a:p>
                    <a:p>
                      <a:pPr marL="673100" marR="127635" lvl="0" indent="-538480" algn="l" defTabSz="914400" eaLnBrk="1" fontAlgn="auto" latinLnBrk="0" hangingPunct="1">
                        <a:lnSpc>
                          <a:spcPts val="222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Twinkl Cursive Looped" panose="02000000000000000000" pitchFamily="2" charset="0"/>
                          <a:cs typeface="Comic Sans MS"/>
                        </a:rPr>
                        <a:t>reading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19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winkl Cursive Looped" panose="02000000000000000000" pitchFamily="2" charset="0"/>
                        </a:rPr>
                        <a:t>English</a:t>
                      </a:r>
                      <a:endParaRPr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19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2384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Outdoor PE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79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Spelling Rules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79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030A0">
                        <a:alpha val="6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01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Comic Sans MS"/>
                          <a:cs typeface="Comic Sans MS"/>
                        </a:rPr>
                        <a:t>Wednesday</a:t>
                      </a: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Comic Sans MS"/>
                        <a:cs typeface="Comic Sans MS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SPAG</a:t>
                      </a:r>
                      <a:endParaRPr sz="1600"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80645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9905" lvl="0" algn="l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18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 Speed grids</a:t>
                      </a:r>
                      <a:endParaRPr sz="1200" dirty="0"/>
                    </a:p>
                  </a:txBody>
                  <a:tcPr marL="0" marR="0" marT="184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280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GB" sz="1600" dirty="0">
                          <a:latin typeface="Twinkl Cursive Looped" panose="02000000000000000000" pitchFamily="2" charset="0"/>
                          <a:cs typeface="Comic Sans MS"/>
                        </a:rPr>
                        <a:t>English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847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GB"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11.45</a:t>
                      </a:r>
                    </a:p>
                    <a:p>
                      <a:pPr marL="45847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GB"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PPA</a:t>
                      </a:r>
                    </a:p>
                    <a:p>
                      <a:pPr marL="458470" algn="l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GB"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Reading Plus/Times table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2384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PPA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Spelling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RE/PSHE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DEAR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0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Comic Sans MS"/>
                          <a:cs typeface="Comic Sans MS"/>
                        </a:rPr>
                        <a:t>Thursday</a:t>
                      </a: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Comic Sans MS"/>
                        <a:cs typeface="Comic Sans MS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Reading </a:t>
                      </a:r>
                      <a:endParaRPr sz="1600"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80645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Maths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10" dirty="0">
                          <a:latin typeface="Twinkl Cursive Looped" panose="02000000000000000000" pitchFamily="2" charset="0"/>
                          <a:cs typeface="Comic Sans MS"/>
                        </a:rPr>
                        <a:t>Assembly</a:t>
                      </a:r>
                      <a:endParaRPr sz="11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152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280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Guided</a:t>
                      </a:r>
                      <a:endParaRPr sz="1600">
                        <a:latin typeface="Twinkl Cursive Looped" panose="02000000000000000000" pitchFamily="2" charset="0"/>
                        <a:cs typeface="Comic Sans MS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reading</a:t>
                      </a:r>
                      <a:endParaRPr sz="16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1719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English</a:t>
                      </a:r>
                      <a:endParaRPr sz="18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2384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Topic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DEAR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025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61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10" dirty="0">
                          <a:latin typeface="Comic Sans MS"/>
                          <a:cs typeface="Comic Sans MS"/>
                        </a:rPr>
                        <a:t>Friday</a:t>
                      </a: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 dirty="0">
                        <a:latin typeface="Comic Sans MS"/>
                        <a:cs typeface="Comic Sans MS"/>
                      </a:endParaRPr>
                    </a:p>
                  </a:txBody>
                  <a:tcPr marL="0" marR="0" marT="622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Maths</a:t>
                      </a:r>
                      <a:endParaRPr sz="1600"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80645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Maths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10" dirty="0">
                          <a:latin typeface="Twinkl Cursive Looped" panose="02000000000000000000" pitchFamily="2" charset="0"/>
                          <a:cs typeface="Comic Sans MS"/>
                        </a:rPr>
                        <a:t>Assembly</a:t>
                      </a:r>
                      <a:endParaRPr sz="11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152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CC2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280" marB="0" vert="vert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Guided reading</a:t>
                      </a: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5847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English</a:t>
                      </a:r>
                      <a:endParaRPr lang="en-GB"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  <a:p>
                      <a:pPr marL="45847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2384" marB="0" vert="vert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en-GB"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Indoor PE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11454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Spelling games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030A0">
                        <a:alpha val="7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9CEF6E2-CD61-4637-A223-8853D9BC4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700" y="4010025"/>
            <a:ext cx="717924" cy="2222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</TotalTime>
  <Words>98</Words>
  <Application>Microsoft Office PowerPoint</Application>
  <PresentationFormat>Custom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Comic Sans MS</vt:lpstr>
      <vt:lpstr>Times New Roman</vt:lpstr>
      <vt:lpstr>Twinkl Cursive Looped</vt:lpstr>
      <vt:lpstr>Office Theme</vt:lpstr>
      <vt:lpstr>Winston Class Timetable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Timetable</dc:title>
  <dc:creator>Anjum Razaq</dc:creator>
  <cp:lastModifiedBy>Claire Price</cp:lastModifiedBy>
  <cp:revision>11</cp:revision>
  <cp:lastPrinted>2025-09-04T15:50:10Z</cp:lastPrinted>
  <dcterms:created xsi:type="dcterms:W3CDTF">2025-09-03T12:49:03Z</dcterms:created>
  <dcterms:modified xsi:type="dcterms:W3CDTF">2025-09-12T09:59:27Z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2025-09-03T00:00:00Z</vt:filetime>
  </property>
  <property fmtid="{D5CDD505-2E9C-101B-9397-08002B2CF9AE}" pid="5" name="Producer">
    <vt:lpwstr>Microsoft® Word 2016</vt:lpwstr>
  </property>
</Properties>
</file>