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693400" cy="7562850"/>
  <p:notesSz cx="9926638" cy="6797675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254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 u="sng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 u="sng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 u="sng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 u="sng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56178" y="371348"/>
            <a:ext cx="3886834" cy="330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 u="sng">
                <a:solidFill>
                  <a:schemeClr val="tx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GB" spc="-20"/>
              <a:t>Turing Class </a:t>
            </a:r>
            <a:r>
              <a:t>Timetable</a:t>
            </a:r>
            <a:endParaRPr spc="-50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124691"/>
              </p:ext>
            </p:extLst>
          </p:nvPr>
        </p:nvGraphicFramePr>
        <p:xfrm>
          <a:off x="284988" y="844550"/>
          <a:ext cx="10057128" cy="64566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53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8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37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8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3497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940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64655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524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59321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20979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200" b="1" spc="-20" dirty="0">
                          <a:latin typeface="Comic Sans MS"/>
                          <a:cs typeface="Comic Sans MS"/>
                        </a:rPr>
                        <a:t>8:40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  <a:p>
                      <a:pPr marL="4508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200" b="1" spc="-20" dirty="0">
                          <a:latin typeface="Comic Sans MS"/>
                          <a:cs typeface="Comic Sans MS"/>
                        </a:rPr>
                        <a:t>9.00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200" b="1" dirty="0">
                          <a:latin typeface="Comic Sans MS"/>
                          <a:cs typeface="Comic Sans MS"/>
                        </a:rPr>
                        <a:t>9:00</a:t>
                      </a:r>
                      <a:r>
                        <a:rPr sz="1200" b="1" spc="-3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b="1" dirty="0">
                          <a:latin typeface="Comic Sans MS"/>
                          <a:cs typeface="Comic Sans MS"/>
                        </a:rPr>
                        <a:t>–</a:t>
                      </a:r>
                      <a:r>
                        <a:rPr sz="1200" b="1" spc="-3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b="1" spc="-10" dirty="0">
                          <a:latin typeface="Comic Sans MS"/>
                          <a:cs typeface="Comic Sans MS"/>
                        </a:rPr>
                        <a:t>10:10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200" b="1" dirty="0">
                          <a:latin typeface="Comic Sans MS"/>
                          <a:cs typeface="Comic Sans MS"/>
                        </a:rPr>
                        <a:t>10:10</a:t>
                      </a:r>
                      <a:r>
                        <a:rPr sz="1200" b="1" spc="-55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b="1" spc="-50" dirty="0">
                          <a:latin typeface="Comic Sans MS"/>
                          <a:cs typeface="Comic Sans MS"/>
                        </a:rPr>
                        <a:t>–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  <a:p>
                      <a:pPr marL="116839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200" b="1" spc="-10" dirty="0">
                          <a:latin typeface="Comic Sans MS"/>
                          <a:cs typeface="Comic Sans MS"/>
                        </a:rPr>
                        <a:t>10:30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177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200" b="1" spc="-10" dirty="0">
                          <a:latin typeface="Comic Sans MS"/>
                          <a:cs typeface="Comic Sans MS"/>
                        </a:rPr>
                        <a:t>10:30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  <a:p>
                      <a:pPr marL="15240" marR="8890" algn="ctr">
                        <a:lnSpc>
                          <a:spcPct val="115799"/>
                        </a:lnSpc>
                        <a:spcBef>
                          <a:spcPts val="5"/>
                        </a:spcBef>
                      </a:pPr>
                      <a:r>
                        <a:rPr sz="1200" b="1" spc="-50" dirty="0">
                          <a:latin typeface="Comic Sans MS"/>
                          <a:cs typeface="Comic Sans MS"/>
                        </a:rPr>
                        <a:t>- </a:t>
                      </a:r>
                      <a:r>
                        <a:rPr sz="1200" b="1" spc="-20" dirty="0">
                          <a:latin typeface="Comic Sans MS"/>
                          <a:cs typeface="Comic Sans MS"/>
                        </a:rPr>
                        <a:t>10:45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70993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200" b="1" dirty="0">
                          <a:latin typeface="Comic Sans MS"/>
                          <a:cs typeface="Comic Sans MS"/>
                        </a:rPr>
                        <a:t>10:45</a:t>
                      </a:r>
                      <a:r>
                        <a:rPr sz="1200" b="1" spc="-3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b="1" dirty="0">
                          <a:latin typeface="Comic Sans MS"/>
                          <a:cs typeface="Comic Sans MS"/>
                        </a:rPr>
                        <a:t>–</a:t>
                      </a:r>
                      <a:r>
                        <a:rPr sz="1200" b="1" spc="-3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b="1" spc="-10" dirty="0">
                          <a:latin typeface="Comic Sans MS"/>
                          <a:cs typeface="Comic Sans MS"/>
                        </a:rPr>
                        <a:t>12:15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200" b="1" spc="-10" dirty="0">
                          <a:latin typeface="Comic Sans MS"/>
                          <a:cs typeface="Comic Sans MS"/>
                        </a:rPr>
                        <a:t>12:15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  <a:p>
                      <a:pPr marL="73025" marR="69215" indent="1270" algn="ctr">
                        <a:lnSpc>
                          <a:spcPct val="115799"/>
                        </a:lnSpc>
                        <a:spcBef>
                          <a:spcPts val="5"/>
                        </a:spcBef>
                      </a:pPr>
                      <a:r>
                        <a:rPr sz="1200" b="1" spc="-50" dirty="0">
                          <a:latin typeface="Comic Sans MS"/>
                          <a:cs typeface="Comic Sans MS"/>
                        </a:rPr>
                        <a:t>- </a:t>
                      </a:r>
                      <a:r>
                        <a:rPr sz="1200" b="1" spc="-25" dirty="0">
                          <a:latin typeface="Comic Sans MS"/>
                          <a:cs typeface="Comic Sans MS"/>
                        </a:rPr>
                        <a:t>1:15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177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 marL="2540">
                        <a:lnSpc>
                          <a:spcPct val="100000"/>
                        </a:lnSpc>
                        <a:spcBef>
                          <a:spcPts val="140"/>
                        </a:spcBef>
                        <a:tabLst>
                          <a:tab pos="1882139" algn="l"/>
                        </a:tabLst>
                      </a:pPr>
                      <a:r>
                        <a:rPr sz="1200" b="1" dirty="0">
                          <a:latin typeface="Comic Sans MS"/>
                          <a:cs typeface="Comic Sans MS"/>
                        </a:rPr>
                        <a:t>1:15</a:t>
                      </a:r>
                      <a:r>
                        <a:rPr sz="1200" b="1" spc="-3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b="1" dirty="0">
                          <a:latin typeface="Comic Sans MS"/>
                          <a:cs typeface="Comic Sans MS"/>
                        </a:rPr>
                        <a:t>–</a:t>
                      </a:r>
                      <a:r>
                        <a:rPr sz="1200" b="1" spc="-3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b="1" spc="-20" dirty="0">
                          <a:latin typeface="Comic Sans MS"/>
                          <a:cs typeface="Comic Sans MS"/>
                        </a:rPr>
                        <a:t>2:15</a:t>
                      </a:r>
                      <a:r>
                        <a:rPr sz="1200" b="1" dirty="0">
                          <a:latin typeface="Comic Sans MS"/>
                          <a:cs typeface="Comic Sans MS"/>
                        </a:rPr>
                        <a:t>	2:15</a:t>
                      </a:r>
                      <a:r>
                        <a:rPr sz="1200" b="1" spc="-15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b="1" dirty="0">
                          <a:latin typeface="Comic Sans MS"/>
                          <a:cs typeface="Comic Sans MS"/>
                        </a:rPr>
                        <a:t>–</a:t>
                      </a:r>
                      <a:r>
                        <a:rPr sz="1200" b="1" spc="-30" dirty="0"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b="1" spc="-20" dirty="0">
                          <a:latin typeface="Comic Sans MS"/>
                          <a:cs typeface="Comic Sans MS"/>
                        </a:rPr>
                        <a:t>3:15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6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900" b="1" spc="-10" dirty="0">
                          <a:latin typeface="Comic Sans MS"/>
                          <a:cs typeface="Comic Sans MS"/>
                        </a:rPr>
                        <a:t>10:45-</a:t>
                      </a:r>
                      <a:r>
                        <a:rPr sz="900" b="1" spc="-20" dirty="0">
                          <a:latin typeface="Comic Sans MS"/>
                          <a:cs typeface="Comic Sans MS"/>
                        </a:rPr>
                        <a:t>11:15</a:t>
                      </a:r>
                      <a:endParaRPr sz="900">
                        <a:latin typeface="Comic Sans MS"/>
                        <a:cs typeface="Comic Sans MS"/>
                      </a:endParaRPr>
                    </a:p>
                  </a:txBody>
                  <a:tcPr marL="0" marR="0" marT="133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116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900" b="1" spc="-10" dirty="0">
                          <a:latin typeface="Comic Sans MS"/>
                          <a:cs typeface="Comic Sans MS"/>
                        </a:rPr>
                        <a:t>11:15-</a:t>
                      </a:r>
                      <a:r>
                        <a:rPr sz="900" b="1" spc="-20" dirty="0">
                          <a:latin typeface="Comic Sans MS"/>
                          <a:cs typeface="Comic Sans MS"/>
                        </a:rPr>
                        <a:t>12:</a:t>
                      </a:r>
                      <a:r>
                        <a:rPr lang="en-GB" sz="900" b="1" spc="-20" dirty="0">
                          <a:latin typeface="Comic Sans MS"/>
                          <a:cs typeface="Comic Sans MS"/>
                        </a:rPr>
                        <a:t>30</a:t>
                      </a:r>
                      <a:endParaRPr sz="900" dirty="0">
                        <a:latin typeface="Comic Sans MS"/>
                        <a:cs typeface="Comic Sans MS"/>
                      </a:endParaRPr>
                    </a:p>
                  </a:txBody>
                  <a:tcPr marL="0" marR="0" marT="133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45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400" b="1" spc="-10" dirty="0">
                          <a:latin typeface="Comic Sans MS"/>
                          <a:cs typeface="Comic Sans MS"/>
                        </a:rPr>
                        <a:t>Monday</a:t>
                      </a:r>
                      <a:endParaRPr lang="en-GB" sz="1400" b="1" spc="-10" dirty="0">
                        <a:latin typeface="Comic Sans MS"/>
                        <a:cs typeface="Comic Sans MS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endParaRPr lang="en-GB" sz="1400" b="1" spc="-10" dirty="0">
                        <a:latin typeface="Comic Sans MS"/>
                        <a:cs typeface="Comic Sans MS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endParaRPr lang="en-GB" sz="1400" b="1" spc="-10" dirty="0">
                        <a:latin typeface="Comic Sans MS"/>
                        <a:cs typeface="Comic Sans MS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endParaRPr sz="1400" dirty="0">
                        <a:latin typeface="Comic Sans MS"/>
                        <a:cs typeface="Comic Sans MS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lang="en-GB" sz="1600" dirty="0">
                          <a:latin typeface="Twinkl Cursive Looped" panose="02000000000000000000" pitchFamily="2" charset="0"/>
                        </a:rPr>
                        <a:t>Mindfulness + handwriting linked to spelling + MFI</a:t>
                      </a:r>
                      <a:endParaRPr sz="1600" dirty="0">
                        <a:latin typeface="Twinkl Cursive Looped" panose="02000000000000000000" pitchFamily="2" charset="0"/>
                      </a:endParaRPr>
                    </a:p>
                  </a:txBody>
                  <a:tcPr marL="0" marR="0" marT="80645" marB="0" vert="vert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800" spc="-10" dirty="0">
                          <a:latin typeface="Twinkl Cursive Looped" panose="02000000000000000000" pitchFamily="2" charset="0"/>
                          <a:cs typeface="Comic Sans MS"/>
                        </a:rPr>
                        <a:t>Maths</a:t>
                      </a:r>
                      <a:endParaRPr sz="18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603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100" spc="-10" dirty="0">
                          <a:latin typeface="Twinkl Cursive Looped" panose="02000000000000000000" pitchFamily="2" charset="0"/>
                          <a:cs typeface="Comic Sans MS"/>
                        </a:rPr>
                        <a:t>Assembly</a:t>
                      </a:r>
                      <a:endParaRPr sz="110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152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4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2000" b="1" spc="-20" dirty="0">
                          <a:solidFill>
                            <a:srgbClr val="FF0000"/>
                          </a:solidFill>
                          <a:latin typeface="Twinkl Cursive Looped" panose="02000000000000000000" pitchFamily="2" charset="0"/>
                          <a:cs typeface="Comic Sans MS"/>
                        </a:rPr>
                        <a:t>Play</a:t>
                      </a:r>
                      <a:endParaRPr sz="20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81280" marB="0" vert="vert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spc="-10" dirty="0">
                          <a:latin typeface="Twinkl Cursive Looped" panose="02000000000000000000" pitchFamily="2" charset="0"/>
                          <a:cs typeface="Comic Sans MS"/>
                        </a:rPr>
                        <a:t>Guided</a:t>
                      </a:r>
                      <a:endParaRPr sz="16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  <a:p>
                      <a:pPr marL="1016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10" dirty="0">
                          <a:latin typeface="Twinkl Cursive Looped" panose="02000000000000000000" pitchFamily="2" charset="0"/>
                          <a:cs typeface="Comic Sans MS"/>
                        </a:rPr>
                        <a:t>reading</a:t>
                      </a:r>
                      <a:endParaRPr sz="16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22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45847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spc="-10" dirty="0">
                          <a:latin typeface="Twinkl Cursive Looped" panose="02000000000000000000" pitchFamily="2" charset="0"/>
                          <a:cs typeface="Comic Sans MS"/>
                        </a:rPr>
                        <a:t>English</a:t>
                      </a:r>
                      <a:endParaRPr sz="160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22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2000" b="1" spc="-10" dirty="0">
                          <a:solidFill>
                            <a:srgbClr val="FF0000"/>
                          </a:solidFill>
                          <a:latin typeface="Twinkl Cursive Looped" panose="02000000000000000000" pitchFamily="2" charset="0"/>
                          <a:cs typeface="Comic Sans MS"/>
                        </a:rPr>
                        <a:t>Lunch</a:t>
                      </a:r>
                      <a:endParaRPr sz="200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32384" marB="0" vert="vert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lang="en-GB" sz="1600" spc="-25" dirty="0">
                          <a:latin typeface="Twinkl Cursive Looped" panose="02000000000000000000" pitchFamily="2" charset="0"/>
                          <a:cs typeface="Comic Sans MS"/>
                        </a:rPr>
                        <a:t>Science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endParaRPr lang="en-GB" sz="1600" spc="-25" dirty="0">
                        <a:latin typeface="Twinkl Cursive Looped" panose="02000000000000000000" pitchFamily="2" charset="0"/>
                        <a:cs typeface="Comic Sans M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lang="en-GB" sz="1600" spc="-25" dirty="0">
                          <a:latin typeface="Twinkl Cursive Looped" panose="02000000000000000000" pitchFamily="2" charset="0"/>
                          <a:cs typeface="Comic Sans MS"/>
                        </a:rPr>
                        <a:t>PSHE/Music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lang="en-GB" sz="1600" spc="-25" dirty="0">
                          <a:latin typeface="Twinkl Cursive Looped" panose="02000000000000000000" pitchFamily="2" charset="0"/>
                          <a:cs typeface="Comic Sans MS"/>
                        </a:rPr>
                        <a:t>DEAR</a:t>
                      </a:r>
                      <a:endParaRPr sz="16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22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83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b="1" spc="-10" dirty="0">
                          <a:latin typeface="Comic Sans MS"/>
                          <a:cs typeface="Comic Sans MS"/>
                        </a:rPr>
                        <a:t>Tuesday</a:t>
                      </a:r>
                      <a:endParaRPr lang="en-GB" sz="1400" b="1" spc="-10" dirty="0">
                        <a:latin typeface="Comic Sans MS"/>
                        <a:cs typeface="Comic Sans M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lang="en-GB" sz="1400" b="1" spc="-10" dirty="0">
                        <a:latin typeface="Comic Sans MS"/>
                        <a:cs typeface="Comic Sans M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lang="en-GB" sz="1400" b="1" spc="-10" dirty="0">
                        <a:latin typeface="Comic Sans MS"/>
                        <a:cs typeface="Comic Sans M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00" dirty="0">
                        <a:latin typeface="Comic Sans MS"/>
                        <a:cs typeface="Comic Sans MS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r>
                        <a:rPr lang="en-GB" sz="1600" dirty="0">
                          <a:latin typeface="Twinkl Cursive Looped" panose="02000000000000000000" pitchFamily="2" charset="0"/>
                        </a:rPr>
                        <a:t>Maths</a:t>
                      </a:r>
                      <a:endParaRPr sz="1600" dirty="0">
                        <a:latin typeface="Twinkl Cursive Looped" panose="02000000000000000000" pitchFamily="2" charset="0"/>
                      </a:endParaRPr>
                    </a:p>
                  </a:txBody>
                  <a:tcPr marL="0" marR="0" marT="80645" marB="0" vert="vert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800" spc="-10" dirty="0">
                          <a:latin typeface="Twinkl Cursive Looped" panose="02000000000000000000" pitchFamily="2" charset="0"/>
                          <a:cs typeface="Comic Sans MS"/>
                        </a:rPr>
                        <a:t>Maths</a:t>
                      </a:r>
                      <a:endParaRPr sz="18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79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170180" marR="126364" indent="-38100">
                        <a:lnSpc>
                          <a:spcPts val="1520"/>
                        </a:lnSpc>
                        <a:spcBef>
                          <a:spcPts val="20"/>
                        </a:spcBef>
                      </a:pPr>
                      <a:r>
                        <a:rPr sz="1100" spc="-10" dirty="0">
                          <a:latin typeface="Twinkl Cursive Looped" panose="02000000000000000000" pitchFamily="2" charset="0"/>
                          <a:cs typeface="Comic Sans MS"/>
                        </a:rPr>
                        <a:t>Speed grids</a:t>
                      </a:r>
                      <a:endParaRPr sz="11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5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1280" marB="0" vert="vert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3100" marR="127635" indent="-538480">
                        <a:lnSpc>
                          <a:spcPts val="2220"/>
                        </a:lnSpc>
                        <a:spcBef>
                          <a:spcPts val="15"/>
                        </a:spcBef>
                      </a:pPr>
                      <a:r>
                        <a:rPr lang="en-GB" sz="1600" dirty="0">
                          <a:latin typeface="Twinkl Cursive Looped" panose="02000000000000000000" pitchFamily="2" charset="0"/>
                          <a:cs typeface="Comic Sans MS"/>
                        </a:rPr>
                        <a:t>Guided</a:t>
                      </a:r>
                    </a:p>
                    <a:p>
                      <a:pPr marL="673100" marR="127635" indent="-538480">
                        <a:lnSpc>
                          <a:spcPts val="2220"/>
                        </a:lnSpc>
                        <a:spcBef>
                          <a:spcPts val="15"/>
                        </a:spcBef>
                      </a:pPr>
                      <a:r>
                        <a:rPr lang="en-GB" sz="1600" dirty="0">
                          <a:latin typeface="Twinkl Cursive Looped" panose="02000000000000000000" pitchFamily="2" charset="0"/>
                          <a:cs typeface="Comic Sans MS"/>
                        </a:rPr>
                        <a:t>Reading</a:t>
                      </a:r>
                      <a:endParaRPr sz="16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19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Twinkl Cursive Looped" panose="02000000000000000000" pitchFamily="2" charset="0"/>
                        </a:rPr>
                        <a:t>English</a:t>
                      </a:r>
                      <a:endParaRPr dirty="0">
                        <a:latin typeface="Twinkl Cursive Looped" panose="02000000000000000000" pitchFamily="2" charset="0"/>
                      </a:endParaRPr>
                    </a:p>
                  </a:txBody>
                  <a:tcPr marL="0" marR="0" marT="190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2384" marB="0" vert="vert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472440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lang="en-GB" sz="1800" spc="-10" dirty="0">
                          <a:latin typeface="Twinkl Cursive Looped" panose="02000000000000000000" pitchFamily="2" charset="0"/>
                          <a:cs typeface="Comic Sans MS"/>
                        </a:rPr>
                        <a:t>Spelling rules</a:t>
                      </a:r>
                      <a:endParaRPr sz="18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79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lang="en-GB" sz="1800" spc="-25" dirty="0">
                          <a:latin typeface="Twinkl Cursive Looped" panose="02000000000000000000" pitchFamily="2" charset="0"/>
                          <a:cs typeface="Comic Sans MS"/>
                        </a:rPr>
                        <a:t>Indoor PE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endParaRPr lang="en-GB" sz="1800" spc="-25" dirty="0">
                        <a:latin typeface="Twinkl Cursive Looped" panose="02000000000000000000" pitchFamily="2" charset="0"/>
                        <a:cs typeface="Comic Sans M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lang="en-GB" sz="1800" spc="-25" dirty="0">
                          <a:latin typeface="Twinkl Cursive Looped" panose="02000000000000000000" pitchFamily="2" charset="0"/>
                          <a:cs typeface="Comic Sans MS"/>
                        </a:rPr>
                        <a:t>DEAR</a:t>
                      </a:r>
                      <a:endParaRPr sz="18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79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01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spc="-10" dirty="0">
                          <a:latin typeface="Comic Sans MS"/>
                          <a:cs typeface="Comic Sans MS"/>
                        </a:rPr>
                        <a:t>Wednesday</a:t>
                      </a:r>
                      <a:endParaRPr lang="en-GB" sz="1400" b="1" spc="-10" dirty="0">
                        <a:latin typeface="Comic Sans MS"/>
                        <a:cs typeface="Comic Sans M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400" b="1" spc="-10" dirty="0">
                        <a:latin typeface="Comic Sans MS"/>
                        <a:cs typeface="Comic Sans M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400" b="1" spc="-10" dirty="0">
                        <a:latin typeface="Comic Sans MS"/>
                        <a:cs typeface="Comic Sans M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sz="1400" dirty="0">
                        <a:latin typeface="Comic Sans MS"/>
                        <a:cs typeface="Comic Sans MS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r>
                        <a:rPr lang="en-GB" sz="1600" dirty="0">
                          <a:latin typeface="Twinkl Cursive Looped" panose="02000000000000000000" pitchFamily="2" charset="0"/>
                        </a:rPr>
                        <a:t>SPAG</a:t>
                      </a:r>
                      <a:endParaRPr sz="1600" dirty="0">
                        <a:latin typeface="Twinkl Cursive Looped" panose="02000000000000000000" pitchFamily="2" charset="0"/>
                      </a:endParaRPr>
                    </a:p>
                  </a:txBody>
                  <a:tcPr marL="0" marR="0" marT="80645" marB="0" vert="vert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9905" algn="l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lang="en-GB" sz="1800" dirty="0">
                          <a:latin typeface="Twinkl Cursive Looped" panose="02000000000000000000" pitchFamily="2" charset="0"/>
                          <a:cs typeface="Comic Sans MS"/>
                        </a:rPr>
                        <a:t>Maths</a:t>
                      </a:r>
                      <a:endParaRPr sz="18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1841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 Assembly</a:t>
                      </a:r>
                      <a:endParaRPr sz="1200" dirty="0"/>
                    </a:p>
                  </a:txBody>
                  <a:tcPr marL="0" marR="0" marT="1841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F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1280" marB="0" vert="vert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lang="en-GB" sz="1600" dirty="0">
                          <a:latin typeface="Twinkl Cursive Looped" panose="02000000000000000000" pitchFamily="2" charset="0"/>
                          <a:cs typeface="Comic Sans MS"/>
                        </a:rPr>
                        <a:t>English</a:t>
                      </a:r>
                      <a:endParaRPr sz="16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22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5847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lang="en-GB" sz="1600" spc="-10" dirty="0">
                          <a:latin typeface="Twinkl Cursive Looped" panose="02000000000000000000" pitchFamily="2" charset="0"/>
                          <a:cs typeface="Comic Sans MS"/>
                        </a:rPr>
                        <a:t>11.45</a:t>
                      </a:r>
                    </a:p>
                    <a:p>
                      <a:pPr marL="45847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lang="en-GB" sz="1600" spc="-10" dirty="0">
                          <a:latin typeface="Twinkl Cursive Looped" panose="02000000000000000000" pitchFamily="2" charset="0"/>
                          <a:cs typeface="Comic Sans MS"/>
                        </a:rPr>
                        <a:t>PPA</a:t>
                      </a:r>
                    </a:p>
                    <a:p>
                      <a:pPr marL="458470" algn="l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lang="en-GB" sz="1600" spc="-10" dirty="0">
                          <a:latin typeface="Twinkl Cursive Looped" panose="02000000000000000000" pitchFamily="2" charset="0"/>
                          <a:cs typeface="Comic Sans MS"/>
                        </a:rPr>
                        <a:t>Reading Plus/Times table</a:t>
                      </a:r>
                      <a:endParaRPr sz="16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22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2384" marB="0" vert="vert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lang="en-GB" sz="1800" dirty="0">
                          <a:latin typeface="Twinkl Cursive Looped" panose="02000000000000000000" pitchFamily="2" charset="0"/>
                          <a:cs typeface="Comic Sans MS"/>
                        </a:rPr>
                        <a:t>PPA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lang="en-GB" sz="1800" dirty="0">
                          <a:latin typeface="Twinkl Cursive Looped" panose="02000000000000000000" pitchFamily="2" charset="0"/>
                          <a:cs typeface="Comic Sans MS"/>
                        </a:rPr>
                        <a:t>Spelling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lang="en-GB" sz="1800" dirty="0">
                          <a:latin typeface="Twinkl Cursive Looped" panose="02000000000000000000" pitchFamily="2" charset="0"/>
                          <a:cs typeface="Comic Sans MS"/>
                        </a:rPr>
                        <a:t>RE/PSHE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lang="en-GB" sz="1800" dirty="0">
                          <a:latin typeface="Twinkl Cursive Looped" panose="02000000000000000000" pitchFamily="2" charset="0"/>
                          <a:cs typeface="Comic Sans MS"/>
                        </a:rPr>
                        <a:t>DEAR</a:t>
                      </a:r>
                      <a:endParaRPr sz="18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60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50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spc="-10" dirty="0">
                          <a:latin typeface="Comic Sans MS"/>
                          <a:cs typeface="Comic Sans MS"/>
                        </a:rPr>
                        <a:t>Thursday</a:t>
                      </a:r>
                      <a:endParaRPr lang="en-GB" sz="1400" b="1" spc="-10" dirty="0">
                        <a:latin typeface="Comic Sans MS"/>
                        <a:cs typeface="Comic Sans M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400" b="1" spc="-10" dirty="0">
                        <a:latin typeface="Comic Sans MS"/>
                        <a:cs typeface="Comic Sans M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GB" sz="1400" b="1" spc="-10" dirty="0">
                        <a:latin typeface="Comic Sans MS"/>
                        <a:cs typeface="Comic Sans MS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sz="1400" dirty="0">
                        <a:latin typeface="Comic Sans MS"/>
                        <a:cs typeface="Comic Sans MS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Twinkl Cursive Looped" panose="02000000000000000000" pitchFamily="2" charset="0"/>
                        </a:rPr>
                        <a:t>Reading </a:t>
                      </a:r>
                      <a:endParaRPr sz="1600" dirty="0">
                        <a:latin typeface="Twinkl Cursive Looped" panose="02000000000000000000" pitchFamily="2" charset="0"/>
                      </a:endParaRPr>
                    </a:p>
                  </a:txBody>
                  <a:tcPr marL="0" marR="0" marT="80645" marB="0" vert="vert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800" spc="-10" dirty="0">
                          <a:latin typeface="Twinkl Cursive Looped" panose="02000000000000000000" pitchFamily="2" charset="0"/>
                          <a:cs typeface="Comic Sans MS"/>
                        </a:rPr>
                        <a:t>Maths</a:t>
                      </a:r>
                      <a:endParaRPr sz="18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60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100" spc="-10" dirty="0">
                          <a:latin typeface="Twinkl Cursive Looped" panose="02000000000000000000" pitchFamily="2" charset="0"/>
                          <a:cs typeface="Comic Sans MS"/>
                        </a:rPr>
                        <a:t>Assembly</a:t>
                      </a:r>
                      <a:endParaRPr sz="110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152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1280" marB="0" vert="vert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spc="-10" dirty="0">
                          <a:latin typeface="Twinkl Cursive Looped" panose="02000000000000000000" pitchFamily="2" charset="0"/>
                          <a:cs typeface="Comic Sans MS"/>
                        </a:rPr>
                        <a:t>Guided</a:t>
                      </a:r>
                      <a:endParaRPr sz="1600">
                        <a:latin typeface="Twinkl Cursive Looped" panose="02000000000000000000" pitchFamily="2" charset="0"/>
                        <a:cs typeface="Comic Sans MS"/>
                      </a:endParaRPr>
                    </a:p>
                    <a:p>
                      <a:pPr marL="1035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10" dirty="0">
                          <a:latin typeface="Twinkl Cursive Looped" panose="02000000000000000000" pitchFamily="2" charset="0"/>
                          <a:cs typeface="Comic Sans MS"/>
                        </a:rPr>
                        <a:t>reading</a:t>
                      </a:r>
                      <a:endParaRPr sz="160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22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41719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800" spc="-10" dirty="0">
                          <a:latin typeface="Twinkl Cursive Looped" panose="02000000000000000000" pitchFamily="2" charset="0"/>
                          <a:cs typeface="Comic Sans MS"/>
                        </a:rPr>
                        <a:t>English</a:t>
                      </a:r>
                      <a:endParaRPr sz="180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60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2384" marB="0" vert="vert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95"/>
                        </a:spcBef>
                      </a:pPr>
                      <a:r>
                        <a:rPr lang="en-GB" sz="1800" dirty="0">
                          <a:latin typeface="Twinkl Cursive Looped" panose="02000000000000000000" pitchFamily="2" charset="0"/>
                          <a:cs typeface="Comic Sans MS"/>
                        </a:rPr>
                        <a:t>Topic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595"/>
                        </a:spcBef>
                      </a:pPr>
                      <a:r>
                        <a:rPr lang="en-GB" sz="1800" dirty="0">
                          <a:latin typeface="Twinkl Cursive Looped" panose="02000000000000000000" pitchFamily="2" charset="0"/>
                          <a:cs typeface="Comic Sans MS"/>
                        </a:rPr>
                        <a:t>DEAR</a:t>
                      </a:r>
                      <a:endParaRPr sz="18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0256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361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b="1" spc="-10" dirty="0">
                          <a:latin typeface="Comic Sans MS"/>
                          <a:cs typeface="Comic Sans MS"/>
                        </a:rPr>
                        <a:t>Friday</a:t>
                      </a:r>
                      <a:endParaRPr lang="en-GB" sz="1400" b="1" spc="-10" dirty="0">
                        <a:latin typeface="Comic Sans MS"/>
                        <a:cs typeface="Comic Sans M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lang="en-GB" sz="1400" b="1" spc="-10" dirty="0">
                        <a:latin typeface="Comic Sans MS"/>
                        <a:cs typeface="Comic Sans M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lang="en-GB" sz="1400" b="1" spc="-10" dirty="0">
                        <a:latin typeface="Comic Sans MS"/>
                        <a:cs typeface="Comic Sans M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00" dirty="0">
                        <a:latin typeface="Comic Sans MS"/>
                        <a:cs typeface="Comic Sans MS"/>
                      </a:endParaRPr>
                    </a:p>
                  </a:txBody>
                  <a:tcPr marL="0" marR="0" marT="622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r>
                        <a:rPr lang="en-GB" sz="1600" dirty="0">
                          <a:latin typeface="Twinkl Cursive Looped" panose="02000000000000000000" pitchFamily="2" charset="0"/>
                        </a:rPr>
                        <a:t>Maths</a:t>
                      </a:r>
                      <a:endParaRPr sz="1600" dirty="0">
                        <a:latin typeface="Twinkl Cursive Looped" panose="02000000000000000000" pitchFamily="2" charset="0"/>
                      </a:endParaRPr>
                    </a:p>
                  </a:txBody>
                  <a:tcPr marL="0" marR="0" marT="80645" marB="0" vert="vert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800" spc="-10" dirty="0" err="1">
                          <a:latin typeface="Twinkl Cursive Looped" panose="02000000000000000000" pitchFamily="2" charset="0"/>
                          <a:cs typeface="Comic Sans MS"/>
                        </a:rPr>
                        <a:t>Maths</a:t>
                      </a:r>
                      <a:r>
                        <a:rPr lang="en-GB" sz="1800" spc="-10" dirty="0">
                          <a:latin typeface="Twinkl Cursive Looped" panose="02000000000000000000" pitchFamily="2" charset="0"/>
                          <a:cs typeface="Comic Sans MS"/>
                        </a:rPr>
                        <a:t> </a:t>
                      </a:r>
                      <a:r>
                        <a:rPr lang="en-GB" sz="1600" spc="-10" dirty="0">
                          <a:latin typeface="Twinkl Cursive Looped" panose="02000000000000000000" pitchFamily="2" charset="0"/>
                          <a:cs typeface="Comic Sans MS"/>
                        </a:rPr>
                        <a:t>(arithmetic)</a:t>
                      </a:r>
                      <a:endParaRPr sz="18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54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100" spc="-10" dirty="0">
                          <a:latin typeface="Twinkl Cursive Looped" panose="02000000000000000000" pitchFamily="2" charset="0"/>
                          <a:cs typeface="Comic Sans MS"/>
                        </a:rPr>
                        <a:t>Assembly</a:t>
                      </a:r>
                      <a:endParaRPr sz="11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1524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CC2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1280" marB="0" vert="vert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spc="-10" dirty="0">
                          <a:latin typeface="Twinkl Cursive Looped" panose="02000000000000000000" pitchFamily="2" charset="0"/>
                          <a:cs typeface="Comic Sans MS"/>
                        </a:rPr>
                        <a:t>Guided</a:t>
                      </a:r>
                      <a:endParaRPr sz="1600">
                        <a:latin typeface="Twinkl Cursive Looped" panose="02000000000000000000" pitchFamily="2" charset="0"/>
                        <a:cs typeface="Comic Sans MS"/>
                      </a:endParaRPr>
                    </a:p>
                    <a:p>
                      <a:pPr marL="1016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600" spc="-10" dirty="0">
                          <a:latin typeface="Twinkl Cursive Looped" panose="02000000000000000000" pitchFamily="2" charset="0"/>
                          <a:cs typeface="Comic Sans MS"/>
                        </a:rPr>
                        <a:t>reading</a:t>
                      </a:r>
                      <a:endParaRPr sz="160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22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45847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600" spc="-10" dirty="0">
                          <a:latin typeface="Twinkl Cursive Looped" panose="02000000000000000000" pitchFamily="2" charset="0"/>
                          <a:cs typeface="Comic Sans MS"/>
                        </a:rPr>
                        <a:t>English</a:t>
                      </a:r>
                      <a:endParaRPr sz="16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22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2384" marB="0" vert="vert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085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lang="en-GB" sz="1800" spc="-10" dirty="0">
                          <a:latin typeface="Twinkl Cursive Looped" panose="02000000000000000000" pitchFamily="2" charset="0"/>
                          <a:cs typeface="Comic Sans MS"/>
                        </a:rPr>
                        <a:t>Spelling</a:t>
                      </a:r>
                    </a:p>
                    <a:p>
                      <a:pPr marL="45085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lang="en-GB" sz="1800" spc="-10" dirty="0">
                          <a:latin typeface="Twinkl Cursive Looped" panose="02000000000000000000" pitchFamily="2" charset="0"/>
                          <a:cs typeface="Comic Sans MS"/>
                        </a:rPr>
                        <a:t>Games</a:t>
                      </a:r>
                      <a:endParaRPr sz="18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54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6FC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11454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800" dirty="0">
                          <a:latin typeface="Twinkl Cursive Looped" panose="02000000000000000000" pitchFamily="2" charset="0"/>
                          <a:cs typeface="Comic Sans MS"/>
                        </a:rPr>
                        <a:t>Outdoor</a:t>
                      </a:r>
                      <a:r>
                        <a:rPr sz="1800" spc="-100" dirty="0">
                          <a:latin typeface="Twinkl Cursive Looped" panose="02000000000000000000" pitchFamily="2" charset="0"/>
                          <a:cs typeface="Comic Sans MS"/>
                        </a:rPr>
                        <a:t> </a:t>
                      </a:r>
                      <a:r>
                        <a:rPr sz="1800" spc="-25" dirty="0">
                          <a:latin typeface="Twinkl Cursive Looped" panose="02000000000000000000" pitchFamily="2" charset="0"/>
                          <a:cs typeface="Comic Sans MS"/>
                        </a:rPr>
                        <a:t>PE</a:t>
                      </a:r>
                      <a:endParaRPr lang="en-GB" sz="1800" spc="-25" dirty="0">
                        <a:latin typeface="Twinkl Cursive Looped" panose="02000000000000000000" pitchFamily="2" charset="0"/>
                        <a:cs typeface="Comic Sans MS"/>
                      </a:endParaRPr>
                    </a:p>
                    <a:p>
                      <a:pPr marL="211454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lang="en-GB" sz="1800" spc="-25" dirty="0">
                          <a:latin typeface="Twinkl Cursive Looped" panose="02000000000000000000" pitchFamily="2" charset="0"/>
                          <a:cs typeface="Comic Sans MS"/>
                        </a:rPr>
                        <a:t>DEAR</a:t>
                      </a:r>
                      <a:endParaRPr sz="1800" dirty="0">
                        <a:latin typeface="Twinkl Cursive Looped" panose="02000000000000000000" pitchFamily="2" charset="0"/>
                        <a:cs typeface="Comic Sans MS"/>
                      </a:endParaRPr>
                    </a:p>
                  </a:txBody>
                  <a:tcPr marL="0" marR="0" marT="254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435</TotalTime>
  <Words>103</Words>
  <Application>Microsoft Office PowerPoint</Application>
  <PresentationFormat>Custom</PresentationFormat>
  <Paragraphs>76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Comic Sans MS</vt:lpstr>
      <vt:lpstr>Times New Roman</vt:lpstr>
      <vt:lpstr>Twinkl Cursive Looped</vt:lpstr>
      <vt:lpstr>Office Theme</vt:lpstr>
      <vt:lpstr>Turing Class Timetable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6 Timetable</dc:title>
  <dc:creator>Anjum Razaq</dc:creator>
  <cp:lastModifiedBy>Claire Price</cp:lastModifiedBy>
  <cp:revision>5</cp:revision>
  <cp:lastPrinted>2025-09-04T15:50:10Z</cp:lastPrinted>
  <dcterms:created xsi:type="dcterms:W3CDTF">2025-09-03T12:49:03Z</dcterms:created>
  <dcterms:modified xsi:type="dcterms:W3CDTF">2025-09-12T08:57:29Z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2021-10-18T00:00:00Z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2025-09-03T00:00:00Z</vt:filetime>
  </property>
  <property fmtid="{D5CDD505-2E9C-101B-9397-08002B2CF9AE}" pid="5" name="Producer">
    <vt:lpwstr>Microsoft® Word 2016</vt:lpwstr>
  </property>
</Properties>
</file>