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9"/>
  </p:notesMasterIdLst>
  <p:sldIdLst>
    <p:sldId id="256" r:id="rId2"/>
    <p:sldId id="291" r:id="rId3"/>
    <p:sldId id="267" r:id="rId4"/>
    <p:sldId id="290" r:id="rId5"/>
    <p:sldId id="292" r:id="rId6"/>
    <p:sldId id="278" r:id="rId7"/>
    <p:sldId id="272" r:id="rId8"/>
    <p:sldId id="273" r:id="rId9"/>
    <p:sldId id="260" r:id="rId10"/>
    <p:sldId id="282" r:id="rId11"/>
    <p:sldId id="288" r:id="rId12"/>
    <p:sldId id="285" r:id="rId13"/>
    <p:sldId id="266" r:id="rId14"/>
    <p:sldId id="265" r:id="rId15"/>
    <p:sldId id="283" r:id="rId16"/>
    <p:sldId id="289" r:id="rId17"/>
    <p:sldId id="263" r:id="rId18"/>
    <p:sldId id="274" r:id="rId19"/>
    <p:sldId id="281" r:id="rId20"/>
    <p:sldId id="280" r:id="rId21"/>
    <p:sldId id="264" r:id="rId22"/>
    <p:sldId id="262" r:id="rId23"/>
    <p:sldId id="271" r:id="rId24"/>
    <p:sldId id="286" r:id="rId25"/>
    <p:sldId id="287" r:id="rId26"/>
    <p:sldId id="29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94660"/>
  </p:normalViewPr>
  <p:slideViewPr>
    <p:cSldViewPr snapToGrid="0">
      <p:cViewPr varScale="1">
        <p:scale>
          <a:sx n="67" d="100"/>
          <a:sy n="67" d="100"/>
        </p:scale>
        <p:origin x="8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54B7-D789-4D54-901B-F5117DAF670A}"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2437A-BA01-4946-BF03-926E92DAE255}" type="slidenum">
              <a:rPr lang="en-GB" smtClean="0"/>
              <a:t>‹#›</a:t>
            </a:fld>
            <a:endParaRPr lang="en-GB"/>
          </a:p>
        </p:txBody>
      </p:sp>
    </p:spTree>
    <p:extLst>
      <p:ext uri="{BB962C8B-B14F-4D97-AF65-F5344CB8AC3E}">
        <p14:creationId xmlns:p14="http://schemas.microsoft.com/office/powerpoint/2010/main" val="41394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 or SLT?</a:t>
            </a:r>
          </a:p>
        </p:txBody>
      </p:sp>
      <p:sp>
        <p:nvSpPr>
          <p:cNvPr id="4" name="Slide Number Placeholder 3"/>
          <p:cNvSpPr>
            <a:spLocks noGrp="1"/>
          </p:cNvSpPr>
          <p:nvPr>
            <p:ph type="sldNum" sz="quarter" idx="10"/>
          </p:nvPr>
        </p:nvSpPr>
        <p:spPr/>
        <p:txBody>
          <a:bodyPr/>
          <a:lstStyle/>
          <a:p>
            <a:fld id="{8502437A-BA01-4946-BF03-926E92DAE255}" type="slidenum">
              <a:rPr lang="en-GB" smtClean="0"/>
              <a:t>1</a:t>
            </a:fld>
            <a:endParaRPr lang="en-GB"/>
          </a:p>
        </p:txBody>
      </p:sp>
    </p:spTree>
    <p:extLst>
      <p:ext uri="{BB962C8B-B14F-4D97-AF65-F5344CB8AC3E}">
        <p14:creationId xmlns:p14="http://schemas.microsoft.com/office/powerpoint/2010/main" val="24011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Hannah</a:t>
            </a:r>
          </a:p>
        </p:txBody>
      </p:sp>
      <p:sp>
        <p:nvSpPr>
          <p:cNvPr id="4" name="Slide Number Placeholder 3"/>
          <p:cNvSpPr>
            <a:spLocks noGrp="1"/>
          </p:cNvSpPr>
          <p:nvPr>
            <p:ph type="sldNum" sz="quarter" idx="10"/>
          </p:nvPr>
        </p:nvSpPr>
        <p:spPr/>
        <p:txBody>
          <a:bodyPr/>
          <a:lstStyle/>
          <a:p>
            <a:fld id="{8502437A-BA01-4946-BF03-926E92DAE255}" type="slidenum">
              <a:rPr lang="en-GB" smtClean="0"/>
              <a:t>10</a:t>
            </a:fld>
            <a:endParaRPr lang="en-GB"/>
          </a:p>
        </p:txBody>
      </p:sp>
    </p:spTree>
    <p:extLst>
      <p:ext uri="{BB962C8B-B14F-4D97-AF65-F5344CB8AC3E}">
        <p14:creationId xmlns:p14="http://schemas.microsoft.com/office/powerpoint/2010/main" val="369538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11</a:t>
            </a:fld>
            <a:endParaRPr lang="en-GB"/>
          </a:p>
        </p:txBody>
      </p:sp>
    </p:spTree>
    <p:extLst>
      <p:ext uri="{BB962C8B-B14F-4D97-AF65-F5344CB8AC3E}">
        <p14:creationId xmlns:p14="http://schemas.microsoft.com/office/powerpoint/2010/main" val="174441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Hannah</a:t>
            </a:r>
          </a:p>
        </p:txBody>
      </p:sp>
      <p:sp>
        <p:nvSpPr>
          <p:cNvPr id="4" name="Slide Number Placeholder 3"/>
          <p:cNvSpPr>
            <a:spLocks noGrp="1"/>
          </p:cNvSpPr>
          <p:nvPr>
            <p:ph type="sldNum" sz="quarter" idx="10"/>
          </p:nvPr>
        </p:nvSpPr>
        <p:spPr/>
        <p:txBody>
          <a:bodyPr/>
          <a:lstStyle/>
          <a:p>
            <a:fld id="{8502437A-BA01-4946-BF03-926E92DAE255}" type="slidenum">
              <a:rPr lang="en-GB" smtClean="0"/>
              <a:t>12</a:t>
            </a:fld>
            <a:endParaRPr lang="en-GB"/>
          </a:p>
        </p:txBody>
      </p:sp>
    </p:spTree>
    <p:extLst>
      <p:ext uri="{BB962C8B-B14F-4D97-AF65-F5344CB8AC3E}">
        <p14:creationId xmlns:p14="http://schemas.microsoft.com/office/powerpoint/2010/main" val="128361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13</a:t>
            </a:fld>
            <a:endParaRPr lang="en-GB"/>
          </a:p>
        </p:txBody>
      </p:sp>
    </p:spTree>
    <p:extLst>
      <p:ext uri="{BB962C8B-B14F-4D97-AF65-F5344CB8AC3E}">
        <p14:creationId xmlns:p14="http://schemas.microsoft.com/office/powerpoint/2010/main" val="409320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14</a:t>
            </a:fld>
            <a:endParaRPr lang="en-GB"/>
          </a:p>
        </p:txBody>
      </p:sp>
    </p:spTree>
    <p:extLst>
      <p:ext uri="{BB962C8B-B14F-4D97-AF65-F5344CB8AC3E}">
        <p14:creationId xmlns:p14="http://schemas.microsoft.com/office/powerpoint/2010/main" val="294062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15</a:t>
            </a:fld>
            <a:endParaRPr lang="en-GB"/>
          </a:p>
        </p:txBody>
      </p:sp>
    </p:spTree>
    <p:extLst>
      <p:ext uri="{BB962C8B-B14F-4D97-AF65-F5344CB8AC3E}">
        <p14:creationId xmlns:p14="http://schemas.microsoft.com/office/powerpoint/2010/main" val="2868912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16</a:t>
            </a:fld>
            <a:endParaRPr lang="en-GB"/>
          </a:p>
        </p:txBody>
      </p:sp>
    </p:spTree>
    <p:extLst>
      <p:ext uri="{BB962C8B-B14F-4D97-AF65-F5344CB8AC3E}">
        <p14:creationId xmlns:p14="http://schemas.microsoft.com/office/powerpoint/2010/main" val="363282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17</a:t>
            </a:fld>
            <a:endParaRPr lang="en-GB"/>
          </a:p>
        </p:txBody>
      </p:sp>
    </p:spTree>
    <p:extLst>
      <p:ext uri="{BB962C8B-B14F-4D97-AF65-F5344CB8AC3E}">
        <p14:creationId xmlns:p14="http://schemas.microsoft.com/office/powerpoint/2010/main" val="89653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Hannah</a:t>
            </a:r>
          </a:p>
        </p:txBody>
      </p:sp>
      <p:sp>
        <p:nvSpPr>
          <p:cNvPr id="4" name="Slide Number Placeholder 3"/>
          <p:cNvSpPr>
            <a:spLocks noGrp="1"/>
          </p:cNvSpPr>
          <p:nvPr>
            <p:ph type="sldNum" sz="quarter" idx="10"/>
          </p:nvPr>
        </p:nvSpPr>
        <p:spPr/>
        <p:txBody>
          <a:bodyPr/>
          <a:lstStyle/>
          <a:p>
            <a:fld id="{8502437A-BA01-4946-BF03-926E92DAE255}" type="slidenum">
              <a:rPr lang="en-GB" smtClean="0"/>
              <a:t>18</a:t>
            </a:fld>
            <a:endParaRPr lang="en-GB"/>
          </a:p>
        </p:txBody>
      </p:sp>
    </p:spTree>
    <p:extLst>
      <p:ext uri="{BB962C8B-B14F-4D97-AF65-F5344CB8AC3E}">
        <p14:creationId xmlns:p14="http://schemas.microsoft.com/office/powerpoint/2010/main" val="321298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19</a:t>
            </a:fld>
            <a:endParaRPr lang="en-GB"/>
          </a:p>
        </p:txBody>
      </p:sp>
    </p:spTree>
    <p:extLst>
      <p:ext uri="{BB962C8B-B14F-4D97-AF65-F5344CB8AC3E}">
        <p14:creationId xmlns:p14="http://schemas.microsoft.com/office/powerpoint/2010/main" val="325155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2</a:t>
            </a:fld>
            <a:endParaRPr lang="en-GB"/>
          </a:p>
        </p:txBody>
      </p:sp>
    </p:spTree>
    <p:extLst>
      <p:ext uri="{BB962C8B-B14F-4D97-AF65-F5344CB8AC3E}">
        <p14:creationId xmlns:p14="http://schemas.microsoft.com/office/powerpoint/2010/main" val="386841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Gemma/Leah</a:t>
            </a:r>
          </a:p>
        </p:txBody>
      </p:sp>
      <p:sp>
        <p:nvSpPr>
          <p:cNvPr id="4" name="Slide Number Placeholder 3"/>
          <p:cNvSpPr>
            <a:spLocks noGrp="1"/>
          </p:cNvSpPr>
          <p:nvPr>
            <p:ph type="sldNum" sz="quarter" idx="10"/>
          </p:nvPr>
        </p:nvSpPr>
        <p:spPr/>
        <p:txBody>
          <a:bodyPr/>
          <a:lstStyle/>
          <a:p>
            <a:fld id="{8502437A-BA01-4946-BF03-926E92DAE255}" type="slidenum">
              <a:rPr lang="en-GB" smtClean="0"/>
              <a:t>20</a:t>
            </a:fld>
            <a:endParaRPr lang="en-GB"/>
          </a:p>
        </p:txBody>
      </p:sp>
    </p:spTree>
    <p:extLst>
      <p:ext uri="{BB962C8B-B14F-4D97-AF65-F5344CB8AC3E}">
        <p14:creationId xmlns:p14="http://schemas.microsoft.com/office/powerpoint/2010/main" val="44138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21</a:t>
            </a:fld>
            <a:endParaRPr lang="en-GB"/>
          </a:p>
        </p:txBody>
      </p:sp>
    </p:spTree>
    <p:extLst>
      <p:ext uri="{BB962C8B-B14F-4D97-AF65-F5344CB8AC3E}">
        <p14:creationId xmlns:p14="http://schemas.microsoft.com/office/powerpoint/2010/main" val="4242588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22</a:t>
            </a:fld>
            <a:endParaRPr lang="en-GB"/>
          </a:p>
        </p:txBody>
      </p:sp>
    </p:spTree>
    <p:extLst>
      <p:ext uri="{BB962C8B-B14F-4D97-AF65-F5344CB8AC3E}">
        <p14:creationId xmlns:p14="http://schemas.microsoft.com/office/powerpoint/2010/main" val="26586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23</a:t>
            </a:fld>
            <a:endParaRPr lang="en-GB"/>
          </a:p>
        </p:txBody>
      </p:sp>
    </p:spTree>
    <p:extLst>
      <p:ext uri="{BB962C8B-B14F-4D97-AF65-F5344CB8AC3E}">
        <p14:creationId xmlns:p14="http://schemas.microsoft.com/office/powerpoint/2010/main" val="632427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24</a:t>
            </a:fld>
            <a:endParaRPr lang="en-GB"/>
          </a:p>
        </p:txBody>
      </p:sp>
    </p:spTree>
    <p:extLst>
      <p:ext uri="{BB962C8B-B14F-4D97-AF65-F5344CB8AC3E}">
        <p14:creationId xmlns:p14="http://schemas.microsoft.com/office/powerpoint/2010/main" val="875512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25</a:t>
            </a:fld>
            <a:endParaRPr lang="en-GB"/>
          </a:p>
        </p:txBody>
      </p:sp>
    </p:spTree>
    <p:extLst>
      <p:ext uri="{BB962C8B-B14F-4D97-AF65-F5344CB8AC3E}">
        <p14:creationId xmlns:p14="http://schemas.microsoft.com/office/powerpoint/2010/main" val="284896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5"/>
          </p:nvPr>
        </p:nvSpPr>
        <p:spPr/>
        <p:txBody>
          <a:bodyPr/>
          <a:lstStyle/>
          <a:p>
            <a:fld id="{8502437A-BA01-4946-BF03-926E92DAE255}" type="slidenum">
              <a:rPr lang="en-GB" smtClean="0"/>
              <a:t>26</a:t>
            </a:fld>
            <a:endParaRPr lang="en-GB"/>
          </a:p>
        </p:txBody>
      </p:sp>
    </p:spTree>
    <p:extLst>
      <p:ext uri="{BB962C8B-B14F-4D97-AF65-F5344CB8AC3E}">
        <p14:creationId xmlns:p14="http://schemas.microsoft.com/office/powerpoint/2010/main" val="3803434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27</a:t>
            </a:fld>
            <a:endParaRPr lang="en-GB"/>
          </a:p>
        </p:txBody>
      </p:sp>
    </p:spTree>
    <p:extLst>
      <p:ext uri="{BB962C8B-B14F-4D97-AF65-F5344CB8AC3E}">
        <p14:creationId xmlns:p14="http://schemas.microsoft.com/office/powerpoint/2010/main" val="152341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3</a:t>
            </a:fld>
            <a:endParaRPr lang="en-GB"/>
          </a:p>
        </p:txBody>
      </p:sp>
    </p:spTree>
    <p:extLst>
      <p:ext uri="{BB962C8B-B14F-4D97-AF65-F5344CB8AC3E}">
        <p14:creationId xmlns:p14="http://schemas.microsoft.com/office/powerpoint/2010/main" val="7246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 – range of resources in your book bag to support your child’s transition into school – real expectations – fine motor, maths, writing, reading.</a:t>
            </a:r>
          </a:p>
        </p:txBody>
      </p:sp>
      <p:sp>
        <p:nvSpPr>
          <p:cNvPr id="4" name="Slide Number Placeholder 3"/>
          <p:cNvSpPr>
            <a:spLocks noGrp="1"/>
          </p:cNvSpPr>
          <p:nvPr>
            <p:ph type="sldNum" sz="quarter" idx="10"/>
          </p:nvPr>
        </p:nvSpPr>
        <p:spPr/>
        <p:txBody>
          <a:bodyPr/>
          <a:lstStyle/>
          <a:p>
            <a:fld id="{8502437A-BA01-4946-BF03-926E92DAE255}" type="slidenum">
              <a:rPr lang="en-GB" smtClean="0"/>
              <a:t>4</a:t>
            </a:fld>
            <a:endParaRPr lang="en-GB"/>
          </a:p>
        </p:txBody>
      </p:sp>
    </p:spTree>
    <p:extLst>
      <p:ext uri="{BB962C8B-B14F-4D97-AF65-F5344CB8AC3E}">
        <p14:creationId xmlns:p14="http://schemas.microsoft.com/office/powerpoint/2010/main" val="389342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Reading/writing/fine motor/maths packs of ideas to do to support your child into transition - </a:t>
            </a:r>
            <a:r>
              <a:rPr lang="en-GB" dirty="0" err="1"/>
              <a:t>nicolle</a:t>
            </a:r>
            <a:endParaRPr lang="en-GB" dirty="0"/>
          </a:p>
        </p:txBody>
      </p:sp>
      <p:sp>
        <p:nvSpPr>
          <p:cNvPr id="4" name="Slide Number Placeholder 3"/>
          <p:cNvSpPr>
            <a:spLocks noGrp="1"/>
          </p:cNvSpPr>
          <p:nvPr>
            <p:ph type="sldNum" sz="quarter" idx="5"/>
          </p:nvPr>
        </p:nvSpPr>
        <p:spPr/>
        <p:txBody>
          <a:bodyPr/>
          <a:lstStyle/>
          <a:p>
            <a:fld id="{8502437A-BA01-4946-BF03-926E92DAE255}" type="slidenum">
              <a:rPr lang="en-GB" smtClean="0"/>
              <a:t>5</a:t>
            </a:fld>
            <a:endParaRPr lang="en-GB"/>
          </a:p>
        </p:txBody>
      </p:sp>
    </p:spTree>
    <p:extLst>
      <p:ext uri="{BB962C8B-B14F-4D97-AF65-F5344CB8AC3E}">
        <p14:creationId xmlns:p14="http://schemas.microsoft.com/office/powerpoint/2010/main" val="90607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6</a:t>
            </a:fld>
            <a:endParaRPr lang="en-GB"/>
          </a:p>
        </p:txBody>
      </p:sp>
    </p:spTree>
    <p:extLst>
      <p:ext uri="{BB962C8B-B14F-4D97-AF65-F5344CB8AC3E}">
        <p14:creationId xmlns:p14="http://schemas.microsoft.com/office/powerpoint/2010/main" val="69319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7</a:t>
            </a:fld>
            <a:endParaRPr lang="en-GB"/>
          </a:p>
        </p:txBody>
      </p:sp>
    </p:spTree>
    <p:extLst>
      <p:ext uri="{BB962C8B-B14F-4D97-AF65-F5344CB8AC3E}">
        <p14:creationId xmlns:p14="http://schemas.microsoft.com/office/powerpoint/2010/main" val="1236057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8</a:t>
            </a:fld>
            <a:endParaRPr lang="en-GB"/>
          </a:p>
        </p:txBody>
      </p:sp>
    </p:spTree>
    <p:extLst>
      <p:ext uri="{BB962C8B-B14F-4D97-AF65-F5344CB8AC3E}">
        <p14:creationId xmlns:p14="http://schemas.microsoft.com/office/powerpoint/2010/main" val="276306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9</a:t>
            </a:fld>
            <a:endParaRPr lang="en-GB"/>
          </a:p>
        </p:txBody>
      </p:sp>
    </p:spTree>
    <p:extLst>
      <p:ext uri="{BB962C8B-B14F-4D97-AF65-F5344CB8AC3E}">
        <p14:creationId xmlns:p14="http://schemas.microsoft.com/office/powerpoint/2010/main" val="3098682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9C2ACC-2FB8-4EF5-82A7-91AD76918CD9}" type="datetimeFigureOut">
              <a:rPr lang="en-GB" smtClean="0"/>
              <a:t>28/06/2023</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9133825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446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28/06/2023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37909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28/06/2023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193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9C2ACC-2FB8-4EF5-82A7-91AD76918CD9}" type="datetimeFigureOut">
              <a:rPr lang="en-GB" smtClean="0"/>
              <a:t>28/06/2023</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24892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76423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94885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11737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9C2ACC-2FB8-4EF5-82A7-91AD76918CD9}" type="datetimeFigureOut">
              <a:rPr lang="en-GB" smtClean="0"/>
              <a:t>28/06/2023</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73166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28/06/2023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64587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28/06/2023</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5004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9C2ACC-2FB8-4EF5-82A7-91AD76918CD9}"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0628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9C2ACC-2FB8-4EF5-82A7-91AD76918CD9}" type="datetimeFigureOut">
              <a:rPr lang="en-GB" smtClean="0"/>
              <a:t>28/06/2023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62429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9C2ACC-2FB8-4EF5-82A7-91AD76918CD9}" type="datetimeFigureOut">
              <a:rPr lang="en-GB" smtClean="0"/>
              <a:t>28/06/2023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56871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C2ACC-2FB8-4EF5-82A7-91AD76918CD9}" type="datetimeFigureOut">
              <a:rPr lang="en-GB" smtClean="0"/>
              <a:t>28/06/2023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4842588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2270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28/06/2023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81998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9C2ACC-2FB8-4EF5-82A7-91AD76918CD9}" type="datetimeFigureOut">
              <a:rPr lang="en-GB" smtClean="0"/>
              <a:t>28/06/2023</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AB7BA8-0FD9-4645-885A-B382C7341867}" type="slidenum">
              <a:rPr lang="en-GB" smtClean="0"/>
              <a:t>‹#›</a:t>
            </a:fld>
            <a:endParaRPr lang="en-GB"/>
          </a:p>
        </p:txBody>
      </p:sp>
    </p:spTree>
    <p:extLst>
      <p:ext uri="{BB962C8B-B14F-4D97-AF65-F5344CB8AC3E}">
        <p14:creationId xmlns:p14="http://schemas.microsoft.com/office/powerpoint/2010/main" val="38721499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hyperlink" Target="http://www.coolmilk.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iscovery.kent.sch.uk/about-us/starting-school/unifor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868" y="803564"/>
            <a:ext cx="9448800" cy="2511251"/>
          </a:xfrm>
        </p:spPr>
        <p:txBody>
          <a:bodyPr>
            <a:normAutofit/>
          </a:bodyPr>
          <a:lstStyle/>
          <a:p>
            <a:pPr algn="ctr"/>
            <a:r>
              <a:rPr lang="en-GB" sz="4900" b="1" dirty="0">
                <a:latin typeface="Twinkl" panose="02000000000000000000" pitchFamily="2" charset="0"/>
              </a:rPr>
              <a:t>Welcome to </a:t>
            </a:r>
            <a:r>
              <a:rPr lang="en-GB" sz="4900" b="1" dirty="0" err="1">
                <a:latin typeface="Twinkl" panose="02000000000000000000" pitchFamily="2" charset="0"/>
              </a:rPr>
              <a:t>eyfs</a:t>
            </a:r>
            <a:r>
              <a:rPr lang="en-GB" sz="4900" b="1" dirty="0">
                <a:latin typeface="Twinkl" panose="02000000000000000000" pitchFamily="2" charset="0"/>
              </a:rPr>
              <a:t> </a:t>
            </a:r>
            <a:br>
              <a:rPr lang="en-GB" sz="4900" b="1" dirty="0">
                <a:latin typeface="Twinkl" panose="02000000000000000000" pitchFamily="2" charset="0"/>
              </a:rPr>
            </a:br>
            <a:r>
              <a:rPr lang="en-GB" sz="4900" b="1" dirty="0">
                <a:latin typeface="Twinkl" panose="02000000000000000000" pitchFamily="2" charset="0"/>
              </a:rPr>
              <a:t>at the discovery school</a:t>
            </a:r>
            <a:br>
              <a:rPr lang="en-GB" b="1" dirty="0"/>
            </a:br>
            <a:endParaRPr lang="en-GB" b="1" dirty="0"/>
          </a:p>
        </p:txBody>
      </p:sp>
      <p:pic>
        <p:nvPicPr>
          <p:cNvPr id="1026" name="Picture 2" descr="Early Years Foundation Stage: It's Not a Checklist! | Focus Education :  Focus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688" y="3159481"/>
            <a:ext cx="4448968" cy="1429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licies - The Discover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587" y="2804542"/>
            <a:ext cx="2034433" cy="213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6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a:latin typeface="Twinkl" panose="02000000000000000000" pitchFamily="2" charset="0"/>
              </a:rPr>
              <a:t>Directed Teaching</a:t>
            </a:r>
          </a:p>
        </p:txBody>
      </p:sp>
      <p:sp>
        <p:nvSpPr>
          <p:cNvPr id="6" name="Content Placeholder 2"/>
          <p:cNvSpPr>
            <a:spLocks noGrp="1"/>
          </p:cNvSpPr>
          <p:nvPr>
            <p:ph idx="1"/>
          </p:nvPr>
        </p:nvSpPr>
        <p:spPr>
          <a:xfrm>
            <a:off x="685800" y="1932039"/>
            <a:ext cx="6304935" cy="4286199"/>
          </a:xfrm>
        </p:spPr>
        <p:txBody>
          <a:bodyPr>
            <a:normAutofit lnSpcReduction="10000"/>
          </a:bodyPr>
          <a:lstStyle/>
          <a:p>
            <a:r>
              <a:rPr lang="en-GB" altLang="en-US" sz="3200" dirty="0">
                <a:latin typeface="Twinkl" panose="02000000000000000000" pitchFamily="2" charset="0"/>
              </a:rPr>
              <a:t>Phonics – reading/writing</a:t>
            </a:r>
          </a:p>
          <a:p>
            <a:r>
              <a:rPr lang="en-GB" altLang="en-US" sz="3200" dirty="0">
                <a:latin typeface="Twinkl" panose="02000000000000000000" pitchFamily="2" charset="0"/>
              </a:rPr>
              <a:t>Guided Reading Sessions</a:t>
            </a:r>
          </a:p>
          <a:p>
            <a:r>
              <a:rPr lang="en-GB" altLang="en-US" sz="3200" dirty="0">
                <a:latin typeface="Twinkl" panose="02000000000000000000" pitchFamily="2" charset="0"/>
              </a:rPr>
              <a:t>Literacy/Topic </a:t>
            </a:r>
          </a:p>
          <a:p>
            <a:r>
              <a:rPr lang="en-GB" altLang="en-US" sz="3200" dirty="0">
                <a:latin typeface="Twinkl" panose="02000000000000000000" pitchFamily="2" charset="0"/>
              </a:rPr>
              <a:t>Mathematics</a:t>
            </a:r>
          </a:p>
          <a:p>
            <a:r>
              <a:rPr lang="en-GB" altLang="en-US" sz="3200" dirty="0">
                <a:latin typeface="Twinkl" panose="02000000000000000000" pitchFamily="2" charset="0"/>
              </a:rPr>
              <a:t>Group Time – independent or supported with an adult</a:t>
            </a:r>
          </a:p>
          <a:p>
            <a:r>
              <a:rPr lang="en-GB" altLang="en-US" sz="3200" dirty="0">
                <a:latin typeface="Twinkl" panose="02000000000000000000" pitchFamily="2" charset="0"/>
              </a:rPr>
              <a:t>Other areas of the curriculum</a:t>
            </a:r>
          </a:p>
          <a:p>
            <a:r>
              <a:rPr lang="en-GB" altLang="en-US" sz="3200" dirty="0">
                <a:latin typeface="Twinkl" panose="02000000000000000000" pitchFamily="2" charset="0"/>
              </a:rPr>
              <a:t>Circle Times/Talk times</a:t>
            </a:r>
          </a:p>
        </p:txBody>
      </p:sp>
      <p:pic>
        <p:nvPicPr>
          <p:cNvPr id="5122" name="Picture 2" descr="https://tapestryjournal.com/av/pages/s_1000096/p_03-2022/m_o_2511_3brpg2jd2g45e4mjp9hb5amcbb24y4av.jpg?s=1000096&amp;u=1&amp;Expires=1651581707&amp;Signature=dvXlrPeZ3KQ4BSvCudizbig2dUESyzp28VVx0XkCCOYzhQjEgTU~ZJXh1xJv9OcX3zPI29FxjrKlAPVb2M7TkmKO5YAEAJN~BcXE3j7aCj1ln7L1DKhX~vZp4pKc81Rg1VJtHz9AFJW5zzxVbeIEmd-0hVbFkgXvuPdYeTjfgwHplki1cn6KSxK4QosWPFTxLZnI~~iQBuBIhnHslcNQQDBFH-JjwPHizICAe7Stuix82dtXjsXt1RVHQYneAuFa-GFqdUodr0OT~6RsvCPDFoiIO7Jq9ILUx38u0IMTAee51iBO3e9A7KF6Q0xMfumCpLrLpDHEoUoQBo3ZOZ0DtA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735" y="2054672"/>
            <a:ext cx="4774007" cy="358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6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291" y="424721"/>
            <a:ext cx="8610600" cy="1293028"/>
          </a:xfrm>
        </p:spPr>
        <p:txBody>
          <a:bodyPr/>
          <a:lstStyle/>
          <a:p>
            <a:pPr algn="ctr"/>
            <a:r>
              <a:rPr lang="en-GB" dirty="0">
                <a:latin typeface="Twinkl" panose="02000000000000000000" pitchFamily="2" charset="0"/>
              </a:rPr>
              <a:t>Parent workshops/support</a:t>
            </a:r>
          </a:p>
        </p:txBody>
      </p:sp>
      <p:sp>
        <p:nvSpPr>
          <p:cNvPr id="6" name="Content Placeholder 2"/>
          <p:cNvSpPr>
            <a:spLocks noGrp="1"/>
          </p:cNvSpPr>
          <p:nvPr>
            <p:ph idx="1"/>
          </p:nvPr>
        </p:nvSpPr>
        <p:spPr>
          <a:xfrm>
            <a:off x="685801" y="2098293"/>
            <a:ext cx="6324599" cy="4119945"/>
          </a:xfrm>
        </p:spPr>
        <p:txBody>
          <a:bodyPr>
            <a:normAutofit/>
          </a:bodyPr>
          <a:lstStyle/>
          <a:p>
            <a:r>
              <a:rPr lang="en-GB" altLang="en-US" sz="2400" dirty="0">
                <a:latin typeface="Twinkl" panose="02000000000000000000" pitchFamily="2" charset="0"/>
              </a:rPr>
              <a:t>We will be making filmed workshops for Phonics, reading, writing and Mathematics, to support your understanding on how to help your child at home with their learning. </a:t>
            </a:r>
          </a:p>
          <a:p>
            <a:r>
              <a:rPr lang="en-GB" altLang="en-US" sz="2400" dirty="0">
                <a:latin typeface="Twinkl" panose="02000000000000000000" pitchFamily="2" charset="0"/>
              </a:rPr>
              <a:t>If you do ever have any concerns or questions please do contact your class teacher and we will be happy to help.</a:t>
            </a:r>
          </a:p>
        </p:txBody>
      </p:sp>
      <p:pic>
        <p:nvPicPr>
          <p:cNvPr id="6146" name="Picture 2" descr="https://tapestryjournal.com/88/pages/s_1000096/p_03-2022/m_o_2509_25r7zhtt5858ztd62j6y2mgc1569kb88.jpg?s=1000096&amp;u=1&amp;Expires=1651581707&amp;Signature=Ecq4HfMX~M1FYs6VLwjS8bCAworqkg~t3G~WgKLLsKNiXRdtW92hFc4Owc4OaBsdWybVXzqMUIyTBmKdUPOiZKI9U~QuS49quQ5sEYs2KEZk7blMsKsDwLvxJmN2YjYRPWhVUtXTa9b8MXaUvfjTwIpYmqAJ8VUSgpxM9C5zKfxfSx8xTczE9t325-35H~IApMcPjOlU4zS8GquA2BzsZF7WH4keVhui0gSW-yYRtDNhLPzbEwi4VtZ2uoF6754-pijDNprmpEHcQzL3pKHUeLK~6qv8R2LriE3GRbGeZ4Yhya0vJTO9l~EO~ANQ4LJu1XpWTlICPawlleytUAASBg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591" y="1717748"/>
            <a:ext cx="3660775" cy="48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4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0218" y="1625798"/>
            <a:ext cx="8991600" cy="5601533"/>
          </a:xfrm>
          <a:prstGeom prst="rect">
            <a:avLst/>
          </a:prstGeom>
          <a:noFill/>
        </p:spPr>
        <p:txBody>
          <a:bodyPr wrap="square" rtlCol="0">
            <a:spAutoFit/>
          </a:bodyPr>
          <a:lstStyle/>
          <a:p>
            <a:r>
              <a:rPr lang="en-GB" altLang="en-US" sz="2400" dirty="0">
                <a:latin typeface="Twinkl" panose="02000000000000000000" pitchFamily="2" charset="0"/>
              </a:rPr>
              <a:t>Timetable:</a:t>
            </a:r>
          </a:p>
          <a:p>
            <a:endParaRPr lang="en-GB" altLang="en-US" sz="2400" dirty="0">
              <a:latin typeface="Twinkl" panose="02000000000000000000" pitchFamily="2" charset="0"/>
            </a:endParaRPr>
          </a:p>
          <a:p>
            <a:r>
              <a:rPr lang="en-GB" altLang="en-US" sz="2400" dirty="0">
                <a:latin typeface="Twinkl" panose="02000000000000000000" pitchFamily="2" charset="0"/>
              </a:rPr>
              <a:t>Every day starts at 8:40 and pick up is at 3:15.</a:t>
            </a:r>
          </a:p>
          <a:p>
            <a:r>
              <a:rPr lang="en-GB" altLang="en-US" sz="2400" dirty="0">
                <a:latin typeface="Twinkl" panose="02000000000000000000" pitchFamily="2" charset="0"/>
              </a:rPr>
              <a:t>You drop off your child at the KS1 gate and pick up at the classroom door.</a:t>
            </a:r>
          </a:p>
          <a:p>
            <a:endParaRPr lang="en-GB" altLang="en-US" sz="2400" dirty="0">
              <a:latin typeface="Twinkl" panose="02000000000000000000" pitchFamily="2" charset="0"/>
            </a:endParaRPr>
          </a:p>
          <a:p>
            <a:r>
              <a:rPr lang="en-GB" altLang="en-US" sz="2400" dirty="0">
                <a:latin typeface="Twinkl" panose="02000000000000000000" pitchFamily="2" charset="0"/>
              </a:rPr>
              <a:t>Lunch time is at 11:30-12:30 every day. You can choose to have packed lunch or school dinners every day – ordered with register. </a:t>
            </a:r>
          </a:p>
          <a:p>
            <a:endParaRPr lang="en-GB" altLang="en-US" sz="2400" dirty="0">
              <a:latin typeface="Twinkl" panose="02000000000000000000" pitchFamily="2" charset="0"/>
            </a:endParaRPr>
          </a:p>
          <a:p>
            <a:r>
              <a:rPr lang="en-GB" altLang="en-US" sz="2400" dirty="0">
                <a:latin typeface="Twinkl" panose="02000000000000000000" pitchFamily="2" charset="0"/>
              </a:rPr>
              <a:t>Please refer to our website for timetables and any other extra information about EYFS.</a:t>
            </a:r>
          </a:p>
          <a:p>
            <a:endParaRPr lang="en-GB" altLang="en-US" sz="2400" dirty="0">
              <a:latin typeface="Twinkl" panose="02000000000000000000" pitchFamily="2" charset="0"/>
            </a:endParaRPr>
          </a:p>
          <a:p>
            <a:endParaRPr lang="en-GB" altLang="en-US" sz="2800" dirty="0">
              <a:latin typeface="Twinkl" panose="02000000000000000000" pitchFamily="2" charset="0"/>
            </a:endParaRPr>
          </a:p>
          <a:p>
            <a:endParaRPr lang="en-GB" dirty="0"/>
          </a:p>
        </p:txBody>
      </p:sp>
      <p:pic>
        <p:nvPicPr>
          <p:cNvPr id="2050" name="Picture 2" descr="Daylight saving time 2021: When should I turn clocks back? - pennliv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389" y="1753946"/>
            <a:ext cx="2704811" cy="180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0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a:latin typeface="Twinkl" panose="02000000000000000000" pitchFamily="2" charset="0"/>
              </a:rPr>
              <a:t>Plan, Learn, review</a:t>
            </a:r>
          </a:p>
        </p:txBody>
      </p:sp>
      <p:sp>
        <p:nvSpPr>
          <p:cNvPr id="6" name="Content Placeholder 2"/>
          <p:cNvSpPr>
            <a:spLocks noGrp="1"/>
          </p:cNvSpPr>
          <p:nvPr>
            <p:ph idx="1"/>
          </p:nvPr>
        </p:nvSpPr>
        <p:spPr>
          <a:xfrm>
            <a:off x="685800" y="1932039"/>
            <a:ext cx="6304935" cy="4286199"/>
          </a:xfrm>
        </p:spPr>
        <p:txBody>
          <a:bodyPr>
            <a:normAutofit/>
          </a:bodyPr>
          <a:lstStyle/>
          <a:p>
            <a:r>
              <a:rPr lang="en-GB" altLang="en-US" sz="2000" dirty="0">
                <a:latin typeface="Twinkl" panose="02000000000000000000" pitchFamily="2" charset="0"/>
              </a:rPr>
              <a:t>This is child initiated learning where the children will talk or draw what they would like to do.</a:t>
            </a:r>
          </a:p>
          <a:p>
            <a:r>
              <a:rPr lang="en-GB" altLang="en-US" sz="2000" dirty="0">
                <a:latin typeface="Twinkl" panose="02000000000000000000" pitchFamily="2" charset="0"/>
              </a:rPr>
              <a:t>Through their activities (play) solidify their learning.</a:t>
            </a:r>
          </a:p>
          <a:p>
            <a:r>
              <a:rPr lang="en-GB" altLang="en-US" sz="2000" dirty="0">
                <a:latin typeface="Twinkl" panose="02000000000000000000" pitchFamily="2" charset="0"/>
              </a:rPr>
              <a:t>Everyday provision includes role play, drawing, music, computers, building, sand and water.</a:t>
            </a:r>
          </a:p>
          <a:p>
            <a:r>
              <a:rPr lang="en-GB" altLang="en-US" sz="2000" dirty="0">
                <a:latin typeface="Twinkl" panose="02000000000000000000" pitchFamily="2" charset="0"/>
              </a:rPr>
              <a:t>Enhance the provision with activities linked to the topic e.g. Sewed superhero puppets, built traps for evil characters and collected evil peas from goo!</a:t>
            </a:r>
          </a:p>
          <a:p>
            <a:r>
              <a:rPr lang="en-GB" altLang="en-US" sz="2000" dirty="0">
                <a:latin typeface="Twinkl" panose="02000000000000000000" pitchFamily="2" charset="0"/>
              </a:rPr>
              <a:t>Teachers will be making a Sway video of the classroom your child will be in (</a:t>
            </a:r>
            <a:r>
              <a:rPr lang="en-GB" altLang="en-US" sz="2000" dirty="0" err="1">
                <a:latin typeface="Twinkl" panose="02000000000000000000" pitchFamily="2" charset="0"/>
              </a:rPr>
              <a:t>ebook</a:t>
            </a:r>
            <a:r>
              <a:rPr lang="en-GB" altLang="en-US" sz="2000" dirty="0">
                <a:latin typeface="Twinkl" panose="02000000000000000000" pitchFamily="2" charset="0"/>
              </a:rPr>
              <a:t>). This will allow your child to get familiar with their new learning environment. </a:t>
            </a:r>
          </a:p>
        </p:txBody>
      </p:sp>
      <p:pic>
        <p:nvPicPr>
          <p:cNvPr id="4098" name="Picture 2" descr="https://tapestryjournal.com/br/pages/s_1000096/p_04-2022/m_o_2726_vb4j6s9j899nfqxsrqxxchx49r17dhbr.jpg?s=1000096&amp;u=1&amp;Expires=1651581707&amp;Signature=H7MvvaDmXyyyKJJWyhQryQ7~PL5JdhqiZ63a9rJ-899RHV-Eze8v1LVpSn-KMrJibNmO8B49JNq69DIPRmK8S19l5P9XHB-zR6GPjMW-FfPVN8m0UZHasss-p4qbT7z5N17g12BQm97c65sD0iXEkwaiE8RS5rLFPNsNORwFxZcva9nLzS1J1DcWOnxDPPvi70eJUc7X6vOJ7N581HXAGCLvYTE9PCYAEuHQv5qpZZePDitH-6qHGDt7c19uCumVHxDbaLUK8GWa~S2qKihTevrhslgJrkStyy8L7Rkarls40zzFGdG8TxSEw0IUSK5X~ZcIiFLFQw8L-Bl7OjPYAQ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572" y="193203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3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164" y="390300"/>
            <a:ext cx="8610600" cy="1293028"/>
          </a:xfrm>
        </p:spPr>
        <p:txBody>
          <a:bodyPr/>
          <a:lstStyle/>
          <a:p>
            <a:pPr algn="ctr"/>
            <a:r>
              <a:rPr lang="en-GB" dirty="0">
                <a:latin typeface="Twinkl" panose="02000000000000000000" pitchFamily="2" charset="0"/>
              </a:rPr>
              <a:t>Question of discovery</a:t>
            </a:r>
          </a:p>
        </p:txBody>
      </p:sp>
      <p:sp>
        <p:nvSpPr>
          <p:cNvPr id="5" name="Content Placeholder 4"/>
          <p:cNvSpPr>
            <a:spLocks noGrp="1"/>
          </p:cNvSpPr>
          <p:nvPr>
            <p:ph idx="1"/>
          </p:nvPr>
        </p:nvSpPr>
        <p:spPr>
          <a:xfrm>
            <a:off x="353292" y="2015836"/>
            <a:ext cx="8818417" cy="4408583"/>
          </a:xfrm>
        </p:spPr>
        <p:txBody>
          <a:bodyPr>
            <a:normAutofit/>
          </a:bodyPr>
          <a:lstStyle/>
          <a:p>
            <a:r>
              <a:rPr lang="en-GB" sz="2000" dirty="0">
                <a:latin typeface="Twinkl" panose="02000000000000000000" pitchFamily="2" charset="0"/>
              </a:rPr>
              <a:t>At The Discovery School our learning is based on exploration and discovery so we use a focus question to lead our learning. </a:t>
            </a:r>
          </a:p>
          <a:p>
            <a:r>
              <a:rPr lang="en-GB" sz="2000" dirty="0">
                <a:latin typeface="Twinkl" panose="02000000000000000000" pitchFamily="2" charset="0"/>
              </a:rPr>
              <a:t>Across the year our learning is focussed around a ‘Question of Discovery’. This links to our topic and allows the children to go on a journey of exploration. </a:t>
            </a:r>
          </a:p>
          <a:p>
            <a:r>
              <a:rPr lang="en-GB" sz="2000" dirty="0">
                <a:latin typeface="Twinkl" panose="02000000000000000000" pitchFamily="2" charset="0"/>
              </a:rPr>
              <a:t>We find out what the children already know and what they would like to learn and we use this to support our planning and make learning engaging for the children. </a:t>
            </a:r>
          </a:p>
          <a:p>
            <a:r>
              <a:rPr lang="en-GB" sz="2000" dirty="0">
                <a:latin typeface="Twinkl" panose="02000000000000000000" pitchFamily="2" charset="0"/>
              </a:rPr>
              <a:t>Children use the ‘Question of Discovery’ to build on their prior learning and develop their knowledge and skills further. </a:t>
            </a:r>
          </a:p>
          <a:p>
            <a:r>
              <a:rPr lang="en-GB" sz="2000" dirty="0">
                <a:solidFill>
                  <a:srgbClr val="FF0000"/>
                </a:solidFill>
                <a:latin typeface="Twinkl" panose="02000000000000000000" pitchFamily="2" charset="0"/>
              </a:rPr>
              <a:t>Through out each term we also focus on the children’s interests and plan fun and exciting activities linked to these. We value the children’s interests and know how much it supports their engagement.</a:t>
            </a:r>
          </a:p>
          <a:p>
            <a:pPr marL="0" indent="0">
              <a:buNone/>
            </a:pPr>
            <a:endParaRPr lang="en-GB" sz="2000" dirty="0">
              <a:latin typeface="Twinkl" panose="02000000000000000000" pitchFamily="2" charset="0"/>
            </a:endParaRPr>
          </a:p>
        </p:txBody>
      </p:sp>
      <p:pic>
        <p:nvPicPr>
          <p:cNvPr id="6" name="Picture 2" descr="question mark character - ECHA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709" y="2015837"/>
            <a:ext cx="2999508" cy="299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7" y="1041463"/>
            <a:ext cx="8610600" cy="1293028"/>
          </a:xfrm>
        </p:spPr>
        <p:txBody>
          <a:bodyPr/>
          <a:lstStyle/>
          <a:p>
            <a:pPr algn="ctr"/>
            <a:r>
              <a:rPr lang="en-GB" dirty="0">
                <a:latin typeface="Twinkl" panose="02000000000000000000" pitchFamily="2" charset="0"/>
              </a:rPr>
              <a:t>Focus texts </a:t>
            </a:r>
          </a:p>
        </p:txBody>
      </p:sp>
      <p:pic>
        <p:nvPicPr>
          <p:cNvPr id="4" name="Content Placeholder 3"/>
          <p:cNvPicPr>
            <a:picLocks noGrp="1" noChangeAspect="1"/>
          </p:cNvPicPr>
          <p:nvPr>
            <p:ph idx="1"/>
          </p:nvPr>
        </p:nvPicPr>
        <p:blipFill rotWithShape="1">
          <a:blip r:embed="rId3"/>
          <a:srcRect l="11428" t="21711" r="10511" b="12322"/>
          <a:stretch/>
        </p:blipFill>
        <p:spPr>
          <a:xfrm>
            <a:off x="533626" y="1907439"/>
            <a:ext cx="5714774" cy="3622038"/>
          </a:xfrm>
          <a:prstGeom prst="rect">
            <a:avLst/>
          </a:prstGeom>
        </p:spPr>
      </p:pic>
      <p:pic>
        <p:nvPicPr>
          <p:cNvPr id="1028" name="Picture 4" descr="10 Childrens Books to learn about business | Blu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737" y="2722102"/>
            <a:ext cx="4609811" cy="28073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677C2C8-6151-4377-8538-D74E97F76CF0}"/>
              </a:ext>
            </a:extLst>
          </p:cNvPr>
          <p:cNvSpPr txBox="1">
            <a:spLocks/>
          </p:cNvSpPr>
          <p:nvPr/>
        </p:nvSpPr>
        <p:spPr>
          <a:xfrm>
            <a:off x="681471" y="5529477"/>
            <a:ext cx="11133858" cy="110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Twinkl" panose="02000000000000000000" pitchFamily="2" charset="0"/>
              </a:rPr>
              <a:t>Linked to our topics we have focus texts and stories which the children learn to retell and take part in lots of exciting activities. These texts develop the children’s vocabulary and language and support them in becoming story tellers!</a:t>
            </a:r>
          </a:p>
        </p:txBody>
      </p:sp>
    </p:spTree>
    <p:extLst>
      <p:ext uri="{BB962C8B-B14F-4D97-AF65-F5344CB8AC3E}">
        <p14:creationId xmlns:p14="http://schemas.microsoft.com/office/powerpoint/2010/main" val="186208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128" y="710372"/>
            <a:ext cx="8610600" cy="1293028"/>
          </a:xfrm>
        </p:spPr>
        <p:txBody>
          <a:bodyPr/>
          <a:lstStyle/>
          <a:p>
            <a:pPr algn="ctr"/>
            <a:r>
              <a:rPr lang="en-GB" dirty="0">
                <a:latin typeface="Twinkl" panose="02000000000000000000" pitchFamily="2" charset="0"/>
              </a:rPr>
              <a:t>Tapestry/assessments</a:t>
            </a:r>
          </a:p>
        </p:txBody>
      </p:sp>
      <p:sp>
        <p:nvSpPr>
          <p:cNvPr id="3" name="Content Placeholder 2"/>
          <p:cNvSpPr>
            <a:spLocks noGrp="1"/>
          </p:cNvSpPr>
          <p:nvPr>
            <p:ph idx="1"/>
          </p:nvPr>
        </p:nvSpPr>
        <p:spPr>
          <a:xfrm>
            <a:off x="685800" y="1712803"/>
            <a:ext cx="6111875" cy="4923523"/>
          </a:xfrm>
        </p:spPr>
        <p:txBody>
          <a:bodyPr/>
          <a:lstStyle/>
          <a:p>
            <a:r>
              <a:rPr lang="en-GB" dirty="0">
                <a:latin typeface="Twinkl" panose="02000000000000000000" pitchFamily="2" charset="0"/>
              </a:rPr>
              <a:t>We use Tapestry, an online learning journal to upload learning that has taken place at school. Parents can enjoy this from home and comment on the pictures.</a:t>
            </a:r>
          </a:p>
          <a:p>
            <a:r>
              <a:rPr lang="en-GB" dirty="0">
                <a:latin typeface="Twinkl" panose="02000000000000000000" pitchFamily="2" charset="0"/>
              </a:rPr>
              <a:t>On Tapestry you can upload home achievements for us to celebrate at school. Home achievements are a very important part of your child’s learning journey.</a:t>
            </a:r>
          </a:p>
          <a:p>
            <a:r>
              <a:rPr lang="en-GB" dirty="0">
                <a:latin typeface="Twinkl" panose="02000000000000000000" pitchFamily="2" charset="0"/>
              </a:rPr>
              <a:t>Assessments are made through observations and questioning. All assessments we do with your child are purposeful and used to help us support their next steps. These will be communicated with you on parents consultations.</a:t>
            </a:r>
          </a:p>
        </p:txBody>
      </p:sp>
      <p:pic>
        <p:nvPicPr>
          <p:cNvPr id="8194" name="Picture 2" descr="https://tapestryjournal.com/e3/pages/s_1000096/p_04-2022/m_o_2762_kh9z4x368fvgvx02wabb8vrwheeadre3.jpg?s=1000096&amp;u=1&amp;Expires=1651581707&amp;Signature=AffSykd7Uor-mjfV6cP2OorjgyxGdAbTbVStXDk9fXFFEaWxOK-5cRAldHmTisqoqBxhEj~ochGyJrkp2lMpSsKIZ5-yw0aBULOvKmjK6aGwRGfLQBGMghr4Vkof28o35LDHWkGBpF3iLTykM39H2fAYeYHV85H-Jlhuh5jDULCrchwmvbRT~3GOpOSyWob931OYZ8UflvquJEjxfeOtsPkBpx0jysY3Pg6EOP8Np6zFS9LLQ1-jBK~szJ~4mvkOnSL3J3gXtBbmt~ePbWi7aikZcpbc~lbcI7mPB48n1qaNuuHtyT5HdPPYYvU4WN4GUrM3x~jCmABJGbITOeBFbg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9073" y="1712803"/>
            <a:ext cx="1870364" cy="24938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apestry Online Learning Journal - Ernesettle Communit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675" y="4106427"/>
            <a:ext cx="3607089" cy="230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7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45" y="611973"/>
            <a:ext cx="8610600" cy="1293028"/>
          </a:xfrm>
        </p:spPr>
        <p:txBody>
          <a:bodyPr/>
          <a:lstStyle/>
          <a:p>
            <a:pPr algn="ctr"/>
            <a:r>
              <a:rPr lang="en-GB" dirty="0">
                <a:latin typeface="Twinkl" panose="02000000000000000000" pitchFamily="2" charset="0"/>
              </a:rPr>
              <a:t>Snack/lunch time </a:t>
            </a:r>
          </a:p>
        </p:txBody>
      </p:sp>
      <p:sp>
        <p:nvSpPr>
          <p:cNvPr id="3" name="Content Placeholder 2"/>
          <p:cNvSpPr>
            <a:spLocks noGrp="1"/>
          </p:cNvSpPr>
          <p:nvPr>
            <p:ph idx="1"/>
          </p:nvPr>
        </p:nvSpPr>
        <p:spPr>
          <a:xfrm>
            <a:off x="839499" y="2310134"/>
            <a:ext cx="10820400" cy="4763728"/>
          </a:xfrm>
        </p:spPr>
        <p:txBody>
          <a:bodyPr>
            <a:normAutofit/>
          </a:bodyPr>
          <a:lstStyle/>
          <a:p>
            <a:r>
              <a:rPr lang="en-GB" sz="2000" dirty="0">
                <a:latin typeface="Twinkl" panose="02000000000000000000" pitchFamily="2" charset="0"/>
              </a:rPr>
              <a:t>Every day we have a morning snack and an afternoon snack. In the morning we have a piece of fruit or vegetable which is provided by the school. If you would like to provide an alternative healthy snack you can. The children are entitled to free milk until they turn 5 years old. Once your child has had their fifth birthday, if they would still like to have milk at snack time, you will need to pay via: </a:t>
            </a:r>
            <a:r>
              <a:rPr lang="en-GB" sz="2000" dirty="0">
                <a:latin typeface="Twinkl" panose="02000000000000000000" pitchFamily="2" charset="0"/>
                <a:hlinkClick r:id="rId3"/>
              </a:rPr>
              <a:t>www.coolmilk.co.uk</a:t>
            </a:r>
            <a:r>
              <a:rPr lang="en-GB" sz="2000" dirty="0">
                <a:latin typeface="Twinkl" panose="02000000000000000000" pitchFamily="2" charset="0"/>
              </a:rPr>
              <a:t>. </a:t>
            </a:r>
          </a:p>
          <a:p>
            <a:r>
              <a:rPr lang="en-GB" sz="2000" dirty="0">
                <a:latin typeface="Twinkl" panose="02000000000000000000" pitchFamily="2" charset="0"/>
              </a:rPr>
              <a:t>In the afternoon the children can have a bread stick which is supplied by the school. If you would rather your child did not have a bread stick please let their class teacher know. You are welcome to supply them with something else if you do not want them to have a bread stick.</a:t>
            </a:r>
          </a:p>
          <a:p>
            <a:r>
              <a:rPr lang="en-GB" sz="2000" dirty="0">
                <a:latin typeface="Twinkl" panose="02000000000000000000" pitchFamily="2" charset="0"/>
              </a:rPr>
              <a:t>Children are entitled to a free school meal, up until the end of Year 2, the menu changes every 2 terms and will be provided to you as soon as we have it. </a:t>
            </a:r>
          </a:p>
        </p:txBody>
      </p:sp>
      <p:pic>
        <p:nvPicPr>
          <p:cNvPr id="10242" name="Picture 2" descr="What are the Fruits of the Spirit? 9 Characteristics Expla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18" y="514340"/>
            <a:ext cx="2848408" cy="148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3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510" y="586539"/>
            <a:ext cx="6968836" cy="1293028"/>
          </a:xfrm>
        </p:spPr>
        <p:txBody>
          <a:bodyPr/>
          <a:lstStyle/>
          <a:p>
            <a:pPr algn="ctr"/>
            <a:r>
              <a:rPr lang="en-GB" dirty="0">
                <a:latin typeface="Twinkl" panose="02000000000000000000" pitchFamily="2" charset="0"/>
              </a:rPr>
              <a:t>Uniform AND ESSENTIALS </a:t>
            </a:r>
          </a:p>
        </p:txBody>
      </p:sp>
      <p:sp>
        <p:nvSpPr>
          <p:cNvPr id="3" name="Content Placeholder 2"/>
          <p:cNvSpPr>
            <a:spLocks noGrp="1"/>
          </p:cNvSpPr>
          <p:nvPr>
            <p:ph idx="1"/>
          </p:nvPr>
        </p:nvSpPr>
        <p:spPr>
          <a:xfrm>
            <a:off x="574964" y="1658523"/>
            <a:ext cx="8167254" cy="4866968"/>
          </a:xfrm>
        </p:spPr>
        <p:txBody>
          <a:bodyPr>
            <a:normAutofit/>
          </a:bodyPr>
          <a:lstStyle/>
          <a:p>
            <a:r>
              <a:rPr lang="en-GB" sz="2000" dirty="0">
                <a:latin typeface="Twinkl" panose="02000000000000000000" pitchFamily="2" charset="0"/>
              </a:rPr>
              <a:t>Uniform: if you are unsure about the uniform you child should wear, please refer to our website. Please make sure your child brings in a coat and a jumper or cardigan every day regardless of the weather. </a:t>
            </a:r>
            <a:r>
              <a:rPr lang="en-GB" sz="2000" b="1" dirty="0">
                <a:solidFill>
                  <a:srgbClr val="FF0000"/>
                </a:solidFill>
                <a:latin typeface="Twinkl" panose="02000000000000000000" pitchFamily="2" charset="0"/>
              </a:rPr>
              <a:t>PLEASE MAKE SURE ALL YOUR CHILDS ITEMS ARE NAMED. </a:t>
            </a:r>
            <a:r>
              <a:rPr lang="en-GB" sz="2000" b="1" dirty="0">
                <a:solidFill>
                  <a:srgbClr val="FF0000"/>
                </a:solidFill>
                <a:latin typeface="Twinkl" panose="02000000000000000000" pitchFamily="2" charset="0"/>
                <a:hlinkClick r:id="rId3"/>
              </a:rPr>
              <a:t>https://www.discovery.kent.sch.uk/about-us/starting-school/uniform/</a:t>
            </a:r>
            <a:r>
              <a:rPr lang="en-GB" sz="2000" b="1" dirty="0">
                <a:solidFill>
                  <a:srgbClr val="FF0000"/>
                </a:solidFill>
                <a:latin typeface="Twinkl" panose="02000000000000000000" pitchFamily="2" charset="0"/>
              </a:rPr>
              <a:t> </a:t>
            </a:r>
          </a:p>
          <a:p>
            <a:r>
              <a:rPr lang="en-GB" sz="2000" dirty="0">
                <a:latin typeface="Twinkl" panose="02000000000000000000" pitchFamily="2" charset="0"/>
              </a:rPr>
              <a:t>Book bags, NO rucksacks – free book bag at stay and play.</a:t>
            </a:r>
          </a:p>
          <a:p>
            <a:r>
              <a:rPr lang="en-GB" sz="2000" dirty="0">
                <a:latin typeface="Twinkl" panose="02000000000000000000" pitchFamily="2" charset="0"/>
              </a:rPr>
              <a:t>Please provide your child with a change of clothing in case of accidents.</a:t>
            </a:r>
          </a:p>
          <a:p>
            <a:r>
              <a:rPr lang="en-GB" sz="2000" dirty="0">
                <a:latin typeface="Twinkl" panose="02000000000000000000" pitchFamily="2" charset="0"/>
              </a:rPr>
              <a:t>Wellies and wet weather gear in a plastic bag to hang on their peg.</a:t>
            </a:r>
          </a:p>
          <a:p>
            <a:r>
              <a:rPr lang="en-GB" sz="2000" dirty="0">
                <a:latin typeface="Twinkl" panose="02000000000000000000" pitchFamily="2" charset="0"/>
              </a:rPr>
              <a:t>Please provide a named water bottle for your child to bring into school with them every day, these must only have water in, not squash or juice. </a:t>
            </a:r>
          </a:p>
          <a:p>
            <a:r>
              <a:rPr lang="en-GB" sz="2000" dirty="0">
                <a:latin typeface="Twinkl" panose="02000000000000000000" pitchFamily="2" charset="0"/>
              </a:rPr>
              <a:t>Medicines – office - forms</a:t>
            </a:r>
          </a:p>
          <a:p>
            <a:r>
              <a:rPr lang="en-GB" sz="2000" dirty="0">
                <a:latin typeface="Twinkl" panose="02000000000000000000" pitchFamily="2" charset="0"/>
              </a:rPr>
              <a:t>Illnesses – please phone or email the office to let them know. </a:t>
            </a:r>
            <a:endParaRPr lang="en-GB" sz="2000" dirty="0"/>
          </a:p>
          <a:p>
            <a:endParaRPr lang="en-GB" sz="1800" dirty="0"/>
          </a:p>
          <a:p>
            <a:endParaRPr lang="en-GB" sz="1800" b="1" dirty="0"/>
          </a:p>
        </p:txBody>
      </p:sp>
      <p:pic>
        <p:nvPicPr>
          <p:cNvPr id="9218" name="Picture 2" descr="School Uniform – Pages Schoolw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232" y="2133600"/>
            <a:ext cx="2354695" cy="353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4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37" y="300937"/>
            <a:ext cx="8610600" cy="1293028"/>
          </a:xfrm>
        </p:spPr>
        <p:txBody>
          <a:bodyPr/>
          <a:lstStyle/>
          <a:p>
            <a:r>
              <a:rPr lang="en-GB" dirty="0">
                <a:latin typeface="Twinkl" panose="02000000000000000000" pitchFamily="2" charset="0"/>
              </a:rPr>
              <a:t>Reading at home</a:t>
            </a:r>
          </a:p>
        </p:txBody>
      </p:sp>
      <p:sp>
        <p:nvSpPr>
          <p:cNvPr id="3" name="Content Placeholder 2"/>
          <p:cNvSpPr>
            <a:spLocks noGrp="1"/>
          </p:cNvSpPr>
          <p:nvPr>
            <p:ph idx="1"/>
          </p:nvPr>
        </p:nvSpPr>
        <p:spPr/>
        <p:txBody>
          <a:bodyPr>
            <a:normAutofit fontScale="92500" lnSpcReduction="20000"/>
          </a:bodyPr>
          <a:lstStyle/>
          <a:p>
            <a:r>
              <a:rPr lang="en-GB" sz="2800" dirty="0">
                <a:latin typeface="Twinkl" panose="02000000000000000000" pitchFamily="2" charset="0"/>
              </a:rPr>
              <a:t>You will receive your own reading record – please try and read at least five times a week – your children’s books will link to their phonetic knowledge.</a:t>
            </a:r>
          </a:p>
          <a:p>
            <a:r>
              <a:rPr lang="en-GB" sz="2800" dirty="0">
                <a:latin typeface="Twinkl" panose="02000000000000000000" pitchFamily="2" charset="0"/>
              </a:rPr>
              <a:t>Home Readers – you will receive three home readers a week and our </a:t>
            </a:r>
            <a:r>
              <a:rPr lang="en-GB" sz="2800" dirty="0" err="1">
                <a:latin typeface="Twinkl" panose="02000000000000000000" pitchFamily="2" charset="0"/>
              </a:rPr>
              <a:t>onlined</a:t>
            </a:r>
            <a:r>
              <a:rPr lang="en-GB" sz="2800" dirty="0">
                <a:latin typeface="Twinkl" panose="02000000000000000000" pitchFamily="2" charset="0"/>
              </a:rPr>
              <a:t> guided reading books from FFT parent portal (our phonics scheme).</a:t>
            </a:r>
          </a:p>
          <a:p>
            <a:r>
              <a:rPr lang="en-GB" sz="2800" dirty="0">
                <a:latin typeface="Twinkl" panose="02000000000000000000" pitchFamily="2" charset="0"/>
              </a:rPr>
              <a:t>Reading home challenges will be sent via Tapestry.</a:t>
            </a:r>
          </a:p>
          <a:p>
            <a:r>
              <a:rPr lang="en-GB" sz="2800" dirty="0">
                <a:latin typeface="Twinkl" panose="02000000000000000000" pitchFamily="2" charset="0"/>
              </a:rPr>
              <a:t>Remember reading is everywhere! Signs, menus, posters.</a:t>
            </a:r>
          </a:p>
          <a:p>
            <a:r>
              <a:rPr lang="en-GB" sz="2800" dirty="0">
                <a:latin typeface="Twinkl" panose="02000000000000000000" pitchFamily="2" charset="0"/>
              </a:rPr>
              <a:t>Reading certificates end of each week in celebration assembly.</a:t>
            </a:r>
          </a:p>
          <a:p>
            <a:endParaRPr lang="en-GB" dirty="0">
              <a:latin typeface="Twinkl" panose="02000000000000000000" pitchFamily="2" charset="0"/>
            </a:endParaRPr>
          </a:p>
          <a:p>
            <a:r>
              <a:rPr lang="en-GB" b="1" dirty="0">
                <a:latin typeface="Twinkl" panose="02000000000000000000" pitchFamily="2" charset="0"/>
              </a:rPr>
              <a:t>Please do not forget to send your child in every day with their home readers and reading record as someone may read their books with them.</a:t>
            </a:r>
          </a:p>
        </p:txBody>
      </p:sp>
      <p:pic>
        <p:nvPicPr>
          <p:cNvPr id="11268" name="Picture 4" descr="Parent reading with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399" y="300937"/>
            <a:ext cx="2668726" cy="178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8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221573"/>
            <a:ext cx="3435927" cy="1161409"/>
          </a:xfrm>
        </p:spPr>
        <p:txBody>
          <a:bodyPr/>
          <a:lstStyle/>
          <a:p>
            <a:pPr algn="ctr"/>
            <a:r>
              <a:rPr lang="en-GB" dirty="0">
                <a:latin typeface="Twinkl" panose="02000000000000000000" pitchFamily="2" charset="0"/>
              </a:rPr>
              <a:t>Newton</a:t>
            </a:r>
          </a:p>
        </p:txBody>
      </p:sp>
      <p:sp>
        <p:nvSpPr>
          <p:cNvPr id="5" name="Title 1"/>
          <p:cNvSpPr txBox="1">
            <a:spLocks/>
          </p:cNvSpPr>
          <p:nvPr/>
        </p:nvSpPr>
        <p:spPr>
          <a:xfrm>
            <a:off x="4516582" y="502323"/>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dirty="0">
                <a:latin typeface="Twinkl" panose="02000000000000000000" pitchFamily="2" charset="0"/>
              </a:rPr>
              <a:t>Jenner</a:t>
            </a:r>
          </a:p>
        </p:txBody>
      </p:sp>
      <p:sp>
        <p:nvSpPr>
          <p:cNvPr id="6" name="Title 1"/>
          <p:cNvSpPr txBox="1">
            <a:spLocks/>
          </p:cNvSpPr>
          <p:nvPr/>
        </p:nvSpPr>
        <p:spPr>
          <a:xfrm>
            <a:off x="8005761" y="790459"/>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dirty="0" err="1">
                <a:latin typeface="Twinkl" panose="02000000000000000000" pitchFamily="2" charset="0"/>
              </a:rPr>
              <a:t>einstein</a:t>
            </a:r>
            <a:endParaRPr lang="en-GB" dirty="0">
              <a:latin typeface="Twinkl"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2244436"/>
            <a:ext cx="2017835" cy="2690446"/>
          </a:xfrm>
          <a:prstGeom prst="rect">
            <a:avLst/>
          </a:prstGeom>
          <a:ln>
            <a:noFill/>
          </a:ln>
          <a:effectLst>
            <a:softEdge rad="112500"/>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601" t="9487" r="16896" b="15001"/>
          <a:stretch/>
        </p:blipFill>
        <p:spPr>
          <a:xfrm>
            <a:off x="2337425" y="3917843"/>
            <a:ext cx="1970582" cy="2699239"/>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3569" y="1616388"/>
            <a:ext cx="1993232" cy="2657642"/>
          </a:xfrm>
          <a:prstGeom prst="rect">
            <a:avLst/>
          </a:prstGeom>
          <a:ln>
            <a:noFill/>
          </a:ln>
          <a:effectLst>
            <a:softEdge rad="112500"/>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4232" t="21333" r="16822" b="7783"/>
          <a:stretch/>
        </p:blipFill>
        <p:spPr>
          <a:xfrm>
            <a:off x="5650372" y="3429000"/>
            <a:ext cx="1954791" cy="2679590"/>
          </a:xfrm>
          <a:prstGeom prst="rect">
            <a:avLst/>
          </a:prstGeom>
          <a:ln>
            <a:noFill/>
          </a:ln>
          <a:effectLst>
            <a:softEdge rad="112500"/>
          </a:effec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367" t="9727" r="10472" b="757"/>
          <a:stretch/>
        </p:blipFill>
        <p:spPr>
          <a:xfrm>
            <a:off x="8947528" y="4727867"/>
            <a:ext cx="1465018" cy="2029425"/>
          </a:xfrm>
          <a:prstGeom prst="rect">
            <a:avLst/>
          </a:prstGeom>
          <a:ln>
            <a:noFill/>
          </a:ln>
          <a:effectLst>
            <a:softEdge rad="112500"/>
          </a:effec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16610" t="11667"/>
          <a:stretch/>
        </p:blipFill>
        <p:spPr>
          <a:xfrm>
            <a:off x="7778374" y="1663731"/>
            <a:ext cx="1814653" cy="2562957"/>
          </a:xfrm>
          <a:prstGeom prst="rect">
            <a:avLst/>
          </a:prstGeom>
          <a:ln>
            <a:noFill/>
          </a:ln>
          <a:effectLst>
            <a:softEdge rad="112500"/>
          </a:effectLst>
        </p:spPr>
      </p:pic>
      <p:pic>
        <p:nvPicPr>
          <p:cNvPr id="12" name="Picture 11">
            <a:extLst>
              <a:ext uri="{FF2B5EF4-FFF2-40B4-BE49-F238E27FC236}">
                <a16:creationId xmlns:a16="http://schemas.microsoft.com/office/drawing/2014/main" id="{800EE6B6-88BF-422E-9CAD-5FC849BC53A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752" t="12448"/>
          <a:stretch/>
        </p:blipFill>
        <p:spPr>
          <a:xfrm>
            <a:off x="4569834" y="1371164"/>
            <a:ext cx="1970582" cy="2130133"/>
          </a:xfrm>
          <a:prstGeom prst="rect">
            <a:avLst/>
          </a:prstGeom>
          <a:ln>
            <a:noFill/>
          </a:ln>
          <a:effectLst>
            <a:softEdge rad="112500"/>
          </a:effectLst>
        </p:spPr>
      </p:pic>
      <p:sp>
        <p:nvSpPr>
          <p:cNvPr id="13" name="Title 1">
            <a:extLst>
              <a:ext uri="{FF2B5EF4-FFF2-40B4-BE49-F238E27FC236}">
                <a16:creationId xmlns:a16="http://schemas.microsoft.com/office/drawing/2014/main" id="{FFC738E6-DEEE-4B2B-9790-D613F152850A}"/>
              </a:ext>
            </a:extLst>
          </p:cNvPr>
          <p:cNvSpPr txBox="1">
            <a:spLocks/>
          </p:cNvSpPr>
          <p:nvPr/>
        </p:nvSpPr>
        <p:spPr>
          <a:xfrm>
            <a:off x="7952509" y="4032860"/>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2800" dirty="0">
                <a:latin typeface="Twinkl" panose="02000000000000000000" pitchFamily="2" charset="0"/>
              </a:rPr>
              <a:t>Maternity swap in November</a:t>
            </a:r>
          </a:p>
        </p:txBody>
      </p:sp>
    </p:spTree>
    <p:extLst>
      <p:ext uri="{BB962C8B-B14F-4D97-AF65-F5344CB8AC3E}">
        <p14:creationId xmlns:p14="http://schemas.microsoft.com/office/powerpoint/2010/main" val="303012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anose="02000000000000000000" pitchFamily="2" charset="0"/>
              </a:rPr>
              <a:t>Physical education</a:t>
            </a:r>
          </a:p>
        </p:txBody>
      </p:sp>
      <p:sp>
        <p:nvSpPr>
          <p:cNvPr id="3" name="Content Placeholder 2"/>
          <p:cNvSpPr>
            <a:spLocks noGrp="1"/>
          </p:cNvSpPr>
          <p:nvPr>
            <p:ph idx="1"/>
          </p:nvPr>
        </p:nvSpPr>
        <p:spPr>
          <a:xfrm>
            <a:off x="685800" y="2057401"/>
            <a:ext cx="10820400" cy="4024125"/>
          </a:xfrm>
        </p:spPr>
        <p:txBody>
          <a:bodyPr/>
          <a:lstStyle/>
          <a:p>
            <a:r>
              <a:rPr lang="en-GB" sz="2800" dirty="0">
                <a:latin typeface="Twinkl" panose="02000000000000000000" pitchFamily="2" charset="0"/>
              </a:rPr>
              <a:t>PE doesn’t start until Term 2. PE will be indoors for the first two terms (Terms 2/3) -BEAM.</a:t>
            </a:r>
          </a:p>
          <a:p>
            <a:r>
              <a:rPr lang="en-GB" sz="2800" dirty="0">
                <a:latin typeface="Twinkl" panose="02000000000000000000" pitchFamily="2" charset="0"/>
              </a:rPr>
              <a:t>PE will be on Friday’s – children come into school in their PE kits, they do not get changed at school. </a:t>
            </a:r>
          </a:p>
          <a:p>
            <a:r>
              <a:rPr lang="en-GB" sz="2800" dirty="0">
                <a:latin typeface="Twinkl" panose="02000000000000000000" pitchFamily="2" charset="0"/>
              </a:rPr>
              <a:t>Our PE kits and what your child needs to bring for PE. </a:t>
            </a:r>
          </a:p>
          <a:p>
            <a:endParaRPr lang="en-GB" dirty="0"/>
          </a:p>
        </p:txBody>
      </p:sp>
      <p:pic>
        <p:nvPicPr>
          <p:cNvPr id="13314" name="Picture 2" descr="EYFS have been using the PE Apparatus! | Inmans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947" y="4382056"/>
            <a:ext cx="3598105" cy="231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7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Celebrations</a:t>
            </a:r>
            <a:r>
              <a:rPr lang="en-GB" dirty="0"/>
              <a:t> </a:t>
            </a:r>
          </a:p>
        </p:txBody>
      </p:sp>
      <p:sp>
        <p:nvSpPr>
          <p:cNvPr id="3" name="Content Placeholder 2"/>
          <p:cNvSpPr>
            <a:spLocks noGrp="1"/>
          </p:cNvSpPr>
          <p:nvPr>
            <p:ph idx="1"/>
          </p:nvPr>
        </p:nvSpPr>
        <p:spPr>
          <a:xfrm>
            <a:off x="504703" y="1655619"/>
            <a:ext cx="10820400" cy="4024125"/>
          </a:xfrm>
        </p:spPr>
        <p:txBody>
          <a:bodyPr>
            <a:normAutofit fontScale="92500" lnSpcReduction="20000"/>
          </a:bodyPr>
          <a:lstStyle/>
          <a:p>
            <a:r>
              <a:rPr lang="en-GB" sz="2400" dirty="0">
                <a:latin typeface="Twinkl" panose="02000000000000000000" pitchFamily="2" charset="0"/>
              </a:rPr>
              <a:t>Year group </a:t>
            </a:r>
            <a:r>
              <a:rPr lang="en-GB" sz="2400" b="1" dirty="0">
                <a:latin typeface="Twinkl" panose="02000000000000000000" pitchFamily="2" charset="0"/>
              </a:rPr>
              <a:t>celebration assembly </a:t>
            </a:r>
            <a:r>
              <a:rPr lang="en-GB" sz="2400" dirty="0">
                <a:latin typeface="Twinkl" panose="02000000000000000000" pitchFamily="2" charset="0"/>
              </a:rPr>
              <a:t>every Friday: </a:t>
            </a:r>
            <a:r>
              <a:rPr lang="en-GB" sz="2400" i="1" dirty="0">
                <a:latin typeface="Twinkl" panose="02000000000000000000" pitchFamily="2" charset="0"/>
              </a:rPr>
              <a:t>celebrations in school and outside school.</a:t>
            </a:r>
          </a:p>
          <a:p>
            <a:r>
              <a:rPr lang="en-GB" sz="2400" b="1" dirty="0">
                <a:solidFill>
                  <a:srgbClr val="FF0000"/>
                </a:solidFill>
                <a:latin typeface="Twinkl" panose="02000000000000000000" pitchFamily="2" charset="0"/>
              </a:rPr>
              <a:t>Star of the week </a:t>
            </a:r>
            <a:r>
              <a:rPr lang="en-GB" sz="2400" dirty="0">
                <a:latin typeface="Twinkl" panose="02000000000000000000" pitchFamily="2" charset="0"/>
              </a:rPr>
              <a:t>award</a:t>
            </a:r>
          </a:p>
          <a:p>
            <a:r>
              <a:rPr lang="en-GB" sz="2400" dirty="0">
                <a:latin typeface="Twinkl" panose="02000000000000000000" pitchFamily="2" charset="0"/>
              </a:rPr>
              <a:t>Reading rewards</a:t>
            </a:r>
          </a:p>
          <a:p>
            <a:r>
              <a:rPr lang="en-GB" sz="2400" dirty="0">
                <a:latin typeface="Twinkl" panose="02000000000000000000" pitchFamily="2" charset="0"/>
              </a:rPr>
              <a:t>Post cards</a:t>
            </a:r>
          </a:p>
          <a:p>
            <a:r>
              <a:rPr lang="en-GB" sz="2400" dirty="0">
                <a:latin typeface="Twinkl" panose="02000000000000000000" pitchFamily="2" charset="0"/>
              </a:rPr>
              <a:t>Parents evening</a:t>
            </a:r>
          </a:p>
          <a:p>
            <a:r>
              <a:rPr lang="en-GB" sz="2400" dirty="0">
                <a:latin typeface="Twinkl" panose="02000000000000000000" pitchFamily="2" charset="0"/>
              </a:rPr>
              <a:t>Please refer to our school learning updates page on our website to keep up to date with our learning!</a:t>
            </a:r>
          </a:p>
          <a:p>
            <a:r>
              <a:rPr lang="en-GB" sz="2400" dirty="0">
                <a:latin typeface="Twinkl" panose="02000000000000000000" pitchFamily="2" charset="0"/>
              </a:rPr>
              <a:t>Stickers</a:t>
            </a:r>
          </a:p>
          <a:p>
            <a:r>
              <a:rPr lang="en-GB" sz="2400" dirty="0">
                <a:latin typeface="Twinkl" panose="02000000000000000000" pitchFamily="2" charset="0"/>
              </a:rPr>
              <a:t>Certificates</a:t>
            </a:r>
          </a:p>
          <a:p>
            <a:r>
              <a:rPr lang="en-GB" sz="2400" dirty="0">
                <a:latin typeface="Twinkl" panose="02000000000000000000" pitchFamily="2" charset="0"/>
              </a:rPr>
              <a:t>House points </a:t>
            </a:r>
          </a:p>
          <a:p>
            <a:endParaRPr lang="en-GB" sz="2400" dirty="0">
              <a:latin typeface="Twinkl" panose="02000000000000000000" pitchFamily="2" charset="0"/>
            </a:endParaRPr>
          </a:p>
        </p:txBody>
      </p:sp>
      <p:pic>
        <p:nvPicPr>
          <p:cNvPr id="14338" name="Picture 2" descr="Balloons Are Coming To 'Fortnite' -- Here's What They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466" y="4281055"/>
            <a:ext cx="3634054" cy="204415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tar of the Week Certificate | Customised | A5 | Rewa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980" y="3611197"/>
            <a:ext cx="3793671" cy="271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1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582" y="764373"/>
            <a:ext cx="8610600" cy="1293028"/>
          </a:xfrm>
        </p:spPr>
        <p:txBody>
          <a:bodyPr/>
          <a:lstStyle/>
          <a:p>
            <a:pPr algn="ctr"/>
            <a:r>
              <a:rPr lang="en-GB" dirty="0">
                <a:latin typeface="Twinkl" panose="02000000000000000000" pitchFamily="2" charset="0"/>
              </a:rPr>
              <a:t>Communication</a:t>
            </a:r>
          </a:p>
        </p:txBody>
      </p:sp>
      <p:sp>
        <p:nvSpPr>
          <p:cNvPr id="3" name="Content Placeholder 2"/>
          <p:cNvSpPr>
            <a:spLocks noGrp="1"/>
          </p:cNvSpPr>
          <p:nvPr>
            <p:ph idx="1"/>
          </p:nvPr>
        </p:nvSpPr>
        <p:spPr>
          <a:xfrm>
            <a:off x="810491" y="2157717"/>
            <a:ext cx="10820400" cy="4024125"/>
          </a:xfrm>
        </p:spPr>
        <p:txBody>
          <a:bodyPr>
            <a:normAutofit/>
          </a:bodyPr>
          <a:lstStyle/>
          <a:p>
            <a:r>
              <a:rPr lang="en-GB" sz="3200" dirty="0">
                <a:latin typeface="Twinkl" panose="02000000000000000000" pitchFamily="2" charset="0"/>
              </a:rPr>
              <a:t>Termly News Letter by Miss Aiston</a:t>
            </a:r>
          </a:p>
          <a:p>
            <a:r>
              <a:rPr lang="en-GB" sz="3200" dirty="0">
                <a:latin typeface="Twinkl" panose="02000000000000000000" pitchFamily="2" charset="0"/>
              </a:rPr>
              <a:t>Learning Updates on Website</a:t>
            </a:r>
          </a:p>
          <a:p>
            <a:r>
              <a:rPr lang="en-GB" sz="3200" dirty="0">
                <a:latin typeface="Twinkl" panose="02000000000000000000" pitchFamily="2" charset="0"/>
              </a:rPr>
              <a:t>Email/phone call/Tapestry</a:t>
            </a:r>
          </a:p>
          <a:p>
            <a:r>
              <a:rPr lang="en-GB" sz="3200" dirty="0">
                <a:latin typeface="Twinkl" panose="02000000000000000000" pitchFamily="2" charset="0"/>
              </a:rPr>
              <a:t>Open door policy – when you drop off or pick up.</a:t>
            </a:r>
          </a:p>
          <a:p>
            <a:pPr marL="0" indent="0">
              <a:buNone/>
            </a:pPr>
            <a:endParaRPr lang="en-GB" sz="3200" dirty="0">
              <a:latin typeface="Twinkl" panose="02000000000000000000" pitchFamily="2" charset="0"/>
            </a:endParaRPr>
          </a:p>
          <a:p>
            <a:r>
              <a:rPr lang="en-GB" sz="3200" dirty="0">
                <a:latin typeface="Twinkl" panose="02000000000000000000" pitchFamily="2" charset="0"/>
              </a:rPr>
              <a:t>Please refer to our EYFS page on our website.</a:t>
            </a:r>
          </a:p>
          <a:p>
            <a:endParaRPr lang="en-GB" sz="3200" dirty="0"/>
          </a:p>
        </p:txBody>
      </p:sp>
      <p:pic>
        <p:nvPicPr>
          <p:cNvPr id="15362" name="Picture 2" descr="10,310 Two People Talking Illustrations &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7939" y="1829104"/>
            <a:ext cx="2012061" cy="201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Baseline assessment/speech and language</a:t>
            </a:r>
          </a:p>
        </p:txBody>
      </p:sp>
      <p:sp>
        <p:nvSpPr>
          <p:cNvPr id="7" name="TextBox 6"/>
          <p:cNvSpPr txBox="1"/>
          <p:nvPr/>
        </p:nvSpPr>
        <p:spPr>
          <a:xfrm>
            <a:off x="529154" y="2306783"/>
            <a:ext cx="10859282" cy="2677656"/>
          </a:xfrm>
          <a:prstGeom prst="rect">
            <a:avLst/>
          </a:prstGeom>
          <a:noFill/>
        </p:spPr>
        <p:txBody>
          <a:bodyPr wrap="square" rtlCol="0">
            <a:spAutoFit/>
          </a:bodyPr>
          <a:lstStyle/>
          <a:p>
            <a:r>
              <a:rPr lang="en-GB" sz="2400" dirty="0">
                <a:latin typeface="Twinkl" panose="02000000000000000000" pitchFamily="2" charset="0"/>
              </a:rPr>
              <a:t>When your child starts with us in September they will take part in a range of games to assess their skills and allow us to plan for their learning. Miss </a:t>
            </a:r>
            <a:r>
              <a:rPr lang="en-GB" sz="2400" dirty="0" err="1">
                <a:latin typeface="Twinkl" panose="02000000000000000000" pitchFamily="2" charset="0"/>
              </a:rPr>
              <a:t>Gobell</a:t>
            </a:r>
            <a:r>
              <a:rPr lang="en-GB" sz="2400" dirty="0">
                <a:latin typeface="Twinkl" panose="02000000000000000000" pitchFamily="2" charset="0"/>
              </a:rPr>
              <a:t> will be sending out a letter with more information about this assessment soon.</a:t>
            </a:r>
          </a:p>
          <a:p>
            <a:endParaRPr lang="en-GB" sz="2400" dirty="0">
              <a:latin typeface="Twinkl" panose="02000000000000000000" pitchFamily="2" charset="0"/>
            </a:endParaRPr>
          </a:p>
          <a:p>
            <a:r>
              <a:rPr lang="en-GB" sz="2400" dirty="0">
                <a:latin typeface="Twinkl" panose="02000000000000000000" pitchFamily="2" charset="0"/>
              </a:rPr>
              <a:t>Alongside this we also give every child a speech and language assessment to ensure any gaps in their development are addressed at this early stage through lots of fun and engaging games.</a:t>
            </a:r>
          </a:p>
        </p:txBody>
      </p:sp>
      <p:pic>
        <p:nvPicPr>
          <p:cNvPr id="16386" name="Picture 2" descr="What are the options for the baseline assessment? | Nursery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900" y="4600820"/>
            <a:ext cx="2937475" cy="195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3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Breakfast club and afterschool club</a:t>
            </a:r>
          </a:p>
        </p:txBody>
      </p:sp>
      <p:sp>
        <p:nvSpPr>
          <p:cNvPr id="3" name="Content Placeholder 2"/>
          <p:cNvSpPr>
            <a:spLocks noGrp="1"/>
          </p:cNvSpPr>
          <p:nvPr>
            <p:ph idx="1"/>
          </p:nvPr>
        </p:nvSpPr>
        <p:spPr>
          <a:xfrm>
            <a:off x="810491" y="2157717"/>
            <a:ext cx="10820400" cy="4024125"/>
          </a:xfrm>
        </p:spPr>
        <p:txBody>
          <a:bodyPr>
            <a:normAutofit/>
          </a:bodyPr>
          <a:lstStyle/>
          <a:p>
            <a:r>
              <a:rPr lang="en-GB" sz="3200" dirty="0">
                <a:latin typeface="Twinkl" panose="02000000000000000000" pitchFamily="2" charset="0"/>
              </a:rPr>
              <a:t>Breakfast club starts at 7:30am and after school club runs until 6pm.</a:t>
            </a:r>
          </a:p>
          <a:p>
            <a:r>
              <a:rPr lang="en-GB" sz="3200" dirty="0">
                <a:latin typeface="Twinkl" panose="02000000000000000000" pitchFamily="2" charset="0"/>
              </a:rPr>
              <a:t>Book 48 hours in advance via online booking system on our website, please call or speak to our office staff if you would like to use this service. </a:t>
            </a:r>
          </a:p>
          <a:p>
            <a:endParaRPr lang="en-GB" sz="3200" dirty="0"/>
          </a:p>
        </p:txBody>
      </p:sp>
      <p:pic>
        <p:nvPicPr>
          <p:cNvPr id="2050" name="Picture 2" descr="Wise owl fruity toast - easy breakfast ideas for kids - Daisies &amp; Pie">
            <a:extLst>
              <a:ext uri="{FF2B5EF4-FFF2-40B4-BE49-F238E27FC236}">
                <a16:creationId xmlns:a16="http://schemas.microsoft.com/office/drawing/2014/main" id="{823D8134-B11F-4E60-BAAE-7E05A63FAD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083" b="5000"/>
          <a:stretch/>
        </p:blipFill>
        <p:spPr bwMode="auto">
          <a:xfrm>
            <a:off x="7143750" y="4398038"/>
            <a:ext cx="2024062" cy="210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13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Transition into </a:t>
            </a:r>
            <a:r>
              <a:rPr lang="en-GB" dirty="0" err="1">
                <a:latin typeface="Twinkl" panose="02000000000000000000" pitchFamily="2" charset="0"/>
              </a:rPr>
              <a:t>eyfs</a:t>
            </a:r>
            <a:endParaRPr lang="en-GB" dirty="0">
              <a:latin typeface="Twinkl" panose="02000000000000000000" pitchFamily="2" charset="0"/>
            </a:endParaRPr>
          </a:p>
        </p:txBody>
      </p:sp>
      <p:sp>
        <p:nvSpPr>
          <p:cNvPr id="7" name="TextBox 6"/>
          <p:cNvSpPr txBox="1"/>
          <p:nvPr/>
        </p:nvSpPr>
        <p:spPr>
          <a:xfrm>
            <a:off x="692727" y="1905001"/>
            <a:ext cx="10404764" cy="4031873"/>
          </a:xfrm>
          <a:prstGeom prst="rect">
            <a:avLst/>
          </a:prstGeom>
          <a:noFill/>
        </p:spPr>
        <p:txBody>
          <a:bodyPr wrap="square" rtlCol="0">
            <a:spAutoFit/>
          </a:bodyPr>
          <a:lstStyle/>
          <a:p>
            <a:pPr marL="342900" indent="-342900">
              <a:buFont typeface="Arial" panose="020B0604020202020204" pitchFamily="34" charset="0"/>
              <a:buChar char="•"/>
            </a:pPr>
            <a:r>
              <a:rPr lang="en-GB" altLang="en-US" sz="3200" dirty="0">
                <a:latin typeface="Twinkl" panose="02000000000000000000" pitchFamily="2" charset="0"/>
              </a:rPr>
              <a:t>Slow transition – 1</a:t>
            </a:r>
            <a:r>
              <a:rPr lang="en-GB" altLang="en-US" sz="3200" baseline="30000" dirty="0">
                <a:latin typeface="Twinkl" panose="02000000000000000000" pitchFamily="2" charset="0"/>
              </a:rPr>
              <a:t>st</a:t>
            </a:r>
            <a:r>
              <a:rPr lang="en-GB" altLang="en-US" sz="3200" dirty="0">
                <a:latin typeface="Twinkl" panose="02000000000000000000" pitchFamily="2" charset="0"/>
              </a:rPr>
              <a:t> week,  2 days of half days, 2</a:t>
            </a:r>
            <a:r>
              <a:rPr lang="en-GB" altLang="en-US" sz="3200" baseline="30000" dirty="0">
                <a:latin typeface="Twinkl" panose="02000000000000000000" pitchFamily="2" charset="0"/>
              </a:rPr>
              <a:t>nd</a:t>
            </a:r>
            <a:r>
              <a:rPr lang="en-GB" altLang="en-US" sz="3200" dirty="0">
                <a:latin typeface="Twinkl" panose="02000000000000000000" pitchFamily="2" charset="0"/>
              </a:rPr>
              <a:t> week half days with lunch/one full day till 3pm, 3</a:t>
            </a:r>
            <a:r>
              <a:rPr lang="en-GB" altLang="en-US" sz="3200" baseline="30000" dirty="0">
                <a:latin typeface="Twinkl" panose="02000000000000000000" pitchFamily="2" charset="0"/>
              </a:rPr>
              <a:t>rd</a:t>
            </a:r>
            <a:r>
              <a:rPr lang="en-GB" altLang="en-US" sz="3200" dirty="0">
                <a:latin typeface="Twinkl" panose="02000000000000000000" pitchFamily="2" charset="0"/>
              </a:rPr>
              <a:t> week full time. </a:t>
            </a:r>
          </a:p>
          <a:p>
            <a:pPr marL="342900" indent="-342900">
              <a:buFont typeface="Arial" panose="020B0604020202020204" pitchFamily="34" charset="0"/>
              <a:buChar char="•"/>
            </a:pPr>
            <a:r>
              <a:rPr lang="en-GB" altLang="en-US" sz="3200" dirty="0">
                <a:latin typeface="Twinkl" panose="02000000000000000000" pitchFamily="2" charset="0"/>
              </a:rPr>
              <a:t>Two ‘Stay and play’ sessions in July – date on your letter not the day.</a:t>
            </a:r>
          </a:p>
          <a:p>
            <a:pPr marL="342900" indent="-342900">
              <a:buFont typeface="Arial" panose="020B0604020202020204" pitchFamily="34" charset="0"/>
              <a:buChar char="•"/>
            </a:pPr>
            <a:r>
              <a:rPr lang="en-GB" altLang="en-US" sz="3200" dirty="0">
                <a:latin typeface="Twinkl" panose="02000000000000000000" pitchFamily="2" charset="0"/>
              </a:rPr>
              <a:t>Home visits in September (Monday 4</a:t>
            </a:r>
            <a:r>
              <a:rPr lang="en-GB" altLang="en-US" sz="3200" baseline="30000" dirty="0">
                <a:latin typeface="Twinkl" panose="02000000000000000000" pitchFamily="2" charset="0"/>
              </a:rPr>
              <a:t>th</a:t>
            </a:r>
            <a:r>
              <a:rPr lang="en-GB" altLang="en-US" sz="3200" dirty="0">
                <a:latin typeface="Twinkl" panose="02000000000000000000" pitchFamily="2" charset="0"/>
              </a:rPr>
              <a:t> – Wednesday 6</a:t>
            </a:r>
            <a:r>
              <a:rPr lang="en-GB" altLang="en-US" sz="3200" baseline="30000" dirty="0">
                <a:latin typeface="Twinkl" panose="02000000000000000000" pitchFamily="2" charset="0"/>
              </a:rPr>
              <a:t>th</a:t>
            </a:r>
            <a:r>
              <a:rPr lang="en-GB" altLang="en-US" sz="3200" dirty="0">
                <a:latin typeface="Twinkl" panose="02000000000000000000" pitchFamily="2" charset="0"/>
              </a:rPr>
              <a:t>)– please book – separate letter will be sent out regarding this.</a:t>
            </a:r>
          </a:p>
        </p:txBody>
      </p:sp>
      <p:pic>
        <p:nvPicPr>
          <p:cNvPr id="3076" name="Picture 4" descr="Cartoon Sweet Home, Cute and New Design Stock Vector - Illustration of  green, beautiful: 1058667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7563" y="5329238"/>
            <a:ext cx="909928" cy="90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6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3823-30D0-4EE4-8143-D4EB4426AEB1}"/>
              </a:ext>
            </a:extLst>
          </p:cNvPr>
          <p:cNvSpPr>
            <a:spLocks noGrp="1"/>
          </p:cNvSpPr>
          <p:nvPr>
            <p:ph type="title"/>
          </p:nvPr>
        </p:nvSpPr>
        <p:spPr/>
        <p:txBody>
          <a:bodyPr/>
          <a:lstStyle/>
          <a:p>
            <a:r>
              <a:rPr lang="en-GB" dirty="0">
                <a:latin typeface="Twinkl" panose="02000000000000000000" pitchFamily="2" charset="0"/>
              </a:rPr>
              <a:t>Holiday challenge</a:t>
            </a:r>
          </a:p>
        </p:txBody>
      </p:sp>
      <p:sp>
        <p:nvSpPr>
          <p:cNvPr id="3" name="Content Placeholder 2">
            <a:extLst>
              <a:ext uri="{FF2B5EF4-FFF2-40B4-BE49-F238E27FC236}">
                <a16:creationId xmlns:a16="http://schemas.microsoft.com/office/drawing/2014/main" id="{3CFDC3C4-B8BE-4971-A350-6A48C7D1EF71}"/>
              </a:ext>
            </a:extLst>
          </p:cNvPr>
          <p:cNvSpPr>
            <a:spLocks noGrp="1"/>
          </p:cNvSpPr>
          <p:nvPr>
            <p:ph idx="1"/>
          </p:nvPr>
        </p:nvSpPr>
        <p:spPr/>
        <p:txBody>
          <a:bodyPr/>
          <a:lstStyle/>
          <a:p>
            <a:pPr marL="0" indent="0">
              <a:buNone/>
            </a:pPr>
            <a:r>
              <a:rPr lang="en-GB" dirty="0">
                <a:latin typeface="Twinkl" panose="02000000000000000000" pitchFamily="2" charset="0"/>
              </a:rPr>
              <a:t>Our first term’s question of discovery is: ‘Why is it good to be me?’ </a:t>
            </a:r>
          </a:p>
          <a:p>
            <a:pPr marL="0" indent="0">
              <a:buNone/>
            </a:pPr>
            <a:endParaRPr lang="en-GB" dirty="0">
              <a:latin typeface="Twinkl" panose="02000000000000000000" pitchFamily="2" charset="0"/>
            </a:endParaRPr>
          </a:p>
          <a:p>
            <a:pPr marL="0" indent="0">
              <a:buNone/>
            </a:pPr>
            <a:r>
              <a:rPr lang="en-GB" dirty="0">
                <a:latin typeface="Twinkl" panose="02000000000000000000" pitchFamily="2" charset="0"/>
              </a:rPr>
              <a:t>Can you make your own shoe box filled with pictures and objects that can teach us all about you! (No more than 6 things please).</a:t>
            </a:r>
          </a:p>
          <a:p>
            <a:pPr marL="0" indent="0">
              <a:buNone/>
            </a:pPr>
            <a:r>
              <a:rPr lang="en-GB" dirty="0">
                <a:latin typeface="Twinkl" panose="02000000000000000000" pitchFamily="2" charset="0"/>
              </a:rPr>
              <a:t>These will be kept for display just for Term 1. A letter will be sent out with more information about this.</a:t>
            </a:r>
          </a:p>
          <a:p>
            <a:pPr marL="0" indent="0">
              <a:buNone/>
            </a:pPr>
            <a:endParaRPr lang="en-GB" dirty="0">
              <a:latin typeface="Twinkl" panose="02000000000000000000" pitchFamily="2" charset="0"/>
            </a:endParaRPr>
          </a:p>
          <a:p>
            <a:pPr marL="0" indent="0">
              <a:buNone/>
            </a:pPr>
            <a:endParaRPr lang="en-GB" dirty="0">
              <a:latin typeface="Twinkl" panose="02000000000000000000" pitchFamily="2" charset="0"/>
            </a:endParaRPr>
          </a:p>
        </p:txBody>
      </p:sp>
      <p:pic>
        <p:nvPicPr>
          <p:cNvPr id="4098" name="Picture 2" descr="Pin on Kidz@home">
            <a:extLst>
              <a:ext uri="{FF2B5EF4-FFF2-40B4-BE49-F238E27FC236}">
                <a16:creationId xmlns:a16="http://schemas.microsoft.com/office/drawing/2014/main" id="{EA3B0516-4952-461D-8285-FC7EE6803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3899" y="4206622"/>
            <a:ext cx="19145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17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979" y="3913908"/>
            <a:ext cx="3651539" cy="1293028"/>
          </a:xfrm>
        </p:spPr>
        <p:txBody>
          <a:bodyPr>
            <a:normAutofit fontScale="90000"/>
          </a:bodyPr>
          <a:lstStyle/>
          <a:p>
            <a:pPr algn="ctr"/>
            <a:r>
              <a:rPr lang="en-GB" dirty="0">
                <a:latin typeface="Twinkl" panose="02000000000000000000" pitchFamily="2" charset="0"/>
              </a:rPr>
              <a:t>If you have any questions please ask your class teacher </a:t>
            </a:r>
          </a:p>
        </p:txBody>
      </p:sp>
      <p:pic>
        <p:nvPicPr>
          <p:cNvPr id="3074" name="Picture 2" descr="8 ways to plan the perfect learning environment in early years - Teachwire">
            <a:extLst>
              <a:ext uri="{FF2B5EF4-FFF2-40B4-BE49-F238E27FC236}">
                <a16:creationId xmlns:a16="http://schemas.microsoft.com/office/drawing/2014/main" id="{0CDD057C-E265-4040-B0B4-B589E0AA8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80" y="2791692"/>
            <a:ext cx="6189687" cy="36489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419D0D8-66B5-4D5C-96D9-3359290F10AD}"/>
              </a:ext>
            </a:extLst>
          </p:cNvPr>
          <p:cNvSpPr txBox="1">
            <a:spLocks/>
          </p:cNvSpPr>
          <p:nvPr/>
        </p:nvSpPr>
        <p:spPr>
          <a:xfrm>
            <a:off x="1787236" y="1651064"/>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a:latin typeface="Twinkl" panose="02000000000000000000" pitchFamily="2" charset="0"/>
              </a:rPr>
              <a:t>Let’s go to the classrooms </a:t>
            </a:r>
            <a:r>
              <a:rPr lang="en-GB">
                <a:latin typeface="Twinkl" panose="02000000000000000000" pitchFamily="2" charset="0"/>
                <a:sym typeface="Wingdings" panose="05000000000000000000" pitchFamily="2" charset="2"/>
              </a:rPr>
              <a:t></a:t>
            </a:r>
            <a:endParaRPr lang="en-GB" dirty="0">
              <a:latin typeface="Twinkl" panose="02000000000000000000" pitchFamily="2" charset="0"/>
            </a:endParaRPr>
          </a:p>
        </p:txBody>
      </p:sp>
    </p:spTree>
    <p:extLst>
      <p:ext uri="{BB962C8B-B14F-4D97-AF65-F5344CB8AC3E}">
        <p14:creationId xmlns:p14="http://schemas.microsoft.com/office/powerpoint/2010/main" val="140343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71083"/>
            <a:ext cx="8610600" cy="1293028"/>
          </a:xfrm>
        </p:spPr>
        <p:txBody>
          <a:bodyPr/>
          <a:lstStyle/>
          <a:p>
            <a:pPr algn="ctr"/>
            <a:r>
              <a:rPr lang="en-GB" dirty="0">
                <a:latin typeface="Twinkl" panose="02000000000000000000" pitchFamily="2" charset="0"/>
              </a:rPr>
              <a:t>Is my child ready for school?</a:t>
            </a:r>
          </a:p>
        </p:txBody>
      </p:sp>
      <p:sp>
        <p:nvSpPr>
          <p:cNvPr id="4" name="Content Placeholder 2"/>
          <p:cNvSpPr>
            <a:spLocks noGrp="1"/>
          </p:cNvSpPr>
          <p:nvPr>
            <p:ph idx="1"/>
          </p:nvPr>
        </p:nvSpPr>
        <p:spPr>
          <a:xfrm>
            <a:off x="330945" y="1559044"/>
            <a:ext cx="5285509" cy="2317028"/>
          </a:xfrm>
        </p:spPr>
        <p:txBody>
          <a:bodyPr>
            <a:normAutofit lnSpcReduction="10000"/>
          </a:bodyPr>
          <a:lstStyle/>
          <a:p>
            <a:pPr marL="0" indent="0" algn="ctr" eaLnBrk="1" hangingPunct="1">
              <a:buNone/>
            </a:pPr>
            <a:r>
              <a:rPr lang="en-GB" altLang="en-US" sz="2800" b="1" u="sng" dirty="0" err="1">
                <a:latin typeface="Twinkl" panose="02000000000000000000" pitchFamily="2" charset="0"/>
              </a:rPr>
              <a:t>Mythbusters</a:t>
            </a:r>
            <a:r>
              <a:rPr lang="en-GB" altLang="en-US" sz="2800" b="1" u="sng" dirty="0">
                <a:latin typeface="Twinkl" panose="02000000000000000000" pitchFamily="2" charset="0"/>
              </a:rPr>
              <a:t>!</a:t>
            </a:r>
          </a:p>
          <a:p>
            <a:pPr eaLnBrk="1" hangingPunct="1"/>
            <a:r>
              <a:rPr lang="en-GB" altLang="en-US" dirty="0">
                <a:latin typeface="Twinkl" panose="02000000000000000000" pitchFamily="2" charset="0"/>
              </a:rPr>
              <a:t>My child should be able to read and write before starting school.</a:t>
            </a:r>
          </a:p>
          <a:p>
            <a:pPr eaLnBrk="1" hangingPunct="1"/>
            <a:r>
              <a:rPr lang="en-GB" altLang="en-US" dirty="0">
                <a:latin typeface="Twinkl" panose="02000000000000000000" pitchFamily="2" charset="0"/>
              </a:rPr>
              <a:t>My child needs me for...</a:t>
            </a:r>
          </a:p>
          <a:p>
            <a:pPr eaLnBrk="1" hangingPunct="1"/>
            <a:r>
              <a:rPr lang="en-GB" altLang="en-US" dirty="0">
                <a:latin typeface="Twinkl" panose="02000000000000000000" pitchFamily="2" charset="0"/>
              </a:rPr>
              <a:t>My child won’t like English/Maths because I didn’t.</a:t>
            </a:r>
          </a:p>
          <a:p>
            <a:pPr eaLnBrk="1" hangingPunct="1"/>
            <a:endParaRPr lang="en-GB" altLang="en-US" dirty="0"/>
          </a:p>
        </p:txBody>
      </p:sp>
      <p:sp>
        <p:nvSpPr>
          <p:cNvPr id="5" name="Content Placeholder 3"/>
          <p:cNvSpPr txBox="1">
            <a:spLocks/>
          </p:cNvSpPr>
          <p:nvPr/>
        </p:nvSpPr>
        <p:spPr>
          <a:xfrm>
            <a:off x="5616454" y="1559044"/>
            <a:ext cx="6159910" cy="47276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altLang="en-US" sz="2800" b="1" u="sng" dirty="0">
                <a:latin typeface="Twinkl" panose="02000000000000000000" pitchFamily="2" charset="0"/>
              </a:rPr>
              <a:t>Real expectations</a:t>
            </a:r>
          </a:p>
          <a:p>
            <a:r>
              <a:rPr lang="en-GB" altLang="en-US" sz="2000" dirty="0">
                <a:latin typeface="Twinkl" panose="02000000000000000000" pitchFamily="2" charset="0"/>
              </a:rPr>
              <a:t>Your child can get dressed by themselves.</a:t>
            </a:r>
          </a:p>
          <a:p>
            <a:r>
              <a:rPr lang="en-GB" altLang="en-US" sz="2000" dirty="0">
                <a:latin typeface="Twinkl" panose="02000000000000000000" pitchFamily="2" charset="0"/>
              </a:rPr>
              <a:t>They can put on their shoes and coat.</a:t>
            </a:r>
          </a:p>
          <a:p>
            <a:r>
              <a:rPr lang="en-GB" altLang="en-US" sz="2000" dirty="0">
                <a:latin typeface="Twinkl" panose="02000000000000000000" pitchFamily="2" charset="0"/>
              </a:rPr>
              <a:t>They can carry their own things.</a:t>
            </a:r>
          </a:p>
          <a:p>
            <a:r>
              <a:rPr lang="en-GB" altLang="en-US" sz="2000" dirty="0">
                <a:latin typeface="Twinkl" panose="02000000000000000000" pitchFamily="2" charset="0"/>
              </a:rPr>
              <a:t>They can use a knife and fork.</a:t>
            </a:r>
          </a:p>
          <a:p>
            <a:r>
              <a:rPr lang="en-GB" altLang="en-US" sz="2000" dirty="0">
                <a:latin typeface="Twinkl" panose="02000000000000000000" pitchFamily="2" charset="0"/>
              </a:rPr>
              <a:t>Be positive! </a:t>
            </a:r>
            <a:r>
              <a:rPr lang="en-GB" altLang="en-US" sz="2000" i="1" dirty="0">
                <a:latin typeface="Twinkl" panose="02000000000000000000" pitchFamily="2" charset="0"/>
              </a:rPr>
              <a:t>(Smile even though your heart is breaking)</a:t>
            </a:r>
          </a:p>
          <a:p>
            <a:r>
              <a:rPr lang="en-GB" altLang="en-US" sz="2000" dirty="0">
                <a:latin typeface="Twinkl" panose="02000000000000000000" pitchFamily="2" charset="0"/>
              </a:rPr>
              <a:t>Be prepared to separate quickly at the gate. </a:t>
            </a:r>
            <a:r>
              <a:rPr lang="en-GB" altLang="en-US" sz="2000" i="1" dirty="0">
                <a:latin typeface="Twinkl" panose="02000000000000000000" pitchFamily="2" charset="0"/>
              </a:rPr>
              <a:t>(Try separating at the transition dates)</a:t>
            </a:r>
          </a:p>
          <a:p>
            <a:r>
              <a:rPr lang="en-GB" altLang="en-US" sz="2000" dirty="0">
                <a:latin typeface="Twinkl" panose="02000000000000000000" pitchFamily="2" charset="0"/>
              </a:rPr>
              <a:t>Your child comes to school with the correct equipment.</a:t>
            </a:r>
          </a:p>
          <a:p>
            <a:r>
              <a:rPr lang="en-GB" altLang="en-US" sz="2000" dirty="0">
                <a:latin typeface="Twinkl" panose="02000000000000000000" pitchFamily="2" charset="0"/>
              </a:rPr>
              <a:t>You read something everyday with your child.</a:t>
            </a:r>
          </a:p>
          <a:p>
            <a:pPr algn="ctr"/>
            <a:endParaRPr lang="en-GB" altLang="en-US" dirty="0"/>
          </a:p>
        </p:txBody>
      </p:sp>
      <p:pic>
        <p:nvPicPr>
          <p:cNvPr id="1026" name="Picture 2" descr="10 Tips for dressing a sensory sensitive child - Friendship Circle -  Special Needs Blog : Friendship Circle — Special Need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27" y="3819728"/>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3333" y="0"/>
            <a:ext cx="9945690" cy="7031604"/>
          </a:xfrm>
        </p:spPr>
      </p:pic>
    </p:spTree>
    <p:extLst>
      <p:ext uri="{BB962C8B-B14F-4D97-AF65-F5344CB8AC3E}">
        <p14:creationId xmlns:p14="http://schemas.microsoft.com/office/powerpoint/2010/main" val="340329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door Maths Activities EYFS – Outdoor Maths Ideas – Play of the Wild">
            <a:extLst>
              <a:ext uri="{FF2B5EF4-FFF2-40B4-BE49-F238E27FC236}">
                <a16:creationId xmlns:a16="http://schemas.microsoft.com/office/drawing/2014/main" id="{84DD6EE9-6628-4CA0-B64C-2E9AA7FB8C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1500187"/>
            <a:ext cx="34671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wer of Reading in the EYFS | Centre for Literacy in Primary Education">
            <a:extLst>
              <a:ext uri="{FF2B5EF4-FFF2-40B4-BE49-F238E27FC236}">
                <a16:creationId xmlns:a16="http://schemas.microsoft.com/office/drawing/2014/main" id="{5EDDBCF0-B062-40FE-871B-2C4DC6293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400030"/>
            <a:ext cx="3148012" cy="30289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riting in the Early Years | TheSchoolRun">
            <a:extLst>
              <a:ext uri="{FF2B5EF4-FFF2-40B4-BE49-F238E27FC236}">
                <a16:creationId xmlns:a16="http://schemas.microsoft.com/office/drawing/2014/main" id="{33F80143-736E-4556-B7AC-9C158A2318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0903" y="3643290"/>
            <a:ext cx="4545560" cy="30289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ent blog. What are fine motor skills? — Little Hands Learning">
            <a:extLst>
              <a:ext uri="{FF2B5EF4-FFF2-40B4-BE49-F238E27FC236}">
                <a16:creationId xmlns:a16="http://schemas.microsoft.com/office/drawing/2014/main" id="{F3272436-376B-450D-9738-3A7BE12DF7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7161" y="810838"/>
            <a:ext cx="3595689" cy="26967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C1B800-57B0-42FC-A167-DB583EA44453}"/>
              </a:ext>
            </a:extLst>
          </p:cNvPr>
          <p:cNvSpPr txBox="1"/>
          <p:nvPr/>
        </p:nvSpPr>
        <p:spPr>
          <a:xfrm>
            <a:off x="8715375" y="3886200"/>
            <a:ext cx="3133725" cy="1477328"/>
          </a:xfrm>
          <a:prstGeom prst="rect">
            <a:avLst/>
          </a:prstGeom>
          <a:noFill/>
        </p:spPr>
        <p:txBody>
          <a:bodyPr wrap="square" rtlCol="0">
            <a:spAutoFit/>
          </a:bodyPr>
          <a:lstStyle/>
          <a:p>
            <a:r>
              <a:rPr lang="en-GB" dirty="0"/>
              <a:t>At Stay and Play you will receive a free book bag with lots of resources in to support your child at home.</a:t>
            </a:r>
          </a:p>
        </p:txBody>
      </p:sp>
    </p:spTree>
    <p:extLst>
      <p:ext uri="{BB962C8B-B14F-4D97-AF65-F5344CB8AC3E}">
        <p14:creationId xmlns:p14="http://schemas.microsoft.com/office/powerpoint/2010/main" val="113133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784723"/>
            <a:ext cx="4572000" cy="1293028"/>
          </a:xfrm>
        </p:spPr>
        <p:txBody>
          <a:bodyPr/>
          <a:lstStyle/>
          <a:p>
            <a:pPr algn="ctr"/>
            <a:r>
              <a:rPr lang="en-GB" dirty="0">
                <a:latin typeface="Twinkl" panose="02000000000000000000" pitchFamily="2" charset="0"/>
              </a:rPr>
              <a:t>Classrooms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727" y="2077751"/>
            <a:ext cx="4468665" cy="33514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757" y="1822306"/>
            <a:ext cx="4284517" cy="3213388"/>
          </a:xfrm>
          <a:prstGeom prst="rect">
            <a:avLst/>
          </a:prstGeom>
        </p:spPr>
      </p:pic>
      <p:sp>
        <p:nvSpPr>
          <p:cNvPr id="5" name="TextBox 4">
            <a:extLst>
              <a:ext uri="{FF2B5EF4-FFF2-40B4-BE49-F238E27FC236}">
                <a16:creationId xmlns:a16="http://schemas.microsoft.com/office/drawing/2014/main" id="{98D75276-144F-4584-9C3B-44D59520A8B4}"/>
              </a:ext>
            </a:extLst>
          </p:cNvPr>
          <p:cNvSpPr txBox="1"/>
          <p:nvPr/>
        </p:nvSpPr>
        <p:spPr>
          <a:xfrm>
            <a:off x="1150792" y="5429250"/>
            <a:ext cx="4943475" cy="923330"/>
          </a:xfrm>
          <a:prstGeom prst="rect">
            <a:avLst/>
          </a:prstGeom>
          <a:noFill/>
        </p:spPr>
        <p:txBody>
          <a:bodyPr wrap="square" rtlCol="0">
            <a:spAutoFit/>
          </a:bodyPr>
          <a:lstStyle/>
          <a:p>
            <a:r>
              <a:rPr lang="en-GB" dirty="0"/>
              <a:t>We have three classes of approx. 30 children – each class has the same provision.</a:t>
            </a:r>
          </a:p>
        </p:txBody>
      </p:sp>
    </p:spTree>
    <p:extLst>
      <p:ext uri="{BB962C8B-B14F-4D97-AF65-F5344CB8AC3E}">
        <p14:creationId xmlns:p14="http://schemas.microsoft.com/office/powerpoint/2010/main" val="176415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Outside area</a:t>
            </a:r>
          </a:p>
        </p:txBody>
      </p:sp>
      <p:pic>
        <p:nvPicPr>
          <p:cNvPr id="3" name="Picture 3" descr="Ou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65" y="429491"/>
            <a:ext cx="4340274" cy="3255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4" descr="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162" y="3283526"/>
            <a:ext cx="4200575" cy="3075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3" descr="Small 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054" y="1901709"/>
            <a:ext cx="3682418" cy="276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725834" y="3164810"/>
            <a:ext cx="3657223" cy="2731629"/>
          </a:xfrm>
          <a:prstGeom prst="rect">
            <a:avLst/>
          </a:prstGeom>
        </p:spPr>
      </p:pic>
      <p:sp>
        <p:nvSpPr>
          <p:cNvPr id="9" name="TextBox 8">
            <a:extLst>
              <a:ext uri="{FF2B5EF4-FFF2-40B4-BE49-F238E27FC236}">
                <a16:creationId xmlns:a16="http://schemas.microsoft.com/office/drawing/2014/main" id="{C2AE3BEB-DDD2-4CAF-B2E4-FC99E886827A}"/>
              </a:ext>
            </a:extLst>
          </p:cNvPr>
          <p:cNvSpPr txBox="1"/>
          <p:nvPr/>
        </p:nvSpPr>
        <p:spPr>
          <a:xfrm>
            <a:off x="8935885" y="59540"/>
            <a:ext cx="2731630" cy="2585323"/>
          </a:xfrm>
          <a:prstGeom prst="rect">
            <a:avLst/>
          </a:prstGeom>
          <a:noFill/>
        </p:spPr>
        <p:txBody>
          <a:bodyPr wrap="square" rtlCol="0">
            <a:spAutoFit/>
          </a:bodyPr>
          <a:lstStyle/>
          <a:p>
            <a:r>
              <a:rPr lang="en-GB" dirty="0"/>
              <a:t>We have an outstanding outside area with a range of different areas and resources, the children love being physical, exploring the outdoors and nature in this space.</a:t>
            </a:r>
          </a:p>
        </p:txBody>
      </p:sp>
    </p:spTree>
    <p:extLst>
      <p:ext uri="{BB962C8B-B14F-4D97-AF65-F5344CB8AC3E}">
        <p14:creationId xmlns:p14="http://schemas.microsoft.com/office/powerpoint/2010/main" val="322047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90" y="341593"/>
            <a:ext cx="8610600" cy="1293028"/>
          </a:xfrm>
        </p:spPr>
        <p:txBody>
          <a:bodyPr/>
          <a:lstStyle/>
          <a:p>
            <a:pPr algn="ctr"/>
            <a:r>
              <a:rPr lang="en-GB" dirty="0">
                <a:latin typeface="Twinkl" panose="02000000000000000000" pitchFamily="2" charset="0"/>
              </a:rPr>
              <a:t>Forest school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418" y="1719696"/>
            <a:ext cx="4558143" cy="3418608"/>
          </a:xfrm>
          <a:prstGeom prst="rect">
            <a:avLst/>
          </a:prstGeom>
        </p:spPr>
      </p:pic>
      <p:pic>
        <p:nvPicPr>
          <p:cNvPr id="12290" name="Picture 2" descr="https://tapestryjournal.com/tf/pages/s_1000096/p_03-2022/m_o_2210_zfznmc6gw6mqk52d0r8wsy82tbkc4ktf.jpg?s=1000096&amp;u=1&amp;Expires=1651581707&amp;Signature=XBu~W4wsDmwXhb2K1PKdKQLJS3C5qHEVvN0yKSLnIZuIP8EV3nqlEzvvQPSuQY4wuCoaRoVEv-HUu0t3Lj85qowig5wJk3zAvBydom4nehMIotKA2KX51949dTR90FYqeEI7oQaudycmnEU50Ww8pfd6FoWwxTm5k~LSpT3rcrXVKBomeguJqnuymbpQleWwwXRSeJu~K~USsEQJmyypajOhjCGQap07O4XVFOky1Psf5TCBnt6boBy-QCg4aasyhx40Yo1sh1e2Ljz7tNc7y5W2dy~3M8Ing1BiGgyD8Ohq7Ux5ohhBK2lmBRgizqGUuBHmiDyT40MmC8UOTd0-cA__&amp;Key-Pair-Id=APKAJUSDRV55TOQKS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38" y="1634621"/>
            <a:ext cx="3335644" cy="4447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tapestryjournal.com/8s/pages/s_1000096/p_03-2022/m_o_2212_wy9fpxnttx7j4xm1npabfenwq6mbh88s.jpg?s=1000096&amp;u=1&amp;Expires=1651581707&amp;Signature=TzSpgEiRAr5W3TxdjItQuXjIK6tjQCACesKt00s-a5qymdVJxThWvBNXC-DGGpsYFl3S45RYKvLWhoPerJGCWqwQRWhf85rvDFe-xlQUU8SxwopO6e8eBdOkh5bwxPkxXzV9V-QSeiJccgl5-88QWl9SF1bKniIOU-dv75bCKfrzY9rFyz72~zhuO30hHutF4aE29pZ2FpybW6UkgqoD4bDE9UmJFBwIzhMxq4h5OXSYBBVyt3~umK4TGxeU5IGaUEScoIAr1AwRduCpn7BmkpydQndbndKG75iAV7gXorNYYHdpUNw6tmoLkUhT9Nv9viDD4WdXPzwevDY2SmXJuw__&amp;Key-Pair-Id=APKAJUSDRV55TOQKS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797" y="1634621"/>
            <a:ext cx="3442746" cy="4590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FE200E-1091-421D-BE64-FC177AFB6ACF}"/>
              </a:ext>
            </a:extLst>
          </p:cNvPr>
          <p:cNvSpPr txBox="1"/>
          <p:nvPr/>
        </p:nvSpPr>
        <p:spPr>
          <a:xfrm>
            <a:off x="3777868" y="5223379"/>
            <a:ext cx="4880952" cy="1200329"/>
          </a:xfrm>
          <a:prstGeom prst="rect">
            <a:avLst/>
          </a:prstGeom>
          <a:noFill/>
        </p:spPr>
        <p:txBody>
          <a:bodyPr wrap="square" rtlCol="0">
            <a:spAutoFit/>
          </a:bodyPr>
          <a:lstStyle/>
          <a:p>
            <a:r>
              <a:rPr lang="en-GB" dirty="0"/>
              <a:t>We are very lucky to  have Discovery Walk where we have amazing forest school sessions across the year. This is taught by our forest school teacher Mrs Chapman.</a:t>
            </a:r>
          </a:p>
        </p:txBody>
      </p:sp>
    </p:spTree>
    <p:extLst>
      <p:ext uri="{BB962C8B-B14F-4D97-AF65-F5344CB8AC3E}">
        <p14:creationId xmlns:p14="http://schemas.microsoft.com/office/powerpoint/2010/main" val="205665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we learn in EYFS</a:t>
            </a:r>
          </a:p>
        </p:txBody>
      </p:sp>
      <p:sp>
        <p:nvSpPr>
          <p:cNvPr id="7" name="TextBox 6"/>
          <p:cNvSpPr txBox="1"/>
          <p:nvPr/>
        </p:nvSpPr>
        <p:spPr>
          <a:xfrm>
            <a:off x="0" y="1710012"/>
            <a:ext cx="5902036" cy="5539978"/>
          </a:xfrm>
          <a:prstGeom prst="rect">
            <a:avLst/>
          </a:prstGeom>
          <a:noFill/>
        </p:spPr>
        <p:txBody>
          <a:bodyPr wrap="square" rtlCol="0">
            <a:spAutoFit/>
          </a:bodyPr>
          <a:lstStyle/>
          <a:p>
            <a:r>
              <a:rPr lang="en-GB" altLang="en-US" sz="2400" dirty="0">
                <a:latin typeface="Twinkl" panose="02000000000000000000" pitchFamily="2" charset="0"/>
              </a:rPr>
              <a:t>Follow Development Matters and the Early Years curriculum (these documents can be found online)</a:t>
            </a:r>
          </a:p>
          <a:p>
            <a:r>
              <a:rPr lang="en-GB" altLang="en-US" sz="2400" dirty="0">
                <a:latin typeface="Twinkl" panose="02000000000000000000" pitchFamily="2" charset="0"/>
              </a:rPr>
              <a:t> </a:t>
            </a:r>
          </a:p>
          <a:p>
            <a:r>
              <a:rPr lang="en-GB" altLang="en-US" sz="2400" dirty="0">
                <a:latin typeface="Twinkl" panose="02000000000000000000" pitchFamily="2" charset="0"/>
              </a:rPr>
              <a:t>Child initiated learning (Plan, Learn, Review)</a:t>
            </a:r>
          </a:p>
          <a:p>
            <a:endParaRPr lang="en-GB" altLang="en-US" sz="2400" dirty="0">
              <a:latin typeface="Twinkl" panose="02000000000000000000" pitchFamily="2" charset="0"/>
            </a:endParaRPr>
          </a:p>
          <a:p>
            <a:r>
              <a:rPr lang="en-GB" altLang="en-US" sz="2400" dirty="0">
                <a:latin typeface="Twinkl" panose="02000000000000000000" pitchFamily="2" charset="0"/>
              </a:rPr>
              <a:t>Teacher directed learning – next slide</a:t>
            </a:r>
          </a:p>
          <a:p>
            <a:endParaRPr lang="en-GB" altLang="en-US" sz="2400" dirty="0">
              <a:latin typeface="Twinkl" panose="02000000000000000000" pitchFamily="2" charset="0"/>
            </a:endParaRPr>
          </a:p>
          <a:p>
            <a:r>
              <a:rPr lang="en-GB" altLang="en-US" sz="2400" dirty="0">
                <a:latin typeface="Twinkl" panose="02000000000000000000" pitchFamily="2" charset="0"/>
              </a:rPr>
              <a:t>Outside and indoor learning any weather!</a:t>
            </a:r>
          </a:p>
          <a:p>
            <a:endParaRPr lang="en-GB" altLang="en-US" sz="2400" dirty="0">
              <a:latin typeface="Twinkl" panose="02000000000000000000" pitchFamily="2" charset="0"/>
            </a:endParaRPr>
          </a:p>
          <a:p>
            <a:r>
              <a:rPr lang="en-GB" altLang="en-US" sz="2400" dirty="0">
                <a:latin typeface="Twinkl" panose="02000000000000000000" pitchFamily="2" charset="0"/>
              </a:rPr>
              <a:t>Trips and workshops (truffle moments – to develop their experiences and engage them in their learning)</a:t>
            </a:r>
          </a:p>
          <a:p>
            <a:endParaRPr lang="en-GB" dirty="0"/>
          </a:p>
        </p:txBody>
      </p:sp>
      <p:pic>
        <p:nvPicPr>
          <p:cNvPr id="1026" name="Picture 2" descr="https://tapestryjournal.com/yt/pages/s_1000096/p_04-2022/m_o_2736_91v0vksnnhp1n5kj54qjdjw7gkjg11yt.jpg?s=1000096&amp;u=1&amp;Expires=1651581707&amp;Signature=f2x3TkP9RvydGxNXZ53ubx3uEau8ARodPPbhpOut3PIIWmOjtpHPy28DTwSlCsSwAoQP0az2qTsv~XUwcnupwSxMc-xMDpXegrHw0U2WtNdYHJL5mE~bVUcvg1W98U8WEFjkzEwTwHoNg8p4KiVG0nFPVusv08kTLbiQyVtbnPiFHxUa~fhKVl~oWkNM3v-fVIQqJnfT-jV9mY2SFDEGPjg2A7Y~5YWkOd71a-Nb-PBH7vquVQwq0cTlX~i8N4VonvvtmR1aY3VTuOgA-BjJKzTr5UYeMzD954v3r3S0j2MvdRiiuALwaFOZbxfjGzYIJNo10I9aVahLCbl5eYN3Ow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036" y="2306783"/>
            <a:ext cx="2322299" cy="3096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pestryjournal.com/ja/pages/s_1000096/p_04-2022/m_o_2731_cxbkmtkqsbprh5zg3740ndc0rqps4fja.jpg?s=1000096&amp;u=1&amp;Expires=1651581707&amp;Signature=OdpJMgcBiWvSntvbBybWDGtReTAbZvJqTrv8wnaTugrqrI32-O5gWHoYaLTb7hmicWwsm0I6kxoM9jeNWfTHnZzKSviF9Feqp3gWQgpEj9O658V3BD1DoINBpbSJpRHGcmln6LacipZOFVljP4bMbA12EQuc6EMJxmksosa58ya9CyDG~JDfocAzEExNX-LSQioUedyoWVDow0Dd3zQRuKxp4ejHjbGPx~~lnA~2NwJRaIicLz0IruGgZOMsexWQEQgnkq0kuRk4Pmuf6CePWSVsFQcmgJlm6SG94pDpM5zLkCt0gn5pE~O9zis74mu-Nzq7kCW1~5viKV38-pf00Q__&amp;Key-Pair-Id=APKAJUSDRV55TOQKS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055" y="2898346"/>
            <a:ext cx="2372483" cy="316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095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1473</TotalTime>
  <Words>1882</Words>
  <Application>Microsoft Office PowerPoint</Application>
  <PresentationFormat>Widescreen</PresentationFormat>
  <Paragraphs>187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Twinkl</vt:lpstr>
      <vt:lpstr>Vapor Trail</vt:lpstr>
      <vt:lpstr>Welcome to eyfs  at the discovery school </vt:lpstr>
      <vt:lpstr>Newton</vt:lpstr>
      <vt:lpstr>Is my child ready for school?</vt:lpstr>
      <vt:lpstr>PowerPoint Presentation</vt:lpstr>
      <vt:lpstr>PowerPoint Presentation</vt:lpstr>
      <vt:lpstr>Classrooms</vt:lpstr>
      <vt:lpstr>Outside area</vt:lpstr>
      <vt:lpstr>Forest school</vt:lpstr>
      <vt:lpstr>How we learn in EYFS</vt:lpstr>
      <vt:lpstr>Directed Teaching</vt:lpstr>
      <vt:lpstr>Parent workshops/support</vt:lpstr>
      <vt:lpstr>PowerPoint Presentation</vt:lpstr>
      <vt:lpstr>Plan, Learn, review</vt:lpstr>
      <vt:lpstr>Question of discovery</vt:lpstr>
      <vt:lpstr>Focus texts </vt:lpstr>
      <vt:lpstr>Tapestry/assessments</vt:lpstr>
      <vt:lpstr>Snack/lunch time </vt:lpstr>
      <vt:lpstr>Uniform AND ESSENTIALS </vt:lpstr>
      <vt:lpstr>Reading at home</vt:lpstr>
      <vt:lpstr>Physical education</vt:lpstr>
      <vt:lpstr>Celebrations </vt:lpstr>
      <vt:lpstr>Communication</vt:lpstr>
      <vt:lpstr>Baseline assessment/speech and language</vt:lpstr>
      <vt:lpstr>Breakfast club and afterschool club</vt:lpstr>
      <vt:lpstr>Transition into eyfs</vt:lpstr>
      <vt:lpstr>Holiday challenge</vt:lpstr>
      <vt:lpstr>If you have any questions please ask your class teacher </vt:lpstr>
    </vt:vector>
  </TitlesOfParts>
  <Company>Discovery School, The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eyfs</dc:title>
  <dc:creator>Ms N Aiston</dc:creator>
  <cp:lastModifiedBy>Nicolle Aiston</cp:lastModifiedBy>
  <cp:revision>103</cp:revision>
  <dcterms:created xsi:type="dcterms:W3CDTF">2020-09-07T15:32:26Z</dcterms:created>
  <dcterms:modified xsi:type="dcterms:W3CDTF">2023-06-28T07:24:30Z</dcterms:modified>
</cp:coreProperties>
</file>