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79" r:id="rId5"/>
    <p:sldId id="278" r:id="rId6"/>
    <p:sldId id="270" r:id="rId7"/>
    <p:sldId id="282" r:id="rId8"/>
    <p:sldId id="271" r:id="rId9"/>
    <p:sldId id="283" r:id="rId10"/>
    <p:sldId id="272" r:id="rId11"/>
    <p:sldId id="284" r:id="rId12"/>
    <p:sldId id="274" r:id="rId13"/>
    <p:sldId id="285" r:id="rId14"/>
    <p:sldId id="276" r:id="rId15"/>
    <p:sldId id="286" r:id="rId16"/>
    <p:sldId id="277" r:id="rId17"/>
    <p:sldId id="280" r:id="rId18"/>
    <p:sldId id="287" r:id="rId19"/>
    <p:sldId id="288" r:id="rId20"/>
    <p:sldId id="289" r:id="rId21"/>
    <p:sldId id="290" r:id="rId22"/>
    <p:sldId id="281" r:id="rId23"/>
    <p:sldId id="291"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11/24/2022</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11/24/2022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11/24/2022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11/24/2022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10A7BC-3AE2-4275-829A-09C945368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292" y="334573"/>
            <a:ext cx="10393145" cy="2520901"/>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8C49937D-4D9A-4F69-A321-866263138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510575" y="3233195"/>
            <a:ext cx="10178799" cy="1346996"/>
          </a:xfrm>
        </p:spPr>
        <p:txBody>
          <a:bodyPr>
            <a:normAutofit/>
          </a:bodyPr>
          <a:lstStyle/>
          <a:p>
            <a:r>
              <a:rPr lang="en-GB">
                <a:solidFill>
                  <a:schemeClr val="bg1"/>
                </a:solidFill>
              </a:rPr>
              <a:t>Diversity council</a:t>
            </a:r>
          </a:p>
        </p:txBody>
      </p:sp>
      <p:sp>
        <p:nvSpPr>
          <p:cNvPr id="3" name="Subtitle 2"/>
          <p:cNvSpPr>
            <a:spLocks noGrp="1"/>
          </p:cNvSpPr>
          <p:nvPr>
            <p:ph type="subTitle" idx="1"/>
          </p:nvPr>
        </p:nvSpPr>
        <p:spPr>
          <a:xfrm rot="21420000">
            <a:off x="549991" y="4377417"/>
            <a:ext cx="10178799" cy="550333"/>
          </a:xfrm>
        </p:spPr>
        <p:txBody>
          <a:bodyPr>
            <a:normAutofit/>
          </a:bodyPr>
          <a:lstStyle/>
          <a:p>
            <a:r>
              <a:rPr lang="en-GB">
                <a:solidFill>
                  <a:schemeClr val="bg1"/>
                </a:solidFill>
              </a:rPr>
              <a:t>What is our mission?</a:t>
            </a:r>
          </a:p>
        </p:txBody>
      </p:sp>
      <p:pic>
        <p:nvPicPr>
          <p:cNvPr id="5" name="Picture 4">
            <a:extLst>
              <a:ext uri="{FF2B5EF4-FFF2-40B4-BE49-F238E27FC236}">
                <a16:creationId xmlns:a16="http://schemas.microsoft.com/office/drawing/2014/main" id="{3B95AE02-7438-4CA7-910D-D36D4A38E014}"/>
              </a:ext>
            </a:extLst>
          </p:cNvPr>
          <p:cNvPicPr>
            <a:picLocks noChangeAspect="1"/>
          </p:cNvPicPr>
          <p:nvPr/>
        </p:nvPicPr>
        <p:blipFill>
          <a:blip r:embed="rId3"/>
          <a:stretch>
            <a:fillRect/>
          </a:stretch>
        </p:blipFill>
        <p:spPr>
          <a:xfrm rot="21420000">
            <a:off x="6983491" y="252394"/>
            <a:ext cx="2246344" cy="24067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020000">
            <a:off x="1769287" y="524097"/>
            <a:ext cx="2308744" cy="2406798"/>
          </a:xfrm>
          <a:prstGeom prst="rect">
            <a:avLst/>
          </a:prstGeom>
        </p:spPr>
      </p:pic>
      <p:sp>
        <p:nvSpPr>
          <p:cNvPr id="14" name="5-Point Star 18">
            <a:extLst>
              <a:ext uri="{FF2B5EF4-FFF2-40B4-BE49-F238E27FC236}">
                <a16:creationId xmlns:a16="http://schemas.microsoft.com/office/drawing/2014/main" id="{D4CA8097-4529-4CAE-8FDD-A27774C8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97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lvl="0" indent="-342900">
              <a:lnSpc>
                <a:spcPct val="107000"/>
              </a:lnSpc>
              <a:spcAft>
                <a:spcPts val="800"/>
              </a:spcAft>
              <a:buFont typeface="Symbol" panose="05050102010706020507" pitchFamily="18" charset="2"/>
              <a:buChar char=""/>
            </a:pPr>
            <a:r>
              <a:rPr lang="en-GB" sz="4400" cap="none" dirty="0">
                <a:effectLst/>
                <a:ea typeface="Calibri" panose="020F0502020204030204" pitchFamily="34" charset="0"/>
                <a:cs typeface="Times New Roman" panose="02020603050405020304" pitchFamily="18" charset="0"/>
              </a:rPr>
              <a:t>Make sure that the books that we read in school have good representation, including the ones used in our </a:t>
            </a:r>
            <a:r>
              <a:rPr lang="en-GB" sz="4400" cap="none" dirty="0">
                <a:ea typeface="Calibri" panose="020F0502020204030204" pitchFamily="34" charset="0"/>
                <a:cs typeface="Times New Roman" panose="02020603050405020304" pitchFamily="18" charset="0"/>
              </a:rPr>
              <a:t>E</a:t>
            </a:r>
            <a:r>
              <a:rPr lang="en-GB" sz="4400" cap="none" dirty="0">
                <a:effectLst/>
                <a:ea typeface="Calibri" panose="020F0502020204030204" pitchFamily="34" charset="0"/>
                <a:cs typeface="Times New Roman" panose="02020603050405020304" pitchFamily="18" charset="0"/>
              </a:rPr>
              <a:t>nglish lessons and our class readers.</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txBox="1">
            <a:spLocks/>
          </p:cNvSpPr>
          <p:nvPr/>
        </p:nvSpPr>
        <p:spPr>
          <a:xfrm>
            <a:off x="683625" y="31004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GB" dirty="0">
                <a:solidFill>
                  <a:srgbClr val="002060"/>
                </a:solidFill>
              </a:rPr>
              <a:t>Diversity Council mission</a:t>
            </a:r>
          </a:p>
        </p:txBody>
      </p:sp>
    </p:spTree>
    <p:extLst>
      <p:ext uri="{BB962C8B-B14F-4D97-AF65-F5344CB8AC3E}">
        <p14:creationId xmlns:p14="http://schemas.microsoft.com/office/powerpoint/2010/main" val="276799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292453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lvl="0" indent="-342900">
              <a:lnSpc>
                <a:spcPct val="107000"/>
              </a:lnSpc>
              <a:spcAft>
                <a:spcPts val="800"/>
              </a:spcAft>
              <a:buFont typeface="Symbol" panose="05050102010706020507" pitchFamily="18" charset="2"/>
              <a:buChar char=""/>
            </a:pPr>
            <a:r>
              <a:rPr lang="en-GB" sz="4800" cap="none" dirty="0">
                <a:effectLst/>
                <a:ea typeface="Calibri" panose="020F0502020204030204" pitchFamily="34" charset="0"/>
                <a:cs typeface="Times New Roman" panose="02020603050405020304" pitchFamily="18" charset="0"/>
              </a:rPr>
              <a:t>Have more opportunities in our curriculum to learn about different cultures through exciting lessons, themed days or weeks, visits and trips.</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559192" y="310040"/>
            <a:ext cx="10396882" cy="1151965"/>
          </a:xfrm>
        </p:spPr>
        <p:txBody>
          <a:bodyPr>
            <a:normAutofit/>
          </a:bodyPr>
          <a:lstStyle/>
          <a:p>
            <a:r>
              <a:rPr lang="en-GB" dirty="0">
                <a:solidFill>
                  <a:srgbClr val="002060"/>
                </a:solidFill>
              </a:rPr>
              <a:t>Diversity Council mission</a:t>
            </a:r>
          </a:p>
        </p:txBody>
      </p:sp>
    </p:spTree>
    <p:extLst>
      <p:ext uri="{BB962C8B-B14F-4D97-AF65-F5344CB8AC3E}">
        <p14:creationId xmlns:p14="http://schemas.microsoft.com/office/powerpoint/2010/main" val="6490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63989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lvl="0" indent="-342900">
              <a:lnSpc>
                <a:spcPct val="107000"/>
              </a:lnSpc>
              <a:spcAft>
                <a:spcPts val="800"/>
              </a:spcAft>
              <a:buFont typeface="Symbol" panose="05050102010706020507" pitchFamily="18" charset="2"/>
              <a:buChar char=""/>
            </a:pPr>
            <a:r>
              <a:rPr lang="en-GB" sz="4800" cap="none" dirty="0">
                <a:effectLst/>
                <a:ea typeface="Calibri" panose="020F0502020204030204" pitchFamily="34" charset="0"/>
                <a:cs typeface="Times New Roman" panose="02020603050405020304" pitchFamily="18" charset="0"/>
              </a:rPr>
              <a:t>Recruit some new voices on the Diversity Council.</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685801" y="685800"/>
            <a:ext cx="10396882" cy="1151965"/>
          </a:xfrm>
        </p:spPr>
        <p:txBody>
          <a:bodyPr>
            <a:normAutofit/>
          </a:bodyPr>
          <a:lstStyle/>
          <a:p>
            <a:r>
              <a:rPr lang="en-GB" dirty="0">
                <a:solidFill>
                  <a:srgbClr val="002060"/>
                </a:solidFill>
              </a:rPr>
              <a:t>Diversity Council mission</a:t>
            </a:r>
          </a:p>
        </p:txBody>
      </p:sp>
    </p:spTree>
    <p:extLst>
      <p:ext uri="{BB962C8B-B14F-4D97-AF65-F5344CB8AC3E}">
        <p14:creationId xmlns:p14="http://schemas.microsoft.com/office/powerpoint/2010/main" val="148124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270376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7325" y="1631198"/>
            <a:ext cx="10394707" cy="1151965"/>
          </a:xfrm>
        </p:spPr>
        <p:txBody>
          <a:bodyPr>
            <a:noAutofit/>
          </a:bodyPr>
          <a:lstStyle/>
          <a:p>
            <a:pPr marL="342900" lvl="0" indent="-342900">
              <a:lnSpc>
                <a:spcPct val="107000"/>
              </a:lnSpc>
              <a:spcAft>
                <a:spcPts val="800"/>
              </a:spcAft>
              <a:buFont typeface="Symbol" panose="05050102010706020507" pitchFamily="18" charset="2"/>
              <a:buChar char=""/>
            </a:pPr>
            <a:r>
              <a:rPr lang="en-GB" sz="4000" cap="none" dirty="0">
                <a:effectLst/>
                <a:ea typeface="Calibri" panose="020F0502020204030204" pitchFamily="34" charset="0"/>
                <a:cs typeface="Times New Roman" panose="02020603050405020304" pitchFamily="18" charset="0"/>
              </a:rPr>
              <a:t>Change our house names to represent our school values.</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pic>
        <p:nvPicPr>
          <p:cNvPr id="5" name="Picture 4">
            <a:extLst>
              <a:ext uri="{FF2B5EF4-FFF2-40B4-BE49-F238E27FC236}">
                <a16:creationId xmlns:a16="http://schemas.microsoft.com/office/drawing/2014/main" id="{397EE202-4B70-4538-8334-CB5236E96903}"/>
              </a:ext>
            </a:extLst>
          </p:cNvPr>
          <p:cNvPicPr>
            <a:picLocks noChangeAspect="1"/>
          </p:cNvPicPr>
          <p:nvPr/>
        </p:nvPicPr>
        <p:blipFill>
          <a:blip r:embed="rId3"/>
          <a:stretch>
            <a:fillRect/>
          </a:stretch>
        </p:blipFill>
        <p:spPr>
          <a:xfrm>
            <a:off x="687325" y="3245330"/>
            <a:ext cx="1567393" cy="2262129"/>
          </a:xfrm>
          <a:prstGeom prst="rect">
            <a:avLst/>
          </a:prstGeom>
        </p:spPr>
      </p:pic>
      <p:pic>
        <p:nvPicPr>
          <p:cNvPr id="6" name="Picture 5">
            <a:extLst>
              <a:ext uri="{FF2B5EF4-FFF2-40B4-BE49-F238E27FC236}">
                <a16:creationId xmlns:a16="http://schemas.microsoft.com/office/drawing/2014/main" id="{F61D9E09-4B18-420A-BA99-B3EC440290B4}"/>
              </a:ext>
            </a:extLst>
          </p:cNvPr>
          <p:cNvPicPr>
            <a:picLocks noChangeAspect="1"/>
          </p:cNvPicPr>
          <p:nvPr/>
        </p:nvPicPr>
        <p:blipFill>
          <a:blip r:embed="rId4"/>
          <a:stretch>
            <a:fillRect/>
          </a:stretch>
        </p:blipFill>
        <p:spPr>
          <a:xfrm>
            <a:off x="2440877" y="3278198"/>
            <a:ext cx="2576036" cy="2229262"/>
          </a:xfrm>
          <a:prstGeom prst="rect">
            <a:avLst/>
          </a:prstGeom>
        </p:spPr>
      </p:pic>
      <p:pic>
        <p:nvPicPr>
          <p:cNvPr id="7" name="Picture 6">
            <a:extLst>
              <a:ext uri="{FF2B5EF4-FFF2-40B4-BE49-F238E27FC236}">
                <a16:creationId xmlns:a16="http://schemas.microsoft.com/office/drawing/2014/main" id="{13354E7F-18F4-4A1D-A7C7-392B08EE89E4}"/>
              </a:ext>
            </a:extLst>
          </p:cNvPr>
          <p:cNvPicPr>
            <a:picLocks noChangeAspect="1"/>
          </p:cNvPicPr>
          <p:nvPr/>
        </p:nvPicPr>
        <p:blipFill>
          <a:blip r:embed="rId5"/>
          <a:stretch>
            <a:fillRect/>
          </a:stretch>
        </p:blipFill>
        <p:spPr>
          <a:xfrm>
            <a:off x="5172514" y="3239713"/>
            <a:ext cx="3110092" cy="2229262"/>
          </a:xfrm>
          <a:prstGeom prst="rect">
            <a:avLst/>
          </a:prstGeom>
        </p:spPr>
      </p:pic>
      <p:pic>
        <p:nvPicPr>
          <p:cNvPr id="8" name="Picture 7">
            <a:extLst>
              <a:ext uri="{FF2B5EF4-FFF2-40B4-BE49-F238E27FC236}">
                <a16:creationId xmlns:a16="http://schemas.microsoft.com/office/drawing/2014/main" id="{14308567-E0F5-4A9F-A004-DB56EDE8D602}"/>
              </a:ext>
            </a:extLst>
          </p:cNvPr>
          <p:cNvPicPr>
            <a:picLocks noChangeAspect="1"/>
          </p:cNvPicPr>
          <p:nvPr/>
        </p:nvPicPr>
        <p:blipFill>
          <a:blip r:embed="rId6"/>
          <a:stretch>
            <a:fillRect/>
          </a:stretch>
        </p:blipFill>
        <p:spPr>
          <a:xfrm>
            <a:off x="8468765" y="3239713"/>
            <a:ext cx="3070168" cy="2228348"/>
          </a:xfrm>
          <a:prstGeom prst="rect">
            <a:avLst/>
          </a:prstGeom>
        </p:spPr>
      </p:pic>
      <p:sp>
        <p:nvSpPr>
          <p:cNvPr id="9" name="TextBox 8">
            <a:extLst>
              <a:ext uri="{FF2B5EF4-FFF2-40B4-BE49-F238E27FC236}">
                <a16:creationId xmlns:a16="http://schemas.microsoft.com/office/drawing/2014/main" id="{B5C65371-7F74-4278-A6A7-2B53C8C4F10A}"/>
              </a:ext>
            </a:extLst>
          </p:cNvPr>
          <p:cNvSpPr txBox="1"/>
          <p:nvPr/>
        </p:nvSpPr>
        <p:spPr>
          <a:xfrm>
            <a:off x="732138" y="5650185"/>
            <a:ext cx="1168910" cy="646331"/>
          </a:xfrm>
          <a:prstGeom prst="rect">
            <a:avLst/>
          </a:prstGeom>
          <a:noFill/>
        </p:spPr>
        <p:txBody>
          <a:bodyPr wrap="none" rtlCol="0">
            <a:spAutoFit/>
          </a:bodyPr>
          <a:lstStyle/>
          <a:p>
            <a:r>
              <a:rPr lang="en-GB" sz="3600" dirty="0">
                <a:solidFill>
                  <a:srgbClr val="FF0000"/>
                </a:solidFill>
              </a:rPr>
              <a:t>Scott</a:t>
            </a:r>
          </a:p>
        </p:txBody>
      </p:sp>
      <p:sp>
        <p:nvSpPr>
          <p:cNvPr id="10" name="TextBox 9">
            <a:extLst>
              <a:ext uri="{FF2B5EF4-FFF2-40B4-BE49-F238E27FC236}">
                <a16:creationId xmlns:a16="http://schemas.microsoft.com/office/drawing/2014/main" id="{A258753A-BD22-4501-81AC-C10A16FCF40E}"/>
              </a:ext>
            </a:extLst>
          </p:cNvPr>
          <p:cNvSpPr txBox="1"/>
          <p:nvPr/>
        </p:nvSpPr>
        <p:spPr>
          <a:xfrm>
            <a:off x="2689032" y="5650184"/>
            <a:ext cx="2327881" cy="646331"/>
          </a:xfrm>
          <a:prstGeom prst="rect">
            <a:avLst/>
          </a:prstGeom>
          <a:noFill/>
        </p:spPr>
        <p:txBody>
          <a:bodyPr wrap="none" rtlCol="0">
            <a:spAutoFit/>
          </a:bodyPr>
          <a:lstStyle/>
          <a:p>
            <a:r>
              <a:rPr lang="en-GB" sz="3600" dirty="0">
                <a:solidFill>
                  <a:srgbClr val="00B0F0"/>
                </a:solidFill>
              </a:rPr>
              <a:t>Shackleton</a:t>
            </a:r>
          </a:p>
        </p:txBody>
      </p:sp>
      <p:sp>
        <p:nvSpPr>
          <p:cNvPr id="11" name="TextBox 10">
            <a:extLst>
              <a:ext uri="{FF2B5EF4-FFF2-40B4-BE49-F238E27FC236}">
                <a16:creationId xmlns:a16="http://schemas.microsoft.com/office/drawing/2014/main" id="{5ADC8B12-A20A-4008-9EB0-EDE850B4428D}"/>
              </a:ext>
            </a:extLst>
          </p:cNvPr>
          <p:cNvSpPr txBox="1"/>
          <p:nvPr/>
        </p:nvSpPr>
        <p:spPr>
          <a:xfrm>
            <a:off x="5963103" y="5666600"/>
            <a:ext cx="1725152" cy="646331"/>
          </a:xfrm>
          <a:prstGeom prst="rect">
            <a:avLst/>
          </a:prstGeom>
          <a:noFill/>
        </p:spPr>
        <p:txBody>
          <a:bodyPr wrap="none" rtlCol="0">
            <a:spAutoFit/>
          </a:bodyPr>
          <a:lstStyle/>
          <a:p>
            <a:r>
              <a:rPr lang="en-GB" sz="3600" dirty="0">
                <a:solidFill>
                  <a:srgbClr val="FFFF00"/>
                </a:solidFill>
              </a:rPr>
              <a:t>Franklin</a:t>
            </a:r>
          </a:p>
        </p:txBody>
      </p:sp>
      <p:sp>
        <p:nvSpPr>
          <p:cNvPr id="12" name="TextBox 11">
            <a:extLst>
              <a:ext uri="{FF2B5EF4-FFF2-40B4-BE49-F238E27FC236}">
                <a16:creationId xmlns:a16="http://schemas.microsoft.com/office/drawing/2014/main" id="{BF0D6CE8-20FB-4CF0-A3F1-E83342ED611B}"/>
              </a:ext>
            </a:extLst>
          </p:cNvPr>
          <p:cNvSpPr txBox="1"/>
          <p:nvPr/>
        </p:nvSpPr>
        <p:spPr>
          <a:xfrm>
            <a:off x="9242262" y="5618020"/>
            <a:ext cx="1132041" cy="646331"/>
          </a:xfrm>
          <a:prstGeom prst="rect">
            <a:avLst/>
          </a:prstGeom>
          <a:noFill/>
        </p:spPr>
        <p:txBody>
          <a:bodyPr wrap="none" rtlCol="0">
            <a:spAutoFit/>
          </a:bodyPr>
          <a:lstStyle/>
          <a:p>
            <a:r>
              <a:rPr lang="en-GB" sz="3600" dirty="0">
                <a:solidFill>
                  <a:srgbClr val="00B050"/>
                </a:solidFill>
              </a:rPr>
              <a:t>Cook</a:t>
            </a:r>
          </a:p>
        </p:txBody>
      </p:sp>
      <p:sp>
        <p:nvSpPr>
          <p:cNvPr id="14" name="Title 1"/>
          <p:cNvSpPr txBox="1">
            <a:spLocks/>
          </p:cNvSpPr>
          <p:nvPr/>
        </p:nvSpPr>
        <p:spPr>
          <a:xfrm>
            <a:off x="764662" y="299265"/>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GB" dirty="0">
                <a:solidFill>
                  <a:srgbClr val="002060"/>
                </a:solidFill>
              </a:rPr>
              <a:t>Diversity Council mission</a:t>
            </a:r>
          </a:p>
        </p:txBody>
      </p:sp>
    </p:spTree>
    <p:extLst>
      <p:ext uri="{BB962C8B-B14F-4D97-AF65-F5344CB8AC3E}">
        <p14:creationId xmlns:p14="http://schemas.microsoft.com/office/powerpoint/2010/main" val="31048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2633" y="115525"/>
            <a:ext cx="10394707" cy="1151965"/>
          </a:xfrm>
        </p:spPr>
        <p:txBody>
          <a:bodyPr>
            <a:noAutofit/>
          </a:bodyPr>
          <a:lstStyle/>
          <a:p>
            <a:pPr marL="0" lvl="0" indent="0">
              <a:lnSpc>
                <a:spcPct val="107000"/>
              </a:lnSpc>
              <a:spcAft>
                <a:spcPts val="800"/>
              </a:spcAft>
              <a:buNone/>
            </a:pPr>
            <a:r>
              <a:rPr lang="en-GB" sz="4000" cap="none" dirty="0">
                <a:solidFill>
                  <a:srgbClr val="002060"/>
                </a:solidFill>
                <a:effectLst/>
                <a:ea typeface="Calibri" panose="020F0502020204030204" pitchFamily="34" charset="0"/>
                <a:cs typeface="Times New Roman" panose="02020603050405020304" pitchFamily="18" charset="0"/>
              </a:rPr>
              <a:t>Our new House names are…</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9" name="TextBox 8">
            <a:extLst>
              <a:ext uri="{FF2B5EF4-FFF2-40B4-BE49-F238E27FC236}">
                <a16:creationId xmlns:a16="http://schemas.microsoft.com/office/drawing/2014/main" id="{B5C65371-7F74-4278-A6A7-2B53C8C4F10A}"/>
              </a:ext>
            </a:extLst>
          </p:cNvPr>
          <p:cNvSpPr txBox="1"/>
          <p:nvPr/>
        </p:nvSpPr>
        <p:spPr>
          <a:xfrm>
            <a:off x="732138" y="5650185"/>
            <a:ext cx="1455848" cy="646331"/>
          </a:xfrm>
          <a:prstGeom prst="rect">
            <a:avLst/>
          </a:prstGeom>
          <a:noFill/>
        </p:spPr>
        <p:txBody>
          <a:bodyPr wrap="none" rtlCol="0">
            <a:spAutoFit/>
          </a:bodyPr>
          <a:lstStyle/>
          <a:p>
            <a:r>
              <a:rPr lang="en-GB" sz="3600" dirty="0">
                <a:solidFill>
                  <a:srgbClr val="FF0000"/>
                </a:solidFill>
              </a:rPr>
              <a:t>Garnet</a:t>
            </a:r>
          </a:p>
        </p:txBody>
      </p:sp>
      <p:sp>
        <p:nvSpPr>
          <p:cNvPr id="10" name="TextBox 9">
            <a:extLst>
              <a:ext uri="{FF2B5EF4-FFF2-40B4-BE49-F238E27FC236}">
                <a16:creationId xmlns:a16="http://schemas.microsoft.com/office/drawing/2014/main" id="{A258753A-BD22-4501-81AC-C10A16FCF40E}"/>
              </a:ext>
            </a:extLst>
          </p:cNvPr>
          <p:cNvSpPr txBox="1"/>
          <p:nvPr/>
        </p:nvSpPr>
        <p:spPr>
          <a:xfrm>
            <a:off x="3319769" y="5666600"/>
            <a:ext cx="1266693" cy="646331"/>
          </a:xfrm>
          <a:prstGeom prst="rect">
            <a:avLst/>
          </a:prstGeom>
          <a:noFill/>
        </p:spPr>
        <p:txBody>
          <a:bodyPr wrap="none" rtlCol="0">
            <a:spAutoFit/>
          </a:bodyPr>
          <a:lstStyle/>
          <a:p>
            <a:r>
              <a:rPr lang="en-GB" sz="3600" dirty="0">
                <a:solidFill>
                  <a:srgbClr val="00B0F0"/>
                </a:solidFill>
              </a:rPr>
              <a:t>Topaz</a:t>
            </a:r>
          </a:p>
        </p:txBody>
      </p:sp>
      <p:sp>
        <p:nvSpPr>
          <p:cNvPr id="11" name="TextBox 10">
            <a:extLst>
              <a:ext uri="{FF2B5EF4-FFF2-40B4-BE49-F238E27FC236}">
                <a16:creationId xmlns:a16="http://schemas.microsoft.com/office/drawing/2014/main" id="{5ADC8B12-A20A-4008-9EB0-EDE850B4428D}"/>
              </a:ext>
            </a:extLst>
          </p:cNvPr>
          <p:cNvSpPr txBox="1"/>
          <p:nvPr/>
        </p:nvSpPr>
        <p:spPr>
          <a:xfrm>
            <a:off x="5963103" y="5666600"/>
            <a:ext cx="1476686" cy="646331"/>
          </a:xfrm>
          <a:prstGeom prst="rect">
            <a:avLst/>
          </a:prstGeom>
          <a:noFill/>
        </p:spPr>
        <p:txBody>
          <a:bodyPr wrap="none" rtlCol="0">
            <a:spAutoFit/>
          </a:bodyPr>
          <a:lstStyle/>
          <a:p>
            <a:r>
              <a:rPr lang="en-GB" sz="3600" dirty="0" err="1">
                <a:solidFill>
                  <a:srgbClr val="FFFF00"/>
                </a:solidFill>
              </a:rPr>
              <a:t>Citrine</a:t>
            </a:r>
            <a:endParaRPr lang="en-GB" sz="3600" dirty="0">
              <a:solidFill>
                <a:srgbClr val="FFFF00"/>
              </a:solidFill>
            </a:endParaRPr>
          </a:p>
        </p:txBody>
      </p:sp>
      <p:sp>
        <p:nvSpPr>
          <p:cNvPr id="12" name="TextBox 11">
            <a:extLst>
              <a:ext uri="{FF2B5EF4-FFF2-40B4-BE49-F238E27FC236}">
                <a16:creationId xmlns:a16="http://schemas.microsoft.com/office/drawing/2014/main" id="{BF0D6CE8-20FB-4CF0-A3F1-E83342ED611B}"/>
              </a:ext>
            </a:extLst>
          </p:cNvPr>
          <p:cNvSpPr txBox="1"/>
          <p:nvPr/>
        </p:nvSpPr>
        <p:spPr>
          <a:xfrm>
            <a:off x="8926378" y="5650185"/>
            <a:ext cx="1561646" cy="646331"/>
          </a:xfrm>
          <a:prstGeom prst="rect">
            <a:avLst/>
          </a:prstGeom>
          <a:noFill/>
        </p:spPr>
        <p:txBody>
          <a:bodyPr wrap="none" rtlCol="0">
            <a:spAutoFit/>
          </a:bodyPr>
          <a:lstStyle/>
          <a:p>
            <a:r>
              <a:rPr lang="en-GB" sz="3600" dirty="0" err="1">
                <a:solidFill>
                  <a:srgbClr val="00B050"/>
                </a:solidFill>
              </a:rPr>
              <a:t>Peridot</a:t>
            </a:r>
            <a:endParaRPr lang="en-GB" sz="3600" dirty="0">
              <a:solidFill>
                <a:srgbClr val="00B050"/>
              </a:solidFill>
            </a:endParaRPr>
          </a:p>
        </p:txBody>
      </p:sp>
      <p:pic>
        <p:nvPicPr>
          <p:cNvPr id="2" name="Picture 1"/>
          <p:cNvPicPr>
            <a:picLocks noChangeAspect="1"/>
          </p:cNvPicPr>
          <p:nvPr/>
        </p:nvPicPr>
        <p:blipFill>
          <a:blip r:embed="rId3"/>
          <a:stretch>
            <a:fillRect/>
          </a:stretch>
        </p:blipFill>
        <p:spPr>
          <a:xfrm>
            <a:off x="425918" y="2883044"/>
            <a:ext cx="1828800" cy="2505075"/>
          </a:xfrm>
          <a:prstGeom prst="rect">
            <a:avLst/>
          </a:prstGeom>
        </p:spPr>
      </p:pic>
      <p:pic>
        <p:nvPicPr>
          <p:cNvPr id="13" name="Picture 12"/>
          <p:cNvPicPr>
            <a:picLocks noChangeAspect="1"/>
          </p:cNvPicPr>
          <p:nvPr/>
        </p:nvPicPr>
        <p:blipFill>
          <a:blip r:embed="rId4"/>
          <a:stretch>
            <a:fillRect/>
          </a:stretch>
        </p:blipFill>
        <p:spPr>
          <a:xfrm>
            <a:off x="2809567" y="2890623"/>
            <a:ext cx="2134994" cy="2585017"/>
          </a:xfrm>
          <a:prstGeom prst="rect">
            <a:avLst/>
          </a:prstGeom>
        </p:spPr>
      </p:pic>
      <p:pic>
        <p:nvPicPr>
          <p:cNvPr id="15" name="Picture 14"/>
          <p:cNvPicPr>
            <a:picLocks noChangeAspect="1"/>
          </p:cNvPicPr>
          <p:nvPr/>
        </p:nvPicPr>
        <p:blipFill>
          <a:blip r:embed="rId5"/>
          <a:stretch>
            <a:fillRect/>
          </a:stretch>
        </p:blipFill>
        <p:spPr>
          <a:xfrm>
            <a:off x="5366407" y="2883044"/>
            <a:ext cx="2585017" cy="2585017"/>
          </a:xfrm>
          <a:prstGeom prst="rect">
            <a:avLst/>
          </a:prstGeom>
        </p:spPr>
      </p:pic>
      <p:pic>
        <p:nvPicPr>
          <p:cNvPr id="16" name="Picture 15"/>
          <p:cNvPicPr>
            <a:picLocks noChangeAspect="1"/>
          </p:cNvPicPr>
          <p:nvPr/>
        </p:nvPicPr>
        <p:blipFill>
          <a:blip r:embed="rId6"/>
          <a:stretch>
            <a:fillRect/>
          </a:stretch>
        </p:blipFill>
        <p:spPr>
          <a:xfrm>
            <a:off x="8651471" y="2883043"/>
            <a:ext cx="2063634" cy="2600179"/>
          </a:xfrm>
          <a:prstGeom prst="rect">
            <a:avLst/>
          </a:prstGeom>
        </p:spPr>
      </p:pic>
      <p:sp>
        <p:nvSpPr>
          <p:cNvPr id="17" name="Content Placeholder 2"/>
          <p:cNvSpPr txBox="1">
            <a:spLocks/>
          </p:cNvSpPr>
          <p:nvPr/>
        </p:nvSpPr>
        <p:spPr>
          <a:xfrm>
            <a:off x="532633" y="1247502"/>
            <a:ext cx="10394707" cy="115196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Aft>
                <a:spcPts val="800"/>
              </a:spcAft>
              <a:buNone/>
            </a:pPr>
            <a:r>
              <a:rPr lang="en-GB" sz="4000" cap="none" dirty="0">
                <a:ea typeface="Calibri" panose="020F0502020204030204" pitchFamily="34" charset="0"/>
                <a:cs typeface="Times New Roman" panose="02020603050405020304" pitchFamily="18" charset="0"/>
              </a:rPr>
              <a:t>Gemstones!</a:t>
            </a:r>
          </a:p>
        </p:txBody>
      </p:sp>
    </p:spTree>
    <p:extLst>
      <p:ext uri="{BB962C8B-B14F-4D97-AF65-F5344CB8AC3E}">
        <p14:creationId xmlns:p14="http://schemas.microsoft.com/office/powerpoint/2010/main" val="15063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2633" y="115525"/>
            <a:ext cx="10394707" cy="1151965"/>
          </a:xfrm>
        </p:spPr>
        <p:txBody>
          <a:bodyPr>
            <a:noAutofit/>
          </a:bodyPr>
          <a:lstStyle/>
          <a:p>
            <a:pPr marL="0" lvl="0" indent="0">
              <a:lnSpc>
                <a:spcPct val="107000"/>
              </a:lnSpc>
              <a:spcAft>
                <a:spcPts val="800"/>
              </a:spcAft>
              <a:buNone/>
            </a:pPr>
            <a:r>
              <a:rPr lang="en-GB" sz="4000" cap="none" dirty="0">
                <a:solidFill>
                  <a:srgbClr val="002060"/>
                </a:solidFill>
                <a:effectLst/>
                <a:ea typeface="Calibri" panose="020F0502020204030204" pitchFamily="34" charset="0"/>
                <a:cs typeface="Times New Roman" panose="02020603050405020304" pitchFamily="18" charset="0"/>
              </a:rPr>
              <a:t>Our new House names are…</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9" name="TextBox 8">
            <a:extLst>
              <a:ext uri="{FF2B5EF4-FFF2-40B4-BE49-F238E27FC236}">
                <a16:creationId xmlns:a16="http://schemas.microsoft.com/office/drawing/2014/main" id="{B5C65371-7F74-4278-A6A7-2B53C8C4F10A}"/>
              </a:ext>
            </a:extLst>
          </p:cNvPr>
          <p:cNvSpPr txBox="1"/>
          <p:nvPr/>
        </p:nvSpPr>
        <p:spPr>
          <a:xfrm>
            <a:off x="732138" y="5650185"/>
            <a:ext cx="1455848" cy="646331"/>
          </a:xfrm>
          <a:prstGeom prst="rect">
            <a:avLst/>
          </a:prstGeom>
          <a:noFill/>
        </p:spPr>
        <p:txBody>
          <a:bodyPr wrap="none" rtlCol="0">
            <a:spAutoFit/>
          </a:bodyPr>
          <a:lstStyle/>
          <a:p>
            <a:r>
              <a:rPr lang="en-GB" sz="3600" dirty="0">
                <a:solidFill>
                  <a:srgbClr val="FF0000"/>
                </a:solidFill>
              </a:rPr>
              <a:t>Garnet</a:t>
            </a:r>
          </a:p>
        </p:txBody>
      </p:sp>
      <p:pic>
        <p:nvPicPr>
          <p:cNvPr id="2" name="Picture 1"/>
          <p:cNvPicPr>
            <a:picLocks noChangeAspect="1"/>
          </p:cNvPicPr>
          <p:nvPr/>
        </p:nvPicPr>
        <p:blipFill>
          <a:blip r:embed="rId3"/>
          <a:stretch>
            <a:fillRect/>
          </a:stretch>
        </p:blipFill>
        <p:spPr>
          <a:xfrm>
            <a:off x="425918" y="2883044"/>
            <a:ext cx="1828800" cy="2505075"/>
          </a:xfrm>
          <a:prstGeom prst="rect">
            <a:avLst/>
          </a:prstGeom>
        </p:spPr>
      </p:pic>
      <p:sp>
        <p:nvSpPr>
          <p:cNvPr id="17" name="Content Placeholder 2"/>
          <p:cNvSpPr txBox="1">
            <a:spLocks/>
          </p:cNvSpPr>
          <p:nvPr/>
        </p:nvSpPr>
        <p:spPr>
          <a:xfrm>
            <a:off x="532633" y="1247502"/>
            <a:ext cx="10394707" cy="115196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Aft>
                <a:spcPts val="800"/>
              </a:spcAft>
              <a:buNone/>
            </a:pPr>
            <a:r>
              <a:rPr lang="en-GB" sz="4000" cap="none" dirty="0">
                <a:ea typeface="Calibri" panose="020F0502020204030204" pitchFamily="34" charset="0"/>
                <a:cs typeface="Times New Roman" panose="02020603050405020304" pitchFamily="18" charset="0"/>
              </a:rPr>
              <a:t>Gemstones!</a:t>
            </a:r>
          </a:p>
        </p:txBody>
      </p:sp>
      <p:sp>
        <p:nvSpPr>
          <p:cNvPr id="5" name="TextBox 4">
            <a:extLst>
              <a:ext uri="{FF2B5EF4-FFF2-40B4-BE49-F238E27FC236}">
                <a16:creationId xmlns:a16="http://schemas.microsoft.com/office/drawing/2014/main" id="{FF2AAC4C-7B76-457F-8445-F7FBE1CC3A44}"/>
              </a:ext>
            </a:extLst>
          </p:cNvPr>
          <p:cNvSpPr txBox="1"/>
          <p:nvPr/>
        </p:nvSpPr>
        <p:spPr>
          <a:xfrm>
            <a:off x="3229820" y="2012379"/>
            <a:ext cx="8309113" cy="3416320"/>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222222"/>
                </a:solidFill>
                <a:effectLst/>
                <a:latin typeface="Arial" panose="020B0604020202020204" pitchFamily="34" charset="0"/>
                <a:cs typeface="Arial" panose="020B0604020202020204" pitchFamily="34" charset="0"/>
              </a:rPr>
              <a:t>A </a:t>
            </a:r>
            <a:r>
              <a:rPr lang="en-GB" sz="2400" b="1" i="0" dirty="0">
                <a:solidFill>
                  <a:srgbClr val="222222"/>
                </a:solidFill>
                <a:effectLst/>
                <a:latin typeface="Arial" panose="020B0604020202020204" pitchFamily="34" charset="0"/>
                <a:cs typeface="Arial" panose="020B0604020202020204" pitchFamily="34" charset="0"/>
              </a:rPr>
              <a:t>garnet</a:t>
            </a:r>
            <a:r>
              <a:rPr lang="en-GB" sz="2400" b="0" i="0" dirty="0">
                <a:solidFill>
                  <a:srgbClr val="222222"/>
                </a:solidFill>
                <a:effectLst/>
                <a:latin typeface="Arial" panose="020B0604020202020204" pitchFamily="34" charset="0"/>
                <a:cs typeface="Arial" panose="020B0604020202020204" pitchFamily="34" charset="0"/>
              </a:rPr>
              <a:t> is kind of mineral that forms spectacular crystals. </a:t>
            </a:r>
          </a:p>
          <a:p>
            <a:pPr marL="342900" indent="-342900">
              <a:buFont typeface="Arial" panose="020B0604020202020204" pitchFamily="34" charset="0"/>
              <a:buChar char="•"/>
            </a:pPr>
            <a:r>
              <a:rPr lang="en-GB" sz="2400" b="0" i="0" dirty="0">
                <a:solidFill>
                  <a:srgbClr val="222222"/>
                </a:solidFill>
                <a:effectLst/>
                <a:latin typeface="Arial" panose="020B0604020202020204" pitchFamily="34" charset="0"/>
                <a:cs typeface="Arial" panose="020B0604020202020204" pitchFamily="34" charset="0"/>
              </a:rPr>
              <a:t>Their most common colour is red.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name "garnet" comes from the Latin </a:t>
            </a:r>
            <a:r>
              <a:rPr lang="en-GB" sz="2400" i="1" dirty="0" err="1">
                <a:latin typeface="Arial" panose="020B0604020202020204" pitchFamily="34" charset="0"/>
                <a:cs typeface="Arial" panose="020B0604020202020204" pitchFamily="34" charset="0"/>
              </a:rPr>
              <a:t>granatus</a:t>
            </a:r>
            <a:r>
              <a:rPr lang="en-GB" sz="2400" dirty="0">
                <a:latin typeface="Arial" panose="020B0604020202020204" pitchFamily="34" charset="0"/>
                <a:cs typeface="Arial" panose="020B0604020202020204" pitchFamily="34" charset="0"/>
              </a:rPr>
              <a:t>, possibly in reference to </a:t>
            </a:r>
            <a:r>
              <a:rPr lang="en-GB" sz="2400" i="1" dirty="0">
                <a:latin typeface="Arial" panose="020B0604020202020204" pitchFamily="34" charset="0"/>
                <a:cs typeface="Arial" panose="020B0604020202020204" pitchFamily="34" charset="0"/>
              </a:rPr>
              <a:t>malum </a:t>
            </a:r>
            <a:r>
              <a:rPr lang="en-GB" sz="2400" i="1" dirty="0" err="1">
                <a:latin typeface="Arial" panose="020B0604020202020204" pitchFamily="34" charset="0"/>
                <a:cs typeface="Arial" panose="020B0604020202020204" pitchFamily="34" charset="0"/>
              </a:rPr>
              <a:t>garanatum</a:t>
            </a:r>
            <a:r>
              <a:rPr lang="en-GB" sz="2400"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(pomegranate) a plant with red seeds similar in shape, size and colour to some garnet crystals.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Red garnet is associated with the heart, representing </a:t>
            </a:r>
            <a:r>
              <a:rPr lang="en-GB" sz="2400" b="1" dirty="0">
                <a:latin typeface="Arial" panose="020B0604020202020204" pitchFamily="34" charset="0"/>
                <a:cs typeface="Arial" panose="020B0604020202020204" pitchFamily="34" charset="0"/>
              </a:rPr>
              <a:t>kindness, friendship and honesty.</a:t>
            </a:r>
          </a:p>
        </p:txBody>
      </p:sp>
      <p:pic>
        <p:nvPicPr>
          <p:cNvPr id="6" name="Picture 5">
            <a:extLst>
              <a:ext uri="{FF2B5EF4-FFF2-40B4-BE49-F238E27FC236}">
                <a16:creationId xmlns:a16="http://schemas.microsoft.com/office/drawing/2014/main" id="{9B07C2F1-3653-454F-AAB0-8365585E44A3}"/>
              </a:ext>
            </a:extLst>
          </p:cNvPr>
          <p:cNvPicPr>
            <a:picLocks noChangeAspect="1"/>
          </p:cNvPicPr>
          <p:nvPr/>
        </p:nvPicPr>
        <p:blipFill>
          <a:blip r:embed="rId4"/>
          <a:stretch>
            <a:fillRect/>
          </a:stretch>
        </p:blipFill>
        <p:spPr>
          <a:xfrm>
            <a:off x="8216340" y="281538"/>
            <a:ext cx="1484681" cy="1712001"/>
          </a:xfrm>
          <a:prstGeom prst="rect">
            <a:avLst/>
          </a:prstGeom>
        </p:spPr>
      </p:pic>
    </p:spTree>
    <p:extLst>
      <p:ext uri="{BB962C8B-B14F-4D97-AF65-F5344CB8AC3E}">
        <p14:creationId xmlns:p14="http://schemas.microsoft.com/office/powerpoint/2010/main" val="153980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2633" y="115525"/>
            <a:ext cx="10394707" cy="1151965"/>
          </a:xfrm>
        </p:spPr>
        <p:txBody>
          <a:bodyPr>
            <a:noAutofit/>
          </a:bodyPr>
          <a:lstStyle/>
          <a:p>
            <a:pPr marL="0" lvl="0" indent="0">
              <a:lnSpc>
                <a:spcPct val="107000"/>
              </a:lnSpc>
              <a:spcAft>
                <a:spcPts val="800"/>
              </a:spcAft>
              <a:buNone/>
            </a:pPr>
            <a:r>
              <a:rPr lang="en-GB" sz="4000" cap="none" dirty="0">
                <a:solidFill>
                  <a:srgbClr val="002060"/>
                </a:solidFill>
                <a:effectLst/>
                <a:ea typeface="Calibri" panose="020F0502020204030204" pitchFamily="34" charset="0"/>
                <a:cs typeface="Times New Roman" panose="02020603050405020304" pitchFamily="18" charset="0"/>
              </a:rPr>
              <a:t>Our new House names are…</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10" name="TextBox 9">
            <a:extLst>
              <a:ext uri="{FF2B5EF4-FFF2-40B4-BE49-F238E27FC236}">
                <a16:creationId xmlns:a16="http://schemas.microsoft.com/office/drawing/2014/main" id="{A258753A-BD22-4501-81AC-C10A16FCF40E}"/>
              </a:ext>
            </a:extLst>
          </p:cNvPr>
          <p:cNvSpPr txBox="1"/>
          <p:nvPr/>
        </p:nvSpPr>
        <p:spPr>
          <a:xfrm>
            <a:off x="843548" y="5651918"/>
            <a:ext cx="1266693" cy="646331"/>
          </a:xfrm>
          <a:prstGeom prst="rect">
            <a:avLst/>
          </a:prstGeom>
          <a:noFill/>
        </p:spPr>
        <p:txBody>
          <a:bodyPr wrap="none" rtlCol="0">
            <a:spAutoFit/>
          </a:bodyPr>
          <a:lstStyle/>
          <a:p>
            <a:r>
              <a:rPr lang="en-GB" sz="3600" dirty="0">
                <a:solidFill>
                  <a:srgbClr val="00B0F0"/>
                </a:solidFill>
              </a:rPr>
              <a:t>Topaz</a:t>
            </a:r>
          </a:p>
        </p:txBody>
      </p:sp>
      <p:pic>
        <p:nvPicPr>
          <p:cNvPr id="13" name="Picture 12"/>
          <p:cNvPicPr>
            <a:picLocks noChangeAspect="1"/>
          </p:cNvPicPr>
          <p:nvPr/>
        </p:nvPicPr>
        <p:blipFill>
          <a:blip r:embed="rId3"/>
          <a:stretch>
            <a:fillRect/>
          </a:stretch>
        </p:blipFill>
        <p:spPr>
          <a:xfrm>
            <a:off x="409398" y="2883043"/>
            <a:ext cx="2134994" cy="2585017"/>
          </a:xfrm>
          <a:prstGeom prst="rect">
            <a:avLst/>
          </a:prstGeom>
        </p:spPr>
      </p:pic>
      <p:sp>
        <p:nvSpPr>
          <p:cNvPr id="17" name="Content Placeholder 2"/>
          <p:cNvSpPr txBox="1">
            <a:spLocks/>
          </p:cNvSpPr>
          <p:nvPr/>
        </p:nvSpPr>
        <p:spPr>
          <a:xfrm>
            <a:off x="532633" y="1247502"/>
            <a:ext cx="10394707" cy="115196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Aft>
                <a:spcPts val="800"/>
              </a:spcAft>
              <a:buNone/>
            </a:pPr>
            <a:r>
              <a:rPr lang="en-GB" sz="4000" cap="none" dirty="0">
                <a:ea typeface="Calibri" panose="020F0502020204030204" pitchFamily="34" charset="0"/>
                <a:cs typeface="Times New Roman" panose="02020603050405020304" pitchFamily="18" charset="0"/>
              </a:rPr>
              <a:t>Gemstones!</a:t>
            </a:r>
          </a:p>
        </p:txBody>
      </p:sp>
      <p:sp>
        <p:nvSpPr>
          <p:cNvPr id="14" name="TextBox 13">
            <a:extLst>
              <a:ext uri="{FF2B5EF4-FFF2-40B4-BE49-F238E27FC236}">
                <a16:creationId xmlns:a16="http://schemas.microsoft.com/office/drawing/2014/main" id="{74036740-ED7D-48BC-A069-F03CC87268D2}"/>
              </a:ext>
            </a:extLst>
          </p:cNvPr>
          <p:cNvSpPr txBox="1"/>
          <p:nvPr/>
        </p:nvSpPr>
        <p:spPr>
          <a:xfrm>
            <a:off x="3229820" y="1824846"/>
            <a:ext cx="8309113" cy="3785652"/>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222222"/>
                </a:solidFill>
                <a:effectLst/>
                <a:latin typeface="Arial" panose="020B0604020202020204" pitchFamily="34" charset="0"/>
                <a:cs typeface="Arial" panose="020B0604020202020204" pitchFamily="34" charset="0"/>
              </a:rPr>
              <a:t>Topaz is one of the hardest naturally occurring minerals.</a:t>
            </a:r>
          </a:p>
          <a:p>
            <a:pPr marL="342900" indent="-342900">
              <a:buFont typeface="Arial" panose="020B0604020202020204" pitchFamily="34" charset="0"/>
              <a:buChar char="•"/>
            </a:pPr>
            <a:endParaRPr lang="en-GB" sz="2400" b="0" i="0" dirty="0">
              <a:solidFill>
                <a:srgbClr val="222222"/>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i="0" dirty="0">
                <a:solidFill>
                  <a:srgbClr val="222222"/>
                </a:solidFill>
                <a:effectLst/>
                <a:latin typeface="Arial" panose="020B0604020202020204" pitchFamily="34" charset="0"/>
                <a:cs typeface="Arial" panose="020B0604020202020204" pitchFamily="34" charset="0"/>
              </a:rPr>
              <a:t> It occurs in many places in the world.</a:t>
            </a:r>
          </a:p>
          <a:p>
            <a:pPr marL="342900" indent="-342900">
              <a:buFont typeface="Arial" panose="020B0604020202020204" pitchFamily="34" charset="0"/>
              <a:buChar char="•"/>
            </a:pPr>
            <a:endParaRPr lang="en-GB" sz="2400" b="0" i="0" dirty="0">
              <a:solidFill>
                <a:srgbClr val="222222"/>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22222"/>
                </a:solidFill>
                <a:latin typeface="Arial" panose="020B0604020202020204" pitchFamily="34" charset="0"/>
                <a:cs typeface="Arial" panose="020B0604020202020204" pitchFamily="34" charset="0"/>
              </a:rPr>
              <a:t>It comes in different colours but blue is the most popular for jewellery making.</a:t>
            </a:r>
          </a:p>
          <a:p>
            <a:pPr marL="342900" indent="-342900">
              <a:buFont typeface="Arial" panose="020B0604020202020204" pitchFamily="34" charset="0"/>
              <a:buChar char="•"/>
            </a:pPr>
            <a:endParaRPr lang="en-GB" sz="2400" dirty="0">
              <a:solidFill>
                <a:srgbClr val="22222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i="0" dirty="0">
                <a:solidFill>
                  <a:srgbClr val="222222"/>
                </a:solidFill>
                <a:effectLst/>
                <a:latin typeface="Arial" panose="020B0604020202020204" pitchFamily="34" charset="0"/>
                <a:cs typeface="Arial" panose="020B0604020202020204" pitchFamily="34" charset="0"/>
              </a:rPr>
              <a:t>Blue Topaz is associated with </a:t>
            </a:r>
            <a:r>
              <a:rPr lang="en-GB" sz="2400" b="1" i="0" dirty="0">
                <a:solidFill>
                  <a:srgbClr val="222222"/>
                </a:solidFill>
                <a:effectLst/>
                <a:latin typeface="Arial" panose="020B0604020202020204" pitchFamily="34" charset="0"/>
                <a:cs typeface="Arial" panose="020B0604020202020204" pitchFamily="34" charset="0"/>
              </a:rPr>
              <a:t>wisdom, communication, and success.  </a:t>
            </a:r>
          </a:p>
          <a:p>
            <a:pPr marL="342900" indent="-342900">
              <a:buFont typeface="Arial" panose="020B0604020202020204" pitchFamily="34" charset="0"/>
              <a:buChar char="•"/>
            </a:pPr>
            <a:r>
              <a:rPr lang="en-GB" sz="2400" b="1" i="0" dirty="0">
                <a:solidFill>
                  <a:srgbClr val="FF0000"/>
                </a:solidFill>
                <a:effectLst/>
                <a:latin typeface="Arial" panose="020B0604020202020204" pitchFamily="34" charset="0"/>
                <a:cs typeface="Arial" panose="020B0604020202020204" pitchFamily="34" charset="0"/>
              </a:rPr>
              <a:t>Which of our school values does this relate to? </a:t>
            </a:r>
            <a:endParaRPr lang="en-GB"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0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animEffect transition="in" filter="fade">
                                      <p:cBhvr>
                                        <p:cTn id="2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18" y="254110"/>
            <a:ext cx="10396882" cy="1151965"/>
          </a:xfrm>
        </p:spPr>
        <p:txBody>
          <a:bodyPr/>
          <a:lstStyle/>
          <a:p>
            <a:r>
              <a:rPr lang="en-GB" dirty="0">
                <a:solidFill>
                  <a:srgbClr val="002060"/>
                </a:solidFill>
              </a:rPr>
              <a:t>Our mission</a:t>
            </a:r>
          </a:p>
        </p:txBody>
      </p:sp>
      <p:sp>
        <p:nvSpPr>
          <p:cNvPr id="3" name="Content Placeholder 2"/>
          <p:cNvSpPr>
            <a:spLocks noGrp="1"/>
          </p:cNvSpPr>
          <p:nvPr>
            <p:ph sz="quarter" idx="13"/>
          </p:nvPr>
        </p:nvSpPr>
        <p:spPr>
          <a:xfrm>
            <a:off x="462893" y="1922720"/>
            <a:ext cx="10394707" cy="3311189"/>
          </a:xfrm>
        </p:spPr>
        <p:txBody>
          <a:bodyPr>
            <a:noAutofit/>
          </a:bodyPr>
          <a:lstStyle/>
          <a:p>
            <a:pPr marL="0" indent="0">
              <a:buNone/>
            </a:pPr>
            <a:r>
              <a:rPr lang="en-GB" sz="4000" cap="none" dirty="0">
                <a:latin typeface="+mj-lt"/>
              </a:rPr>
              <a:t>We want ….</a:t>
            </a:r>
          </a:p>
          <a:p>
            <a:pPr marL="0" indent="0">
              <a:buNone/>
            </a:pPr>
            <a:r>
              <a:rPr lang="en-GB" sz="4000" cap="none" dirty="0">
                <a:latin typeface="+mj-lt"/>
              </a:rPr>
              <a:t>every child in the school to feel </a:t>
            </a:r>
            <a:r>
              <a:rPr lang="en-GB" sz="4000" u="sng" cap="none" dirty="0">
                <a:solidFill>
                  <a:srgbClr val="FF0000"/>
                </a:solidFill>
                <a:latin typeface="+mj-lt"/>
              </a:rPr>
              <a:t>welcome</a:t>
            </a:r>
            <a:r>
              <a:rPr lang="en-GB" sz="4000" u="sng" cap="none" dirty="0">
                <a:latin typeface="+mj-lt"/>
              </a:rPr>
              <a:t> </a:t>
            </a:r>
            <a:r>
              <a:rPr lang="en-GB" sz="4000" cap="none" dirty="0">
                <a:latin typeface="+mj-lt"/>
              </a:rPr>
              <a:t>and   </a:t>
            </a:r>
            <a:r>
              <a:rPr lang="en-GB" sz="4000" u="sng" cap="none" dirty="0">
                <a:solidFill>
                  <a:srgbClr val="FF0000"/>
                </a:solidFill>
                <a:latin typeface="+mj-lt"/>
              </a:rPr>
              <a:t>happy</a:t>
            </a:r>
            <a:r>
              <a:rPr lang="en-GB" sz="4000" u="sng" cap="none" dirty="0">
                <a:latin typeface="+mj-lt"/>
              </a:rPr>
              <a:t> </a:t>
            </a:r>
            <a:r>
              <a:rPr lang="en-GB" sz="4000" cap="none" dirty="0">
                <a:latin typeface="+mj-lt"/>
              </a:rPr>
              <a:t>here, and know that </a:t>
            </a:r>
            <a:r>
              <a:rPr lang="en-GB" sz="4000" u="sng" cap="none" dirty="0">
                <a:solidFill>
                  <a:srgbClr val="FF0000"/>
                </a:solidFill>
                <a:latin typeface="+mj-lt"/>
              </a:rPr>
              <a:t>e</a:t>
            </a:r>
            <a:r>
              <a:rPr lang="en-GB" sz="4000" u="sng" cap="none" dirty="0">
                <a:solidFill>
                  <a:srgbClr val="FFC000"/>
                </a:solidFill>
                <a:latin typeface="+mj-lt"/>
              </a:rPr>
              <a:t>v</a:t>
            </a:r>
            <a:r>
              <a:rPr lang="en-GB" sz="4000" u="sng" cap="none" dirty="0">
                <a:solidFill>
                  <a:srgbClr val="00B050"/>
                </a:solidFill>
                <a:latin typeface="+mj-lt"/>
              </a:rPr>
              <a:t>e</a:t>
            </a:r>
            <a:r>
              <a:rPr lang="en-GB" sz="4000" u="sng" cap="none" dirty="0">
                <a:solidFill>
                  <a:srgbClr val="0070C0"/>
                </a:solidFill>
                <a:latin typeface="+mj-lt"/>
              </a:rPr>
              <a:t>r</a:t>
            </a:r>
            <a:r>
              <a:rPr lang="en-GB" sz="4000" u="sng" cap="none" dirty="0">
                <a:solidFill>
                  <a:srgbClr val="7030A0"/>
                </a:solidFill>
                <a:latin typeface="+mj-lt"/>
              </a:rPr>
              <a:t>y</a:t>
            </a:r>
            <a:r>
              <a:rPr lang="en-GB" sz="4000" u="sng" cap="none" dirty="0">
                <a:solidFill>
                  <a:srgbClr val="FF0000"/>
                </a:solidFill>
                <a:latin typeface="+mj-lt"/>
              </a:rPr>
              <a:t>o</a:t>
            </a:r>
            <a:r>
              <a:rPr lang="en-GB" sz="4000" u="sng" cap="none" dirty="0">
                <a:solidFill>
                  <a:srgbClr val="FFC000"/>
                </a:solidFill>
                <a:latin typeface="+mj-lt"/>
              </a:rPr>
              <a:t>n</a:t>
            </a:r>
            <a:r>
              <a:rPr lang="en-GB" sz="4000" u="sng" cap="none" dirty="0">
                <a:solidFill>
                  <a:srgbClr val="00B050"/>
                </a:solidFill>
                <a:latin typeface="+mj-lt"/>
              </a:rPr>
              <a:t>e</a:t>
            </a:r>
            <a:r>
              <a:rPr lang="en-GB" sz="4000" cap="none" dirty="0">
                <a:latin typeface="+mj-lt"/>
              </a:rPr>
              <a:t> can </a:t>
            </a:r>
            <a:r>
              <a:rPr lang="en-GB" sz="4000" u="sng" cap="none" dirty="0">
                <a:solidFill>
                  <a:srgbClr val="0070C0"/>
                </a:solidFill>
                <a:latin typeface="+mj-lt"/>
              </a:rPr>
              <a:t>be the best that they can be. </a:t>
            </a:r>
          </a:p>
        </p:txBody>
      </p:sp>
      <p:pic>
        <p:nvPicPr>
          <p:cNvPr id="4" name="Picture 3"/>
          <p:cNvPicPr>
            <a:picLocks noChangeAspect="1"/>
          </p:cNvPicPr>
          <p:nvPr/>
        </p:nvPicPr>
        <p:blipFill>
          <a:blip r:embed="rId2"/>
          <a:stretch>
            <a:fillRect/>
          </a:stretch>
        </p:blipFill>
        <p:spPr>
          <a:xfrm rot="266738">
            <a:off x="9218069" y="203260"/>
            <a:ext cx="2066716" cy="2145109"/>
          </a:xfrm>
          <a:prstGeom prst="rect">
            <a:avLst/>
          </a:prstGeom>
        </p:spPr>
      </p:pic>
      <p:pic>
        <p:nvPicPr>
          <p:cNvPr id="5" name="Picture 4">
            <a:extLst>
              <a:ext uri="{FF2B5EF4-FFF2-40B4-BE49-F238E27FC236}">
                <a16:creationId xmlns:a16="http://schemas.microsoft.com/office/drawing/2014/main" id="{3B95AE02-7438-4CA7-910D-D36D4A38E014}"/>
              </a:ext>
            </a:extLst>
          </p:cNvPr>
          <p:cNvPicPr>
            <a:picLocks noChangeAspect="1"/>
          </p:cNvPicPr>
          <p:nvPr/>
        </p:nvPicPr>
        <p:blipFill>
          <a:blip r:embed="rId3"/>
          <a:stretch>
            <a:fillRect/>
          </a:stretch>
        </p:blipFill>
        <p:spPr>
          <a:xfrm>
            <a:off x="6752075" y="287798"/>
            <a:ext cx="1844295" cy="1976031"/>
          </a:xfrm>
          <a:prstGeom prst="rect">
            <a:avLst/>
          </a:prstGeom>
        </p:spPr>
      </p:pic>
    </p:spTree>
    <p:extLst>
      <p:ext uri="{BB962C8B-B14F-4D97-AF65-F5344CB8AC3E}">
        <p14:creationId xmlns:p14="http://schemas.microsoft.com/office/powerpoint/2010/main" val="336426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2633" y="115525"/>
            <a:ext cx="10394707" cy="1151965"/>
          </a:xfrm>
        </p:spPr>
        <p:txBody>
          <a:bodyPr>
            <a:noAutofit/>
          </a:bodyPr>
          <a:lstStyle/>
          <a:p>
            <a:pPr marL="0" lvl="0" indent="0">
              <a:lnSpc>
                <a:spcPct val="107000"/>
              </a:lnSpc>
              <a:spcAft>
                <a:spcPts val="800"/>
              </a:spcAft>
              <a:buNone/>
            </a:pPr>
            <a:r>
              <a:rPr lang="en-GB" sz="4000" cap="none" dirty="0">
                <a:solidFill>
                  <a:srgbClr val="002060"/>
                </a:solidFill>
                <a:effectLst/>
                <a:ea typeface="Calibri" panose="020F0502020204030204" pitchFamily="34" charset="0"/>
                <a:cs typeface="Times New Roman" panose="02020603050405020304" pitchFamily="18" charset="0"/>
              </a:rPr>
              <a:t>Our new House names are…</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11" name="TextBox 10">
            <a:extLst>
              <a:ext uri="{FF2B5EF4-FFF2-40B4-BE49-F238E27FC236}">
                <a16:creationId xmlns:a16="http://schemas.microsoft.com/office/drawing/2014/main" id="{5ADC8B12-A20A-4008-9EB0-EDE850B4428D}"/>
              </a:ext>
            </a:extLst>
          </p:cNvPr>
          <p:cNvSpPr txBox="1"/>
          <p:nvPr/>
        </p:nvSpPr>
        <p:spPr>
          <a:xfrm>
            <a:off x="965633" y="5666600"/>
            <a:ext cx="1476686" cy="646331"/>
          </a:xfrm>
          <a:prstGeom prst="rect">
            <a:avLst/>
          </a:prstGeom>
          <a:noFill/>
        </p:spPr>
        <p:txBody>
          <a:bodyPr wrap="none" rtlCol="0">
            <a:spAutoFit/>
          </a:bodyPr>
          <a:lstStyle/>
          <a:p>
            <a:r>
              <a:rPr lang="en-GB" sz="3600" dirty="0" err="1">
                <a:solidFill>
                  <a:srgbClr val="FFFF00"/>
                </a:solidFill>
              </a:rPr>
              <a:t>Citrine</a:t>
            </a:r>
            <a:endParaRPr lang="en-GB" sz="3600" dirty="0">
              <a:solidFill>
                <a:srgbClr val="FFFF00"/>
              </a:solidFill>
            </a:endParaRPr>
          </a:p>
        </p:txBody>
      </p:sp>
      <p:pic>
        <p:nvPicPr>
          <p:cNvPr id="15" name="Picture 14"/>
          <p:cNvPicPr>
            <a:picLocks noChangeAspect="1"/>
          </p:cNvPicPr>
          <p:nvPr/>
        </p:nvPicPr>
        <p:blipFill>
          <a:blip r:embed="rId3"/>
          <a:stretch>
            <a:fillRect/>
          </a:stretch>
        </p:blipFill>
        <p:spPr>
          <a:xfrm>
            <a:off x="357085" y="2740525"/>
            <a:ext cx="2585017" cy="2585017"/>
          </a:xfrm>
          <a:prstGeom prst="rect">
            <a:avLst/>
          </a:prstGeom>
        </p:spPr>
      </p:pic>
      <p:sp>
        <p:nvSpPr>
          <p:cNvPr id="17" name="Content Placeholder 2"/>
          <p:cNvSpPr txBox="1">
            <a:spLocks/>
          </p:cNvSpPr>
          <p:nvPr/>
        </p:nvSpPr>
        <p:spPr>
          <a:xfrm>
            <a:off x="532633" y="1247502"/>
            <a:ext cx="10394707" cy="115196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Aft>
                <a:spcPts val="800"/>
              </a:spcAft>
              <a:buNone/>
            </a:pPr>
            <a:r>
              <a:rPr lang="en-GB" sz="4000" cap="none" dirty="0">
                <a:ea typeface="Calibri" panose="020F0502020204030204" pitchFamily="34" charset="0"/>
                <a:cs typeface="Times New Roman" panose="02020603050405020304" pitchFamily="18" charset="0"/>
              </a:rPr>
              <a:t>Gemstones!</a:t>
            </a:r>
          </a:p>
        </p:txBody>
      </p:sp>
      <p:sp>
        <p:nvSpPr>
          <p:cNvPr id="5" name="TextBox 4">
            <a:extLst>
              <a:ext uri="{FF2B5EF4-FFF2-40B4-BE49-F238E27FC236}">
                <a16:creationId xmlns:a16="http://schemas.microsoft.com/office/drawing/2014/main" id="{05139757-93E9-4115-A247-BD6D7BE4BCB6}"/>
              </a:ext>
            </a:extLst>
          </p:cNvPr>
          <p:cNvSpPr txBox="1"/>
          <p:nvPr/>
        </p:nvSpPr>
        <p:spPr>
          <a:xfrm>
            <a:off x="3286540" y="1511616"/>
            <a:ext cx="8110330" cy="3816429"/>
          </a:xfrm>
          <a:prstGeom prst="rect">
            <a:avLst/>
          </a:prstGeom>
          <a:noFill/>
        </p:spPr>
        <p:txBody>
          <a:bodyPr wrap="square" rtlCol="0">
            <a:spAutoFit/>
          </a:bodyPr>
          <a:lstStyle/>
          <a:p>
            <a:pPr marL="342900" indent="-342900">
              <a:buFont typeface="Arial" panose="020B0604020202020204" pitchFamily="34" charset="0"/>
              <a:buChar char="•"/>
            </a:pPr>
            <a:r>
              <a:rPr lang="en-GB" sz="2200" dirty="0" err="1">
                <a:latin typeface="Arial" panose="020B0604020202020204" pitchFamily="34" charset="0"/>
                <a:cs typeface="Arial" panose="020B0604020202020204" pitchFamily="34" charset="0"/>
              </a:rPr>
              <a:t>Citrine</a:t>
            </a:r>
            <a:r>
              <a:rPr lang="en-GB" sz="2200" dirty="0">
                <a:latin typeface="Arial" panose="020B0604020202020204" pitchFamily="34" charset="0"/>
                <a:cs typeface="Arial" panose="020B0604020202020204" pitchFamily="34" charset="0"/>
              </a:rPr>
              <a:t> is a yellow quartz stone.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Appreciation for the crystal goes back to at least 300 and 150 BC in ancient Greece and has carried on throughout the ages.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17th-century Scottish men used </a:t>
            </a:r>
            <a:r>
              <a:rPr lang="en-GB" sz="2200" dirty="0" err="1">
                <a:latin typeface="Arial" panose="020B0604020202020204" pitchFamily="34" charset="0"/>
                <a:cs typeface="Arial" panose="020B0604020202020204" pitchFamily="34" charset="0"/>
              </a:rPr>
              <a:t>citrine</a:t>
            </a:r>
            <a:r>
              <a:rPr lang="en-GB" sz="2200" dirty="0">
                <a:latin typeface="Arial" panose="020B0604020202020204" pitchFamily="34" charset="0"/>
                <a:cs typeface="Arial" panose="020B0604020202020204" pitchFamily="34" charset="0"/>
              </a:rPr>
              <a:t> to decorate their weapons.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Victorians and 1920s socialites also wore elaborate </a:t>
            </a:r>
            <a:r>
              <a:rPr lang="en-GB" sz="2200" dirty="0" err="1">
                <a:latin typeface="Arial" panose="020B0604020202020204" pitchFamily="34" charset="0"/>
                <a:cs typeface="Arial" panose="020B0604020202020204" pitchFamily="34" charset="0"/>
              </a:rPr>
              <a:t>citrine</a:t>
            </a:r>
            <a:r>
              <a:rPr lang="en-GB" sz="2200" dirty="0">
                <a:latin typeface="Arial" panose="020B0604020202020204" pitchFamily="34" charset="0"/>
                <a:cs typeface="Arial" panose="020B0604020202020204" pitchFamily="34" charset="0"/>
              </a:rPr>
              <a:t> jewellery.</a:t>
            </a:r>
          </a:p>
          <a:p>
            <a:pPr marL="342900" indent="-342900">
              <a:buFont typeface="Arial" panose="020B0604020202020204" pitchFamily="34" charset="0"/>
              <a:buChar char="•"/>
            </a:pPr>
            <a:r>
              <a:rPr lang="en-GB" sz="2200" dirty="0" err="1">
                <a:latin typeface="Arial" panose="020B0604020202020204" pitchFamily="34" charset="0"/>
                <a:cs typeface="Arial" panose="020B0604020202020204" pitchFamily="34" charset="0"/>
              </a:rPr>
              <a:t>Citrine</a:t>
            </a:r>
            <a:r>
              <a:rPr lang="en-GB" sz="2200" dirty="0">
                <a:latin typeface="Arial" panose="020B0604020202020204" pitchFamily="34" charset="0"/>
                <a:cs typeface="Arial" panose="020B0604020202020204" pitchFamily="34" charset="0"/>
              </a:rPr>
              <a:t> promotes </a:t>
            </a:r>
            <a:r>
              <a:rPr lang="en-GB" sz="2200" b="1" dirty="0">
                <a:latin typeface="Arial" panose="020B0604020202020204" pitchFamily="34" charset="0"/>
                <a:cs typeface="Arial" panose="020B0604020202020204" pitchFamily="34" charset="0"/>
              </a:rPr>
              <a:t>motivation, activates creativity and encourages self-expression. </a:t>
            </a:r>
          </a:p>
          <a:p>
            <a:pPr marL="342900" indent="-342900">
              <a:buFont typeface="Arial" panose="020B0604020202020204" pitchFamily="34" charset="0"/>
              <a:buChar char="•"/>
            </a:pPr>
            <a:r>
              <a:rPr lang="en-GB" sz="2200" b="1" dirty="0">
                <a:solidFill>
                  <a:srgbClr val="FF0000"/>
                </a:solidFill>
                <a:latin typeface="Arial" panose="020B0604020202020204" pitchFamily="34" charset="0"/>
                <a:cs typeface="Arial" panose="020B0604020202020204" pitchFamily="34" charset="0"/>
              </a:rPr>
              <a:t>Which of our school values does this relate to?</a:t>
            </a:r>
          </a:p>
        </p:txBody>
      </p:sp>
    </p:spTree>
    <p:extLst>
      <p:ext uri="{BB962C8B-B14F-4D97-AF65-F5344CB8AC3E}">
        <p14:creationId xmlns:p14="http://schemas.microsoft.com/office/powerpoint/2010/main" val="37841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2633" y="115525"/>
            <a:ext cx="10394707" cy="1151965"/>
          </a:xfrm>
        </p:spPr>
        <p:txBody>
          <a:bodyPr>
            <a:noAutofit/>
          </a:bodyPr>
          <a:lstStyle/>
          <a:p>
            <a:pPr marL="0" lvl="0" indent="0">
              <a:lnSpc>
                <a:spcPct val="107000"/>
              </a:lnSpc>
              <a:spcAft>
                <a:spcPts val="800"/>
              </a:spcAft>
              <a:buNone/>
            </a:pPr>
            <a:r>
              <a:rPr lang="en-GB" sz="4000" cap="none" dirty="0">
                <a:solidFill>
                  <a:srgbClr val="002060"/>
                </a:solidFill>
                <a:effectLst/>
                <a:ea typeface="Calibri" panose="020F0502020204030204" pitchFamily="34" charset="0"/>
                <a:cs typeface="Times New Roman" panose="02020603050405020304" pitchFamily="18" charset="0"/>
              </a:rPr>
              <a:t>Our new House names are…</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12" name="TextBox 11">
            <a:extLst>
              <a:ext uri="{FF2B5EF4-FFF2-40B4-BE49-F238E27FC236}">
                <a16:creationId xmlns:a16="http://schemas.microsoft.com/office/drawing/2014/main" id="{BF0D6CE8-20FB-4CF0-A3F1-E83342ED611B}"/>
              </a:ext>
            </a:extLst>
          </p:cNvPr>
          <p:cNvSpPr txBox="1"/>
          <p:nvPr/>
        </p:nvSpPr>
        <p:spPr>
          <a:xfrm>
            <a:off x="783627" y="5716446"/>
            <a:ext cx="1561646" cy="646331"/>
          </a:xfrm>
          <a:prstGeom prst="rect">
            <a:avLst/>
          </a:prstGeom>
          <a:noFill/>
        </p:spPr>
        <p:txBody>
          <a:bodyPr wrap="none" rtlCol="0">
            <a:spAutoFit/>
          </a:bodyPr>
          <a:lstStyle/>
          <a:p>
            <a:r>
              <a:rPr lang="en-GB" sz="3600" dirty="0" err="1">
                <a:solidFill>
                  <a:srgbClr val="00B050"/>
                </a:solidFill>
              </a:rPr>
              <a:t>Peridot</a:t>
            </a:r>
            <a:endParaRPr lang="en-GB" sz="3600" dirty="0">
              <a:solidFill>
                <a:srgbClr val="00B050"/>
              </a:solidFill>
            </a:endParaRPr>
          </a:p>
        </p:txBody>
      </p:sp>
      <p:pic>
        <p:nvPicPr>
          <p:cNvPr id="16" name="Picture 15"/>
          <p:cNvPicPr>
            <a:picLocks noChangeAspect="1"/>
          </p:cNvPicPr>
          <p:nvPr/>
        </p:nvPicPr>
        <p:blipFill>
          <a:blip r:embed="rId3"/>
          <a:stretch>
            <a:fillRect/>
          </a:stretch>
        </p:blipFill>
        <p:spPr>
          <a:xfrm>
            <a:off x="532633" y="2843286"/>
            <a:ext cx="2063634" cy="2600179"/>
          </a:xfrm>
          <a:prstGeom prst="rect">
            <a:avLst/>
          </a:prstGeom>
        </p:spPr>
      </p:pic>
      <p:sp>
        <p:nvSpPr>
          <p:cNvPr id="17" name="Content Placeholder 2"/>
          <p:cNvSpPr txBox="1">
            <a:spLocks/>
          </p:cNvSpPr>
          <p:nvPr/>
        </p:nvSpPr>
        <p:spPr>
          <a:xfrm>
            <a:off x="532633" y="1247502"/>
            <a:ext cx="10394707" cy="1151965"/>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Aft>
                <a:spcPts val="800"/>
              </a:spcAft>
              <a:buNone/>
            </a:pPr>
            <a:r>
              <a:rPr lang="en-GB" sz="4000" cap="none" dirty="0">
                <a:ea typeface="Calibri" panose="020F0502020204030204" pitchFamily="34" charset="0"/>
                <a:cs typeface="Times New Roman" panose="02020603050405020304" pitchFamily="18" charset="0"/>
              </a:rPr>
              <a:t>Gemstones!</a:t>
            </a:r>
          </a:p>
        </p:txBody>
      </p:sp>
      <p:sp>
        <p:nvSpPr>
          <p:cNvPr id="5" name="TextBox 4">
            <a:extLst>
              <a:ext uri="{FF2B5EF4-FFF2-40B4-BE49-F238E27FC236}">
                <a16:creationId xmlns:a16="http://schemas.microsoft.com/office/drawing/2014/main" id="{80D6877B-2DB0-4932-AAD8-1DD7F2179A41}"/>
              </a:ext>
            </a:extLst>
          </p:cNvPr>
          <p:cNvSpPr txBox="1"/>
          <p:nvPr/>
        </p:nvSpPr>
        <p:spPr>
          <a:xfrm>
            <a:off x="3070794" y="1657813"/>
            <a:ext cx="8468139"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Peridot (pronounced "pair-uh-dot" or "pair-uh-doe") is one of the few gemstones that comes in only one colour.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name of the gemstone is believed to come from either the Arabic word </a:t>
            </a:r>
            <a:r>
              <a:rPr lang="en-GB" sz="2400" dirty="0" err="1">
                <a:latin typeface="Arial" panose="020B0604020202020204" pitchFamily="34" charset="0"/>
                <a:cs typeface="Arial" panose="020B0604020202020204" pitchFamily="34" charset="0"/>
              </a:rPr>
              <a:t>faridat</a:t>
            </a:r>
            <a:r>
              <a:rPr lang="en-GB" sz="2400" dirty="0">
                <a:latin typeface="Arial" panose="020B0604020202020204" pitchFamily="34" charset="0"/>
                <a:cs typeface="Arial" panose="020B0604020202020204" pitchFamily="34" charset="0"/>
              </a:rPr>
              <a:t> meaning "gem" or the French word </a:t>
            </a:r>
            <a:r>
              <a:rPr lang="en-GB" sz="2400" dirty="0" err="1">
                <a:latin typeface="Arial" panose="020B0604020202020204" pitchFamily="34" charset="0"/>
                <a:cs typeface="Arial" panose="020B0604020202020204" pitchFamily="34" charset="0"/>
              </a:rPr>
              <a:t>peritot</a:t>
            </a:r>
            <a:r>
              <a:rPr lang="en-GB" sz="2400" dirty="0">
                <a:latin typeface="Arial" panose="020B0604020202020204" pitchFamily="34" charset="0"/>
                <a:cs typeface="Arial" panose="020B0604020202020204" pitchFamily="34" charset="0"/>
              </a:rPr>
              <a:t> meaning "unclear."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darkness of the green depends on how much iron there is.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Peridot is believed to bring </a:t>
            </a:r>
            <a:r>
              <a:rPr lang="en-GB" sz="2400" b="1" dirty="0">
                <a:latin typeface="Arial" panose="020B0604020202020204" pitchFamily="34" charset="0"/>
                <a:cs typeface="Arial" panose="020B0604020202020204" pitchFamily="34" charset="0"/>
              </a:rPr>
              <a:t>good health, peace and good relationships</a:t>
            </a:r>
            <a:r>
              <a:rPr lang="en-GB"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b="1" dirty="0">
                <a:solidFill>
                  <a:srgbClr val="FF0000"/>
                </a:solidFill>
                <a:latin typeface="Arial" panose="020B0604020202020204" pitchFamily="34" charset="0"/>
                <a:cs typeface="Arial" panose="020B0604020202020204" pitchFamily="34" charset="0"/>
              </a:rPr>
              <a:t>Which of our school values does this relate to? </a:t>
            </a:r>
          </a:p>
        </p:txBody>
      </p:sp>
    </p:spTree>
    <p:extLst>
      <p:ext uri="{BB962C8B-B14F-4D97-AF65-F5344CB8AC3E}">
        <p14:creationId xmlns:p14="http://schemas.microsoft.com/office/powerpoint/2010/main" val="32959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163448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1833351" y="504557"/>
            <a:ext cx="5832143" cy="1151965"/>
          </a:xfrm>
        </p:spPr>
        <p:txBody>
          <a:bodyPr>
            <a:normAutofit/>
          </a:bodyPr>
          <a:lstStyle/>
          <a:p>
            <a:pPr algn="r"/>
            <a:r>
              <a:rPr lang="en-GB" dirty="0">
                <a:solidFill>
                  <a:srgbClr val="002060"/>
                </a:solidFill>
              </a:rPr>
              <a:t>		NEXT STEPS…</a:t>
            </a:r>
          </a:p>
        </p:txBody>
      </p:sp>
      <p:sp>
        <p:nvSpPr>
          <p:cNvPr id="3" name="TextBox 2">
            <a:extLst>
              <a:ext uri="{FF2B5EF4-FFF2-40B4-BE49-F238E27FC236}">
                <a16:creationId xmlns:a16="http://schemas.microsoft.com/office/drawing/2014/main" id="{F729F37E-2DEA-4D3D-86A5-E3700444E5DD}"/>
              </a:ext>
            </a:extLst>
          </p:cNvPr>
          <p:cNvSpPr txBox="1"/>
          <p:nvPr/>
        </p:nvSpPr>
        <p:spPr>
          <a:xfrm>
            <a:off x="484238" y="1656522"/>
            <a:ext cx="11223523" cy="3970318"/>
          </a:xfrm>
          <a:prstGeom prst="rect">
            <a:avLst/>
          </a:prstGeom>
          <a:noFill/>
        </p:spPr>
        <p:txBody>
          <a:bodyPr wrap="square" rtlCol="0">
            <a:spAutoFit/>
          </a:bodyPr>
          <a:lstStyle/>
          <a:p>
            <a:r>
              <a:rPr lang="en-GB" sz="3600" dirty="0"/>
              <a:t>How could we use our Houses more?</a:t>
            </a:r>
          </a:p>
          <a:p>
            <a:endParaRPr lang="en-GB" sz="3600" dirty="0"/>
          </a:p>
          <a:p>
            <a:endParaRPr lang="en-GB" sz="3600" dirty="0"/>
          </a:p>
          <a:p>
            <a:endParaRPr lang="en-GB" sz="3600" dirty="0"/>
          </a:p>
          <a:p>
            <a:endParaRPr lang="en-GB" sz="3600" dirty="0"/>
          </a:p>
          <a:p>
            <a:r>
              <a:rPr lang="en-GB" sz="3600" dirty="0"/>
              <a:t>Let your Diversity Council Representative know your ideas so they can bring them to their next meeting.</a:t>
            </a:r>
          </a:p>
        </p:txBody>
      </p:sp>
      <p:pic>
        <p:nvPicPr>
          <p:cNvPr id="5" name="Picture 4">
            <a:extLst>
              <a:ext uri="{FF2B5EF4-FFF2-40B4-BE49-F238E27FC236}">
                <a16:creationId xmlns:a16="http://schemas.microsoft.com/office/drawing/2014/main" id="{14D6D866-B8D4-44CF-B5C5-E11E9816992C}"/>
              </a:ext>
            </a:extLst>
          </p:cNvPr>
          <p:cNvPicPr>
            <a:picLocks noChangeAspect="1"/>
          </p:cNvPicPr>
          <p:nvPr/>
        </p:nvPicPr>
        <p:blipFill>
          <a:blip r:embed="rId3"/>
          <a:stretch>
            <a:fillRect/>
          </a:stretch>
        </p:blipFill>
        <p:spPr>
          <a:xfrm>
            <a:off x="4667250" y="2628900"/>
            <a:ext cx="2857500" cy="1600200"/>
          </a:xfrm>
          <a:prstGeom prst="rect">
            <a:avLst/>
          </a:prstGeom>
        </p:spPr>
      </p:pic>
    </p:spTree>
    <p:extLst>
      <p:ext uri="{BB962C8B-B14F-4D97-AF65-F5344CB8AC3E}">
        <p14:creationId xmlns:p14="http://schemas.microsoft.com/office/powerpoint/2010/main" val="39765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solidFill>
                  <a:srgbClr val="002060"/>
                </a:solidFill>
              </a:rPr>
              <a:t>What have achieved so far this year?</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5" name="Content Placeholder 4"/>
          <p:cNvSpPr>
            <a:spLocks noGrp="1"/>
          </p:cNvSpPr>
          <p:nvPr>
            <p:ph sz="quarter" idx="13"/>
          </p:nvPr>
        </p:nvSpPr>
        <p:spPr/>
        <p:txBody>
          <a:bodyPr/>
          <a:lstStyle/>
          <a:p>
            <a:endParaRPr lang="en-GB"/>
          </a:p>
        </p:txBody>
      </p:sp>
    </p:spTree>
    <p:extLst>
      <p:ext uri="{BB962C8B-B14F-4D97-AF65-F5344CB8AC3E}">
        <p14:creationId xmlns:p14="http://schemas.microsoft.com/office/powerpoint/2010/main" val="391464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2060"/>
                </a:solidFill>
              </a:rPr>
              <a:t>Diversity Council mission</a:t>
            </a:r>
          </a:p>
        </p:txBody>
      </p:sp>
      <p:sp>
        <p:nvSpPr>
          <p:cNvPr id="3" name="Content Placeholder 2"/>
          <p:cNvSpPr>
            <a:spLocks noGrp="1"/>
          </p:cNvSpPr>
          <p:nvPr>
            <p:ph sz="quarter" idx="13"/>
          </p:nvPr>
        </p:nvSpPr>
        <p:spPr/>
        <p:txBody>
          <a:bodyPr>
            <a:noAutofit/>
          </a:bodyPr>
          <a:lstStyle/>
          <a:p>
            <a:pPr marL="342900" lvl="0" indent="-342900">
              <a:lnSpc>
                <a:spcPct val="107000"/>
              </a:lnSpc>
              <a:spcAft>
                <a:spcPts val="800"/>
              </a:spcAft>
              <a:buFont typeface="Symbol" panose="05050102010706020507" pitchFamily="18" charset="2"/>
              <a:buChar char=""/>
            </a:pPr>
            <a:r>
              <a:rPr lang="en-GB" sz="5400" cap="none" dirty="0">
                <a:effectLst/>
                <a:latin typeface="Impact" panose="020B0806030902050204" pitchFamily="34" charset="0"/>
                <a:ea typeface="Calibri" panose="020F0502020204030204" pitchFamily="34" charset="0"/>
                <a:cs typeface="Times New Roman" panose="02020603050405020304" pitchFamily="18" charset="0"/>
              </a:rPr>
              <a:t>Design and make Diversity Council badges or lanyards.</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Tree>
    <p:extLst>
      <p:ext uri="{BB962C8B-B14F-4D97-AF65-F5344CB8AC3E}">
        <p14:creationId xmlns:p14="http://schemas.microsoft.com/office/powerpoint/2010/main" val="296129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266462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lvl="0" indent="-342900">
              <a:lnSpc>
                <a:spcPct val="107000"/>
              </a:lnSpc>
              <a:spcAft>
                <a:spcPts val="800"/>
              </a:spcAft>
              <a:buFont typeface="Symbol" panose="05050102010706020507" pitchFamily="18" charset="2"/>
              <a:buChar char=""/>
            </a:pPr>
            <a:r>
              <a:rPr lang="en-GB" sz="4000" cap="none" dirty="0">
                <a:effectLst/>
                <a:ea typeface="Calibri" panose="020F0502020204030204" pitchFamily="34" charset="0"/>
                <a:cs typeface="Times New Roman" panose="02020603050405020304" pitchFamily="18" charset="0"/>
              </a:rPr>
              <a:t>Make sure that all children know about their class namesakes.  We would like all classes to learn about them this term and display their learning in the classroom or on the class digital knowledge floor book. </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5" name="Title 1"/>
          <p:cNvSpPr txBox="1">
            <a:spLocks/>
          </p:cNvSpPr>
          <p:nvPr/>
        </p:nvSpPr>
        <p:spPr>
          <a:xfrm>
            <a:off x="685800" y="504557"/>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GB" dirty="0">
                <a:solidFill>
                  <a:srgbClr val="002060"/>
                </a:solidFill>
              </a:rPr>
              <a:t>Diversity Council mission</a:t>
            </a:r>
          </a:p>
        </p:txBody>
      </p:sp>
    </p:spTree>
    <p:extLst>
      <p:ext uri="{BB962C8B-B14F-4D97-AF65-F5344CB8AC3E}">
        <p14:creationId xmlns:p14="http://schemas.microsoft.com/office/powerpoint/2010/main" val="114330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383181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lvl="0" indent="-342900">
              <a:lnSpc>
                <a:spcPct val="107000"/>
              </a:lnSpc>
              <a:spcAft>
                <a:spcPts val="800"/>
              </a:spcAft>
              <a:buFont typeface="Symbol" panose="05050102010706020507" pitchFamily="18" charset="2"/>
              <a:buChar char=""/>
            </a:pPr>
            <a:r>
              <a:rPr lang="en-GB" sz="4800" cap="none" dirty="0">
                <a:effectLst/>
                <a:ea typeface="Calibri" panose="020F0502020204030204" pitchFamily="34" charset="0"/>
                <a:cs typeface="Times New Roman" panose="02020603050405020304" pitchFamily="18" charset="0"/>
              </a:rPr>
              <a:t>Create a Diversity Council display board to make our mission clear to the school and its visitors.</a:t>
            </a:r>
          </a:p>
        </p:txBody>
      </p:sp>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txBox="1">
            <a:spLocks/>
          </p:cNvSpPr>
          <p:nvPr/>
        </p:nvSpPr>
        <p:spPr>
          <a:xfrm>
            <a:off x="685800" y="504557"/>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GB" dirty="0">
                <a:solidFill>
                  <a:srgbClr val="002060"/>
                </a:solidFill>
              </a:rPr>
              <a:t>Diversity Council mission</a:t>
            </a:r>
          </a:p>
        </p:txBody>
      </p:sp>
    </p:spTree>
    <p:extLst>
      <p:ext uri="{BB962C8B-B14F-4D97-AF65-F5344CB8AC3E}">
        <p14:creationId xmlns:p14="http://schemas.microsoft.com/office/powerpoint/2010/main" val="123640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4252" y="115525"/>
            <a:ext cx="1484681" cy="1540997"/>
          </a:xfrm>
          <a:prstGeom prst="rect">
            <a:avLst/>
          </a:prstGeom>
        </p:spPr>
      </p:pic>
      <p:sp>
        <p:nvSpPr>
          <p:cNvPr id="6" name="Title 1"/>
          <p:cNvSpPr>
            <a:spLocks noGrp="1"/>
          </p:cNvSpPr>
          <p:nvPr>
            <p:ph type="title"/>
          </p:nvPr>
        </p:nvSpPr>
        <p:spPr>
          <a:xfrm>
            <a:off x="-479322" y="583420"/>
            <a:ext cx="10396882" cy="1151965"/>
          </a:xfrm>
        </p:spPr>
        <p:txBody>
          <a:bodyPr>
            <a:normAutofit/>
          </a:bodyPr>
          <a:lstStyle/>
          <a:p>
            <a:pPr algn="r"/>
            <a:r>
              <a:rPr lang="en-GB" dirty="0">
                <a:solidFill>
                  <a:srgbClr val="002060"/>
                </a:solidFill>
              </a:rPr>
              <a:t>		Mission accomplished</a:t>
            </a:r>
          </a:p>
        </p:txBody>
      </p:sp>
      <p:pic>
        <p:nvPicPr>
          <p:cNvPr id="2" name="Picture 1"/>
          <p:cNvPicPr>
            <a:picLocks noChangeAspect="1"/>
          </p:cNvPicPr>
          <p:nvPr/>
        </p:nvPicPr>
        <p:blipFill>
          <a:blip r:embed="rId3"/>
          <a:stretch>
            <a:fillRect/>
          </a:stretch>
        </p:blipFill>
        <p:spPr>
          <a:xfrm>
            <a:off x="229550" y="115525"/>
            <a:ext cx="3377381" cy="3377381"/>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92" y="1907877"/>
            <a:ext cx="6077798" cy="4105848"/>
          </a:xfrm>
          <a:prstGeom prst="rect">
            <a:avLst/>
          </a:prstGeom>
        </p:spPr>
      </p:pic>
    </p:spTree>
    <p:extLst>
      <p:ext uri="{BB962C8B-B14F-4D97-AF65-F5344CB8AC3E}">
        <p14:creationId xmlns:p14="http://schemas.microsoft.com/office/powerpoint/2010/main" val="3149697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480</TotalTime>
  <Words>598</Words>
  <Application>Microsoft Office PowerPoint</Application>
  <PresentationFormat>Widescreen</PresentationFormat>
  <Paragraphs>79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Impact</vt:lpstr>
      <vt:lpstr>Symbol</vt:lpstr>
      <vt:lpstr>Main Event</vt:lpstr>
      <vt:lpstr>Diversity council</vt:lpstr>
      <vt:lpstr>Our mission</vt:lpstr>
      <vt:lpstr>What have achieved so far this year?</vt:lpstr>
      <vt:lpstr>Diversity Council mission</vt:lpstr>
      <vt:lpstr>  Mission accomplished</vt:lpstr>
      <vt:lpstr>PowerPoint Presentation</vt:lpstr>
      <vt:lpstr>  Mission accomplished</vt:lpstr>
      <vt:lpstr>PowerPoint Presentation</vt:lpstr>
      <vt:lpstr>  Mission accomplished</vt:lpstr>
      <vt:lpstr>PowerPoint Presentation</vt:lpstr>
      <vt:lpstr>  Mission accomplished</vt:lpstr>
      <vt:lpstr>Diversity Council mission</vt:lpstr>
      <vt:lpstr>  Mission accomplished</vt:lpstr>
      <vt:lpstr>Diversity Council mission</vt:lpstr>
      <vt:lpstr>  Mission accomplished</vt:lpstr>
      <vt:lpstr>PowerPoint Presentation</vt:lpstr>
      <vt:lpstr>PowerPoint Presentation</vt:lpstr>
      <vt:lpstr>PowerPoint Presentation</vt:lpstr>
      <vt:lpstr>PowerPoint Presentation</vt:lpstr>
      <vt:lpstr>PowerPoint Presentation</vt:lpstr>
      <vt:lpstr>PowerPoint Presentation</vt:lpstr>
      <vt:lpstr>  Mission accomplished</vt:lpstr>
      <vt:lpstr>  NEXT STEPS…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name changes</dc:title>
  <dc:creator>Hannah Pullen</dc:creator>
  <cp:lastModifiedBy>Jane Wilce</cp:lastModifiedBy>
  <cp:revision>17</cp:revision>
  <cp:lastPrinted>2022-09-30T08:53:01Z</cp:lastPrinted>
  <dcterms:created xsi:type="dcterms:W3CDTF">2022-03-14T12:39:19Z</dcterms:created>
  <dcterms:modified xsi:type="dcterms:W3CDTF">2022-11-24T18:28:40Z</dcterms:modified>
</cp:coreProperties>
</file>